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</p:sldIdLst>
  <p:sldSz cx="15125700" cy="8496300"/>
  <p:notesSz cx="15125700" cy="84963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00"/>
    <a:srgbClr val="EDB500"/>
    <a:srgbClr val="00B74F"/>
    <a:srgbClr val="F2F2F2"/>
    <a:srgbClr val="ED2737"/>
    <a:srgbClr val="7EACE2"/>
    <a:srgbClr val="FFFFFF"/>
    <a:srgbClr val="001E5A"/>
    <a:srgbClr val="00C1D4"/>
    <a:srgbClr val="005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86"/>
    <p:restoredTop sz="94744"/>
  </p:normalViewPr>
  <p:slideViewPr>
    <p:cSldViewPr>
      <p:cViewPr varScale="1">
        <p:scale>
          <a:sx n="85" d="100"/>
          <a:sy n="85" d="100"/>
        </p:scale>
        <p:origin x="109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554788" cy="425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567738" y="0"/>
            <a:ext cx="6554787" cy="425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C7981-F237-E742-935D-27D7F42DC5B6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10150" y="1062038"/>
            <a:ext cx="5105400" cy="2867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512888" y="4089400"/>
            <a:ext cx="12099925" cy="33448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070850"/>
            <a:ext cx="6554788" cy="4254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567738" y="8070850"/>
            <a:ext cx="6554787" cy="4254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15F68-4E0F-9D40-8418-98BF9BEE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7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15F68-4E0F-9D40-8418-98BF9BEED2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903" y="2633853"/>
            <a:ext cx="12862243" cy="17842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SharpSansDisplayNo1-Semibold"/>
                <a:cs typeface="SharpSansDisplayNo1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9807" y="4757928"/>
            <a:ext cx="10592435" cy="2124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tx1"/>
                </a:solidFill>
                <a:latin typeface="SharpSansDisplayNo1-Semibold"/>
                <a:cs typeface="SharpSansDisplayNo1-Semi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0" b="1" i="0">
                <a:solidFill>
                  <a:schemeClr val="tx1"/>
                </a:solidFill>
                <a:latin typeface="SharpSansDisplayNo1-Semibold"/>
                <a:cs typeface="SharpSansDisplayNo1-Semibold"/>
              </a:defRPr>
            </a:lvl1pPr>
          </a:lstStyle>
          <a:p>
            <a:pPr marL="12700">
              <a:lnSpc>
                <a:spcPts val="910"/>
              </a:lnSpc>
            </a:pPr>
            <a:r>
              <a:rPr spc="-20" dirty="0"/>
              <a:t>Private</a:t>
            </a:r>
            <a:r>
              <a:rPr dirty="0"/>
              <a:t> </a:t>
            </a:r>
            <a:r>
              <a:rPr spc="-20" dirty="0"/>
              <a:t>Markets</a:t>
            </a:r>
            <a:r>
              <a:rPr dirty="0"/>
              <a:t> </a:t>
            </a:r>
            <a:r>
              <a:rPr spc="-10" dirty="0"/>
              <a:t>House</a:t>
            </a:r>
            <a:r>
              <a:rPr spc="5" dirty="0"/>
              <a:t> </a:t>
            </a:r>
            <a:r>
              <a:rPr spc="-20" dirty="0"/>
              <a:t>View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1" i="0">
                <a:solidFill>
                  <a:schemeClr val="tx1"/>
                </a:solidFill>
                <a:latin typeface="SharpSansDisplayNo1-Semibold"/>
                <a:cs typeface="SharpSansDisplayNo1-Semibold"/>
              </a:defRPr>
            </a:lvl1pPr>
          </a:lstStyle>
          <a:p>
            <a:pPr marL="100330">
              <a:lnSpc>
                <a:spcPts val="910"/>
              </a:lnSpc>
            </a:pPr>
            <a:fld id="{81D60167-4931-47E6-BA6A-407CBD079E47}" type="slidenum">
              <a:rPr dirty="0">
                <a:solidFill>
                  <a:srgbClr val="FFFFFF"/>
                </a:solidFill>
              </a:r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SharpSansDisplayNo1-Semibold"/>
                <a:cs typeface="SharpSansDisplayNo1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SharpSansDisplayNo1-Semibold"/>
                <a:cs typeface="SharpSansDisplayNo1-Semi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0" b="1" i="0">
                <a:solidFill>
                  <a:schemeClr val="tx1"/>
                </a:solidFill>
                <a:latin typeface="SharpSansDisplayNo1-Semibold"/>
                <a:cs typeface="SharpSansDisplayNo1-Semibold"/>
              </a:defRPr>
            </a:lvl1pPr>
          </a:lstStyle>
          <a:p>
            <a:pPr marL="12700">
              <a:lnSpc>
                <a:spcPts val="910"/>
              </a:lnSpc>
            </a:pPr>
            <a:r>
              <a:rPr spc="-20" dirty="0"/>
              <a:t>Private</a:t>
            </a:r>
            <a:r>
              <a:rPr dirty="0"/>
              <a:t> </a:t>
            </a:r>
            <a:r>
              <a:rPr spc="-20" dirty="0"/>
              <a:t>Markets</a:t>
            </a:r>
            <a:r>
              <a:rPr dirty="0"/>
              <a:t> </a:t>
            </a:r>
            <a:r>
              <a:rPr spc="-10" dirty="0"/>
              <a:t>House</a:t>
            </a:r>
            <a:r>
              <a:rPr spc="5" dirty="0"/>
              <a:t> </a:t>
            </a:r>
            <a:r>
              <a:rPr spc="-20" dirty="0"/>
              <a:t>View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1" i="0">
                <a:solidFill>
                  <a:schemeClr val="tx1"/>
                </a:solidFill>
                <a:latin typeface="SharpSansDisplayNo1-Semibold"/>
                <a:cs typeface="SharpSansDisplayNo1-Semibold"/>
              </a:defRPr>
            </a:lvl1pPr>
          </a:lstStyle>
          <a:p>
            <a:pPr marL="100330">
              <a:lnSpc>
                <a:spcPts val="910"/>
              </a:lnSpc>
            </a:pPr>
            <a:fld id="{81D60167-4931-47E6-BA6A-407CBD079E47}" type="slidenum">
              <a:rPr dirty="0">
                <a:solidFill>
                  <a:srgbClr val="FFFFFF"/>
                </a:solidFill>
              </a:r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SharpSansDisplayNo1-Semibold"/>
                <a:cs typeface="SharpSansDisplayNo1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2300" y="1467480"/>
            <a:ext cx="6795134" cy="5264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SharpSansDisplayNo1-Book"/>
                <a:cs typeface="SharpSansDisplayNo1-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93005" y="1954149"/>
            <a:ext cx="6582442" cy="56075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0" b="1" i="0">
                <a:solidFill>
                  <a:schemeClr val="tx1"/>
                </a:solidFill>
                <a:latin typeface="SharpSansDisplayNo1-Semibold"/>
                <a:cs typeface="SharpSansDisplayNo1-Semibold"/>
              </a:defRPr>
            </a:lvl1pPr>
          </a:lstStyle>
          <a:p>
            <a:pPr marL="12700">
              <a:lnSpc>
                <a:spcPts val="910"/>
              </a:lnSpc>
            </a:pPr>
            <a:r>
              <a:rPr spc="-20" dirty="0"/>
              <a:t>Private</a:t>
            </a:r>
            <a:r>
              <a:rPr dirty="0"/>
              <a:t> </a:t>
            </a:r>
            <a:r>
              <a:rPr spc="-20" dirty="0"/>
              <a:t>Markets</a:t>
            </a:r>
            <a:r>
              <a:rPr dirty="0"/>
              <a:t> </a:t>
            </a:r>
            <a:r>
              <a:rPr spc="-10" dirty="0"/>
              <a:t>House</a:t>
            </a:r>
            <a:r>
              <a:rPr spc="5" dirty="0"/>
              <a:t> </a:t>
            </a:r>
            <a:r>
              <a:rPr spc="-20" dirty="0"/>
              <a:t>View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1" i="0">
                <a:solidFill>
                  <a:schemeClr val="tx1"/>
                </a:solidFill>
                <a:latin typeface="SharpSansDisplayNo1-Semibold"/>
                <a:cs typeface="SharpSansDisplayNo1-Semibold"/>
              </a:defRPr>
            </a:lvl1pPr>
          </a:lstStyle>
          <a:p>
            <a:pPr marL="100330">
              <a:lnSpc>
                <a:spcPts val="910"/>
              </a:lnSpc>
            </a:pPr>
            <a:fld id="{81D60167-4931-47E6-BA6A-407CBD079E47}" type="slidenum">
              <a:rPr dirty="0">
                <a:solidFill>
                  <a:srgbClr val="FFFFFF"/>
                </a:solidFill>
              </a:r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SharpSansDisplayNo1-Semibold"/>
                <a:cs typeface="SharpSansDisplayNo1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0" b="1" i="0">
                <a:solidFill>
                  <a:schemeClr val="tx1"/>
                </a:solidFill>
                <a:latin typeface="SharpSansDisplayNo1-Semibold"/>
                <a:cs typeface="SharpSansDisplayNo1-Semibold"/>
              </a:defRPr>
            </a:lvl1pPr>
          </a:lstStyle>
          <a:p>
            <a:pPr marL="12700">
              <a:lnSpc>
                <a:spcPts val="910"/>
              </a:lnSpc>
            </a:pPr>
            <a:r>
              <a:rPr spc="-20" dirty="0"/>
              <a:t>Private</a:t>
            </a:r>
            <a:r>
              <a:rPr dirty="0"/>
              <a:t> </a:t>
            </a:r>
            <a:r>
              <a:rPr spc="-20" dirty="0"/>
              <a:t>Markets</a:t>
            </a:r>
            <a:r>
              <a:rPr dirty="0"/>
              <a:t> </a:t>
            </a:r>
            <a:r>
              <a:rPr spc="-10" dirty="0"/>
              <a:t>House</a:t>
            </a:r>
            <a:r>
              <a:rPr spc="5" dirty="0"/>
              <a:t> </a:t>
            </a:r>
            <a:r>
              <a:rPr spc="-20" dirty="0"/>
              <a:t>View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1" i="0">
                <a:solidFill>
                  <a:schemeClr val="tx1"/>
                </a:solidFill>
                <a:latin typeface="SharpSansDisplayNo1-Semibold"/>
                <a:cs typeface="SharpSansDisplayNo1-Semibold"/>
              </a:defRPr>
            </a:lvl1pPr>
          </a:lstStyle>
          <a:p>
            <a:pPr marL="100330">
              <a:lnSpc>
                <a:spcPts val="910"/>
              </a:lnSpc>
            </a:pPr>
            <a:fld id="{81D60167-4931-47E6-BA6A-407CBD079E47}" type="slidenum">
              <a:rPr dirty="0">
                <a:solidFill>
                  <a:srgbClr val="FFFFFF"/>
                </a:solidFill>
              </a:r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0" b="1" i="0">
                <a:solidFill>
                  <a:schemeClr val="tx1"/>
                </a:solidFill>
                <a:latin typeface="SharpSansDisplayNo1-Semibold"/>
                <a:cs typeface="SharpSansDisplayNo1-Semibold"/>
              </a:defRPr>
            </a:lvl1pPr>
          </a:lstStyle>
          <a:p>
            <a:pPr marL="12700">
              <a:lnSpc>
                <a:spcPts val="910"/>
              </a:lnSpc>
            </a:pPr>
            <a:r>
              <a:rPr spc="-20" dirty="0"/>
              <a:t>Private</a:t>
            </a:r>
            <a:r>
              <a:rPr dirty="0"/>
              <a:t> </a:t>
            </a:r>
            <a:r>
              <a:rPr spc="-20" dirty="0"/>
              <a:t>Markets</a:t>
            </a:r>
            <a:r>
              <a:rPr dirty="0"/>
              <a:t> </a:t>
            </a:r>
            <a:r>
              <a:rPr spc="-10" dirty="0"/>
              <a:t>House</a:t>
            </a:r>
            <a:r>
              <a:rPr spc="5" dirty="0"/>
              <a:t> </a:t>
            </a:r>
            <a:r>
              <a:rPr spc="-20" dirty="0"/>
              <a:t>View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1" i="0">
                <a:solidFill>
                  <a:schemeClr val="tx1"/>
                </a:solidFill>
                <a:latin typeface="SharpSansDisplayNo1-Semibold"/>
                <a:cs typeface="SharpSansDisplayNo1-Semibold"/>
              </a:defRPr>
            </a:lvl1pPr>
          </a:lstStyle>
          <a:p>
            <a:pPr marL="100330">
              <a:lnSpc>
                <a:spcPts val="910"/>
              </a:lnSpc>
            </a:pPr>
            <a:fld id="{81D60167-4931-47E6-BA6A-407CBD079E47}" type="slidenum">
              <a:rPr dirty="0">
                <a:solidFill>
                  <a:srgbClr val="FFFFFF"/>
                </a:solidFill>
              </a:r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6700" y="557395"/>
            <a:ext cx="13898648" cy="33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SharpSansDisplayNo1-Semibold"/>
                <a:cs typeface="SharpSansDisplayNo1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2305" y="1473195"/>
            <a:ext cx="13817600" cy="2435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tx1"/>
                </a:solidFill>
                <a:latin typeface="SharpSansDisplayNo1-Semibold"/>
                <a:cs typeface="SharpSansDisplayNo1-Semi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2300" y="7848295"/>
            <a:ext cx="1374139" cy="13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0" b="1" i="0">
                <a:solidFill>
                  <a:schemeClr val="tx1"/>
                </a:solidFill>
                <a:latin typeface="SharpSansDisplayNo1-Semibold"/>
                <a:cs typeface="SharpSansDisplayNo1-Semibold"/>
              </a:defRPr>
            </a:lvl1pPr>
          </a:lstStyle>
          <a:p>
            <a:pPr marL="12700">
              <a:lnSpc>
                <a:spcPts val="910"/>
              </a:lnSpc>
            </a:pPr>
            <a:r>
              <a:rPr spc="-20" dirty="0"/>
              <a:t>Private</a:t>
            </a:r>
            <a:r>
              <a:rPr dirty="0"/>
              <a:t> </a:t>
            </a:r>
            <a:r>
              <a:rPr spc="-20" dirty="0"/>
              <a:t>Markets</a:t>
            </a:r>
            <a:r>
              <a:rPr dirty="0"/>
              <a:t> </a:t>
            </a:r>
            <a:r>
              <a:rPr spc="-10" dirty="0"/>
              <a:t>House</a:t>
            </a:r>
            <a:r>
              <a:rPr spc="5" dirty="0"/>
              <a:t> </a:t>
            </a:r>
            <a:r>
              <a:rPr spc="-20" dirty="0"/>
              <a:t>View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6602" y="7901559"/>
            <a:ext cx="3480371" cy="424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328232" y="7848295"/>
            <a:ext cx="214794" cy="13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0" b="1" i="0">
                <a:solidFill>
                  <a:schemeClr val="tx1"/>
                </a:solidFill>
                <a:latin typeface="SharpSansDisplayNo1-Semibold"/>
                <a:cs typeface="SharpSansDisplayNo1-Semibold"/>
              </a:defRPr>
            </a:lvl1pPr>
          </a:lstStyle>
          <a:p>
            <a:pPr marL="100330">
              <a:lnSpc>
                <a:spcPts val="910"/>
              </a:lnSpc>
            </a:pPr>
            <a:fld id="{81D60167-4931-47E6-BA6A-407CBD079E47}" type="slidenum">
              <a:rPr dirty="0">
                <a:solidFill>
                  <a:srgbClr val="FFFFFF"/>
                </a:solidFill>
              </a:r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59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37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3" Type="http://schemas.openxmlformats.org/officeDocument/2006/relationships/image" Target="../media/image36.png"/><Relationship Id="rId7" Type="http://schemas.openxmlformats.org/officeDocument/2006/relationships/image" Target="../media/image5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" Type="http://schemas.openxmlformats.org/officeDocument/2006/relationships/image" Target="../media/image28.png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85.png"/><Relationship Id="rId5" Type="http://schemas.openxmlformats.org/officeDocument/2006/relationships/image" Target="../media/image35.png"/><Relationship Id="rId15" Type="http://schemas.openxmlformats.org/officeDocument/2006/relationships/image" Target="../media/image89.png"/><Relationship Id="rId10" Type="http://schemas.openxmlformats.org/officeDocument/2006/relationships/image" Target="../media/image6.png"/><Relationship Id="rId4" Type="http://schemas.openxmlformats.org/officeDocument/2006/relationships/image" Target="../media/image34.png"/><Relationship Id="rId9" Type="http://schemas.openxmlformats.org/officeDocument/2006/relationships/image" Target="../media/image3.png"/><Relationship Id="rId14" Type="http://schemas.openxmlformats.org/officeDocument/2006/relationships/image" Target="../media/image8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9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97.png"/><Relationship Id="rId12" Type="http://schemas.openxmlformats.org/officeDocument/2006/relationships/image" Target="../media/image44.png"/><Relationship Id="rId17" Type="http://schemas.openxmlformats.org/officeDocument/2006/relationships/image" Target="../media/image98.png"/><Relationship Id="rId2" Type="http://schemas.openxmlformats.org/officeDocument/2006/relationships/image" Target="../media/image28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43.png"/><Relationship Id="rId5" Type="http://schemas.openxmlformats.org/officeDocument/2006/relationships/image" Target="../media/image35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4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81.png"/><Relationship Id="rId7" Type="http://schemas.openxmlformats.org/officeDocument/2006/relationships/image" Target="../media/image101.png"/><Relationship Id="rId12" Type="http://schemas.openxmlformats.org/officeDocument/2006/relationships/image" Target="../media/image103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29.png"/><Relationship Id="rId5" Type="http://schemas.openxmlformats.org/officeDocument/2006/relationships/image" Target="../media/image80.png"/><Relationship Id="rId10" Type="http://schemas.openxmlformats.org/officeDocument/2006/relationships/image" Target="../media/image102.png"/><Relationship Id="rId4" Type="http://schemas.openxmlformats.org/officeDocument/2006/relationships/image" Target="../media/image82.png"/><Relationship Id="rId9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.png"/><Relationship Id="rId18" Type="http://schemas.openxmlformats.org/officeDocument/2006/relationships/image" Target="../media/image106.png"/><Relationship Id="rId3" Type="http://schemas.openxmlformats.org/officeDocument/2006/relationships/image" Target="../media/image36.png"/><Relationship Id="rId21" Type="http://schemas.openxmlformats.org/officeDocument/2006/relationships/image" Target="../media/image109.png"/><Relationship Id="rId7" Type="http://schemas.openxmlformats.org/officeDocument/2006/relationships/image" Target="../media/image56.png"/><Relationship Id="rId12" Type="http://schemas.openxmlformats.org/officeDocument/2006/relationships/image" Target="../media/image48.png"/><Relationship Id="rId17" Type="http://schemas.openxmlformats.org/officeDocument/2006/relationships/image" Target="../media/image85.png"/><Relationship Id="rId2" Type="http://schemas.openxmlformats.org/officeDocument/2006/relationships/image" Target="../media/image27.png"/><Relationship Id="rId16" Type="http://schemas.openxmlformats.org/officeDocument/2006/relationships/image" Target="../media/image6.png"/><Relationship Id="rId20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49.png"/><Relationship Id="rId5" Type="http://schemas.openxmlformats.org/officeDocument/2006/relationships/image" Target="../media/image104.png"/><Relationship Id="rId15" Type="http://schemas.openxmlformats.org/officeDocument/2006/relationships/image" Target="../media/image5.png"/><Relationship Id="rId10" Type="http://schemas.openxmlformats.org/officeDocument/2006/relationships/image" Target="../media/image64.png"/><Relationship Id="rId19" Type="http://schemas.openxmlformats.org/officeDocument/2006/relationships/image" Target="../media/image107.png"/><Relationship Id="rId4" Type="http://schemas.openxmlformats.org/officeDocument/2006/relationships/image" Target="../media/image28.png"/><Relationship Id="rId9" Type="http://schemas.openxmlformats.org/officeDocument/2006/relationships/image" Target="../media/image35.png"/><Relationship Id="rId14" Type="http://schemas.openxmlformats.org/officeDocument/2006/relationships/image" Target="../media/image4.png"/><Relationship Id="rId22" Type="http://schemas.openxmlformats.org/officeDocument/2006/relationships/image" Target="../media/image1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emf"/><Relationship Id="rId5" Type="http://schemas.openxmlformats.org/officeDocument/2006/relationships/image" Target="../media/image6.png"/><Relationship Id="rId10" Type="http://schemas.openxmlformats.org/officeDocument/2006/relationships/image" Target="../media/image11.emf"/><Relationship Id="rId4" Type="http://schemas.openxmlformats.org/officeDocument/2006/relationships/image" Target="../media/image5.png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hyperlink" Target="https://www.abrdn.com/docs?editionId=4f18a108-a5d2-45cf-8928-006ddde43c39" TargetMode="External"/><Relationship Id="rId7" Type="http://schemas.openxmlformats.org/officeDocument/2006/relationships/image" Target="../media/image18.emf"/><Relationship Id="rId12" Type="http://schemas.openxmlformats.org/officeDocument/2006/relationships/image" Target="../media/image23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11" Type="http://schemas.openxmlformats.org/officeDocument/2006/relationships/image" Target="../media/image22.emf"/><Relationship Id="rId5" Type="http://schemas.openxmlformats.org/officeDocument/2006/relationships/image" Target="../media/image16.emf"/><Relationship Id="rId10" Type="http://schemas.openxmlformats.org/officeDocument/2006/relationships/image" Target="../media/image21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5.png"/><Relationship Id="rId21" Type="http://schemas.openxmlformats.org/officeDocument/2006/relationships/image" Target="../media/image50.png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4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.png"/><Relationship Id="rId5" Type="http://schemas.openxmlformats.org/officeDocument/2006/relationships/image" Target="../media/image36.png"/><Relationship Id="rId15" Type="http://schemas.openxmlformats.org/officeDocument/2006/relationships/image" Target="../media/image44.png"/><Relationship Id="rId10" Type="http://schemas.openxmlformats.org/officeDocument/2006/relationships/image" Target="../media/image5.png"/><Relationship Id="rId19" Type="http://schemas.openxmlformats.org/officeDocument/2006/relationships/image" Target="../media/image48.png"/><Relationship Id="rId4" Type="http://schemas.openxmlformats.org/officeDocument/2006/relationships/image" Target="../media/image28.png"/><Relationship Id="rId9" Type="http://schemas.openxmlformats.org/officeDocument/2006/relationships/image" Target="../media/image40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25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7.png"/><Relationship Id="rId18" Type="http://schemas.openxmlformats.org/officeDocument/2006/relationships/image" Target="../media/image67.png"/><Relationship Id="rId3" Type="http://schemas.openxmlformats.org/officeDocument/2006/relationships/image" Target="../media/image28.png"/><Relationship Id="rId21" Type="http://schemas.openxmlformats.org/officeDocument/2006/relationships/image" Target="../media/image70.png"/><Relationship Id="rId7" Type="http://schemas.openxmlformats.org/officeDocument/2006/relationships/image" Target="../media/image53.png"/><Relationship Id="rId12" Type="http://schemas.openxmlformats.org/officeDocument/2006/relationships/image" Target="../media/image48.pn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49.png"/><Relationship Id="rId24" Type="http://schemas.openxmlformats.org/officeDocument/2006/relationships/image" Target="../media/image73.png"/><Relationship Id="rId5" Type="http://schemas.openxmlformats.org/officeDocument/2006/relationships/image" Target="../media/image62.png"/><Relationship Id="rId15" Type="http://schemas.openxmlformats.org/officeDocument/2006/relationships/image" Target="../media/image51.png"/><Relationship Id="rId23" Type="http://schemas.openxmlformats.org/officeDocument/2006/relationships/image" Target="../media/image72.png"/><Relationship Id="rId10" Type="http://schemas.openxmlformats.org/officeDocument/2006/relationships/image" Target="../media/image64.png"/><Relationship Id="rId19" Type="http://schemas.openxmlformats.org/officeDocument/2006/relationships/image" Target="../media/image68.png"/><Relationship Id="rId4" Type="http://schemas.openxmlformats.org/officeDocument/2006/relationships/image" Target="../media/image27.png"/><Relationship Id="rId9" Type="http://schemas.openxmlformats.org/officeDocument/2006/relationships/image" Target="../media/image35.png"/><Relationship Id="rId14" Type="http://schemas.openxmlformats.org/officeDocument/2006/relationships/image" Target="../media/image50.png"/><Relationship Id="rId22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1E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67814" y="7123380"/>
            <a:ext cx="14217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0" dirty="0">
                <a:solidFill>
                  <a:srgbClr val="FFFFFF"/>
                </a:solidFill>
                <a:latin typeface="SharpSansDisplayNo1-Semibold"/>
                <a:cs typeface="SharpSansDisplayNo1-Semibold"/>
              </a:rPr>
              <a:t>abrdn.com</a:t>
            </a:r>
            <a:endParaRPr sz="2200">
              <a:latin typeface="SharpSansDisplayNo1-Semibold"/>
              <a:cs typeface="SharpSansDisplayNo1-Semibold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0521" y="1080509"/>
            <a:ext cx="1080503" cy="108051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67814" y="5205138"/>
            <a:ext cx="62439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00" dirty="0">
                <a:solidFill>
                  <a:srgbClr val="FFFFFF"/>
                </a:solidFill>
                <a:latin typeface="SharpSansDisplayNo1-Semibold"/>
                <a:cs typeface="SharpSansDisplayNo1-Semibold"/>
              </a:rPr>
              <a:t>Private</a:t>
            </a:r>
            <a:r>
              <a:rPr sz="4000" b="1" spc="-160" dirty="0">
                <a:solidFill>
                  <a:srgbClr val="FFFFFF"/>
                </a:solidFill>
                <a:latin typeface="SharpSansDisplayNo1-Semibold"/>
                <a:cs typeface="SharpSansDisplayNo1-Semibold"/>
              </a:rPr>
              <a:t> </a:t>
            </a:r>
            <a:r>
              <a:rPr sz="4000" b="1" spc="-105" dirty="0">
                <a:solidFill>
                  <a:srgbClr val="FFFFFF"/>
                </a:solidFill>
                <a:latin typeface="SharpSansDisplayNo1-Semibold"/>
                <a:cs typeface="SharpSansDisplayNo1-Semibold"/>
              </a:rPr>
              <a:t>Markets</a:t>
            </a:r>
            <a:r>
              <a:rPr sz="4000" b="1" spc="-150" dirty="0">
                <a:solidFill>
                  <a:srgbClr val="FFFFFF"/>
                </a:solidFill>
                <a:latin typeface="SharpSansDisplayNo1-Semibold"/>
                <a:cs typeface="SharpSansDisplayNo1-Semibold"/>
              </a:rPr>
              <a:t> </a:t>
            </a:r>
            <a:r>
              <a:rPr sz="4000" b="1" spc="-65" dirty="0">
                <a:solidFill>
                  <a:srgbClr val="FFFFFF"/>
                </a:solidFill>
                <a:latin typeface="SharpSansDisplayNo1-Semibold"/>
                <a:cs typeface="SharpSansDisplayNo1-Semibold"/>
              </a:rPr>
              <a:t>House</a:t>
            </a:r>
            <a:r>
              <a:rPr sz="4000" b="1" spc="-150" dirty="0">
                <a:solidFill>
                  <a:srgbClr val="FFFFFF"/>
                </a:solidFill>
                <a:latin typeface="SharpSansDisplayNo1-Semibold"/>
                <a:cs typeface="SharpSansDisplayNo1-Semibold"/>
              </a:rPr>
              <a:t> </a:t>
            </a:r>
            <a:r>
              <a:rPr sz="4000" b="1" spc="-80" dirty="0">
                <a:solidFill>
                  <a:srgbClr val="FFFFFF"/>
                </a:solidFill>
                <a:latin typeface="SharpSansDisplayNo1-Semibold"/>
                <a:cs typeface="SharpSansDisplayNo1-Semibold"/>
              </a:rPr>
              <a:t>View</a:t>
            </a:r>
            <a:endParaRPr sz="4000" dirty="0">
              <a:latin typeface="SharpSansDisplayNo1-Semibold"/>
              <a:cs typeface="SharpSansDisplayNo1-Semi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7814" y="6051938"/>
            <a:ext cx="45827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5" dirty="0">
                <a:solidFill>
                  <a:srgbClr val="FFFFFF"/>
                </a:solidFill>
                <a:latin typeface="SharpSansDisplayNo1-Book"/>
                <a:cs typeface="SharpSansDisplayNo1-Book"/>
              </a:rPr>
              <a:t>Latest</a:t>
            </a:r>
            <a:r>
              <a:rPr sz="2000" spc="-70" dirty="0">
                <a:solidFill>
                  <a:srgbClr val="FFFFFF"/>
                </a:solidFill>
                <a:latin typeface="SharpSansDisplayNo1-Book"/>
                <a:cs typeface="SharpSansDisplayNo1-Book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SharpSansDisplayNo1-Book"/>
                <a:cs typeface="SharpSansDisplayNo1-Book"/>
              </a:rPr>
              <a:t>outlook</a:t>
            </a:r>
            <a:r>
              <a:rPr sz="2000" spc="-70" dirty="0">
                <a:solidFill>
                  <a:srgbClr val="FFFFFF"/>
                </a:solidFill>
                <a:latin typeface="SharpSansDisplayNo1-Book"/>
                <a:cs typeface="SharpSansDisplayNo1-Book"/>
              </a:rPr>
              <a:t> </a:t>
            </a:r>
            <a:r>
              <a:rPr sz="2000" dirty="0">
                <a:solidFill>
                  <a:srgbClr val="FFFFFF"/>
                </a:solidFill>
                <a:latin typeface="SharpSansDisplayNo1-Book"/>
                <a:cs typeface="SharpSansDisplayNo1-Book"/>
              </a:rPr>
              <a:t>–</a:t>
            </a:r>
            <a:r>
              <a:rPr sz="2000" spc="-70" dirty="0">
                <a:solidFill>
                  <a:srgbClr val="FFFFFF"/>
                </a:solidFill>
                <a:latin typeface="SharpSansDisplayNo1-Book"/>
                <a:cs typeface="SharpSansDisplayNo1-Book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SharpSansDisplayNo1-Book"/>
                <a:cs typeface="SharpSansDisplayNo1-Book"/>
              </a:rPr>
              <a:t>December</a:t>
            </a:r>
            <a:r>
              <a:rPr sz="2000" spc="-70" dirty="0">
                <a:solidFill>
                  <a:srgbClr val="FFFFFF"/>
                </a:solidFill>
                <a:latin typeface="SharpSansDisplayNo1-Book"/>
                <a:cs typeface="SharpSansDisplayNo1-Book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SharpSansDisplayNo1-Book"/>
                <a:cs typeface="SharpSansDisplayNo1-Book"/>
              </a:rPr>
              <a:t>2023</a:t>
            </a:r>
            <a:r>
              <a:rPr sz="2000" spc="-70" dirty="0">
                <a:solidFill>
                  <a:srgbClr val="FFFFFF"/>
                </a:solidFill>
                <a:latin typeface="SharpSansDisplayNo1-Book"/>
                <a:cs typeface="SharpSansDisplayNo1-Book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SharpSansDisplayNo1-Book"/>
                <a:cs typeface="SharpSansDisplayNo1-Book"/>
              </a:rPr>
              <a:t>edition</a:t>
            </a:r>
            <a:endParaRPr sz="2000">
              <a:latin typeface="SharpSansDisplayNo1-Book"/>
              <a:cs typeface="SharpSansDisplayNo1-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02572" y="7786113"/>
            <a:ext cx="9298071" cy="275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8680" marR="5080" indent="-856615">
              <a:lnSpc>
                <a:spcPct val="1111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SharpSansDisplayNo1-Semibold"/>
                <a:cs typeface="SharpSansDisplayNo1-Semibold"/>
              </a:rPr>
              <a:t>For</a:t>
            </a:r>
            <a:r>
              <a:rPr sz="1600" b="1" spc="-5" dirty="0">
                <a:solidFill>
                  <a:srgbClr val="FFFFFF"/>
                </a:solidFill>
                <a:latin typeface="SharpSansDisplayNo1-Semibold"/>
                <a:cs typeface="SharpSansDisplayNo1-Semibold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SharpSansDisplayNo1-Semibold"/>
                <a:cs typeface="SharpSansDisplayNo1-Semibold"/>
              </a:rPr>
              <a:t>professional</a:t>
            </a:r>
            <a:r>
              <a:rPr sz="1600" b="1" dirty="0">
                <a:solidFill>
                  <a:srgbClr val="FFFFFF"/>
                </a:solidFill>
                <a:latin typeface="SharpSansDisplayNo1-Semibold"/>
                <a:cs typeface="SharpSansDisplayNo1-Semibold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SharpSansDisplayNo1-Semibold"/>
                <a:cs typeface="SharpSansDisplayNo1-Semibold"/>
              </a:rPr>
              <a:t>investors</a:t>
            </a:r>
            <a:r>
              <a:rPr sz="1600" b="1" spc="-5" dirty="0">
                <a:solidFill>
                  <a:srgbClr val="FFFFFF"/>
                </a:solidFill>
                <a:latin typeface="SharpSansDisplayNo1-Semibold"/>
                <a:cs typeface="SharpSansDisplayNo1-Semibold"/>
              </a:rPr>
              <a:t> </a:t>
            </a:r>
            <a:r>
              <a:rPr sz="1600" b="1" dirty="0">
                <a:solidFill>
                  <a:srgbClr val="FFFFFF"/>
                </a:solidFill>
                <a:latin typeface="SharpSansDisplayNo1-Semibold"/>
                <a:cs typeface="SharpSansDisplayNo1-Semibold"/>
              </a:rPr>
              <a:t>only –</a:t>
            </a:r>
            <a:r>
              <a:rPr sz="1600" b="1" spc="-5" dirty="0">
                <a:solidFill>
                  <a:srgbClr val="FFFFFF"/>
                </a:solidFill>
                <a:latin typeface="SharpSansDisplayNo1-Semibold"/>
                <a:cs typeface="SharpSansDisplayNo1-Semibold"/>
              </a:rPr>
              <a:t> </a:t>
            </a:r>
            <a:r>
              <a:rPr sz="1600" b="1" dirty="0">
                <a:solidFill>
                  <a:srgbClr val="FFFFFF"/>
                </a:solidFill>
                <a:latin typeface="SharpSansDisplayNo1-Semibold"/>
                <a:cs typeface="SharpSansDisplayNo1-Semibold"/>
              </a:rPr>
              <a:t>Not for</a:t>
            </a:r>
            <a:r>
              <a:rPr sz="1600" b="1" spc="-5" dirty="0">
                <a:solidFill>
                  <a:srgbClr val="FFFFFF"/>
                </a:solidFill>
                <a:latin typeface="SharpSansDisplayNo1-Semibold"/>
                <a:cs typeface="SharpSansDisplayNo1-Semibold"/>
              </a:rPr>
              <a:t> </a:t>
            </a:r>
            <a:r>
              <a:rPr sz="1600" b="1" dirty="0">
                <a:solidFill>
                  <a:srgbClr val="FFFFFF"/>
                </a:solidFill>
                <a:latin typeface="SharpSansDisplayNo1-Semibold"/>
                <a:cs typeface="SharpSansDisplayNo1-Semibold"/>
              </a:rPr>
              <a:t>public </a:t>
            </a:r>
            <a:r>
              <a:rPr sz="1600" b="1" spc="-10" dirty="0">
                <a:solidFill>
                  <a:srgbClr val="FFFFFF"/>
                </a:solidFill>
                <a:latin typeface="SharpSansDisplayNo1-Semibold"/>
                <a:cs typeface="SharpSansDisplayNo1-Semibold"/>
              </a:rPr>
              <a:t>distribution.</a:t>
            </a:r>
            <a:r>
              <a:rPr sz="1600" b="1" spc="500" dirty="0">
                <a:solidFill>
                  <a:srgbClr val="FFFFFF"/>
                </a:solidFill>
                <a:latin typeface="SharpSansDisplayNo1-Semibold"/>
                <a:cs typeface="SharpSansDisplayNo1-Semibold"/>
              </a:rPr>
              <a:t> </a:t>
            </a:r>
            <a:r>
              <a:rPr sz="1600" b="1" dirty="0">
                <a:solidFill>
                  <a:srgbClr val="FFFFFF"/>
                </a:solidFill>
                <a:latin typeface="SharpSansDisplayNo1-Semibold"/>
                <a:cs typeface="SharpSansDisplayNo1-Semibold"/>
              </a:rPr>
              <a:t>In </a:t>
            </a:r>
            <a:r>
              <a:rPr sz="1600" b="1" spc="-10" dirty="0">
                <a:solidFill>
                  <a:srgbClr val="FFFFFF"/>
                </a:solidFill>
                <a:latin typeface="SharpSansDisplayNo1-Semibold"/>
                <a:cs typeface="SharpSansDisplayNo1-Semibold"/>
              </a:rPr>
              <a:t>Switzerland</a:t>
            </a:r>
            <a:r>
              <a:rPr sz="1600" b="1" dirty="0">
                <a:solidFill>
                  <a:srgbClr val="FFFFFF"/>
                </a:solidFill>
                <a:latin typeface="SharpSansDisplayNo1-Semibold"/>
                <a:cs typeface="SharpSansDisplayNo1-Semibold"/>
              </a:rPr>
              <a:t> for qualified</a:t>
            </a:r>
            <a:r>
              <a:rPr sz="1600" b="1" spc="5" dirty="0">
                <a:solidFill>
                  <a:srgbClr val="FFFFFF"/>
                </a:solidFill>
                <a:latin typeface="SharpSansDisplayNo1-Semibold"/>
                <a:cs typeface="SharpSansDisplayNo1-Semibold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SharpSansDisplayNo1-Semibold"/>
                <a:cs typeface="SharpSansDisplayNo1-Semibold"/>
              </a:rPr>
              <a:t>investors</a:t>
            </a:r>
            <a:r>
              <a:rPr sz="1600" b="1" dirty="0">
                <a:solidFill>
                  <a:srgbClr val="FFFFFF"/>
                </a:solidFill>
                <a:latin typeface="SharpSansDisplayNo1-Semibold"/>
                <a:cs typeface="SharpSansDisplayNo1-Semibold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SharpSansDisplayNo1-Semibold"/>
                <a:cs typeface="SharpSansDisplayNo1-Semibold"/>
              </a:rPr>
              <a:t>only</a:t>
            </a:r>
            <a:endParaRPr sz="1600" dirty="0">
              <a:latin typeface="SharpSansDisplayNo1-Semibold"/>
              <a:cs typeface="SharpSansDisplayNo1-Semibold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103858" y="6334964"/>
            <a:ext cx="540385" cy="1080770"/>
            <a:chOff x="8103858" y="6334964"/>
            <a:chExt cx="540385" cy="1080770"/>
          </a:xfrm>
        </p:grpSpPr>
        <p:sp>
          <p:nvSpPr>
            <p:cNvPr id="9" name="object 9"/>
            <p:cNvSpPr/>
            <p:nvPr/>
          </p:nvSpPr>
          <p:spPr>
            <a:xfrm>
              <a:off x="8103858" y="6875221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4" h="540384">
                  <a:moveTo>
                    <a:pt x="270128" y="0"/>
                  </a:moveTo>
                  <a:lnTo>
                    <a:pt x="221573" y="4352"/>
                  </a:lnTo>
                  <a:lnTo>
                    <a:pt x="175872" y="16900"/>
                  </a:lnTo>
                  <a:lnTo>
                    <a:pt x="133790" y="36880"/>
                  </a:lnTo>
                  <a:lnTo>
                    <a:pt x="96088" y="63531"/>
                  </a:lnTo>
                  <a:lnTo>
                    <a:pt x="63531" y="96088"/>
                  </a:lnTo>
                  <a:lnTo>
                    <a:pt x="36880" y="133790"/>
                  </a:lnTo>
                  <a:lnTo>
                    <a:pt x="16900" y="175872"/>
                  </a:lnTo>
                  <a:lnTo>
                    <a:pt x="4352" y="221573"/>
                  </a:lnTo>
                  <a:lnTo>
                    <a:pt x="0" y="270129"/>
                  </a:lnTo>
                  <a:lnTo>
                    <a:pt x="4352" y="318684"/>
                  </a:lnTo>
                  <a:lnTo>
                    <a:pt x="16900" y="364385"/>
                  </a:lnTo>
                  <a:lnTo>
                    <a:pt x="36880" y="406467"/>
                  </a:lnTo>
                  <a:lnTo>
                    <a:pt x="63531" y="444169"/>
                  </a:lnTo>
                  <a:lnTo>
                    <a:pt x="96088" y="476726"/>
                  </a:lnTo>
                  <a:lnTo>
                    <a:pt x="133790" y="503377"/>
                  </a:lnTo>
                  <a:lnTo>
                    <a:pt x="175872" y="523357"/>
                  </a:lnTo>
                  <a:lnTo>
                    <a:pt x="221573" y="535905"/>
                  </a:lnTo>
                  <a:lnTo>
                    <a:pt x="270128" y="540258"/>
                  </a:lnTo>
                  <a:lnTo>
                    <a:pt x="318684" y="535905"/>
                  </a:lnTo>
                  <a:lnTo>
                    <a:pt x="364385" y="523357"/>
                  </a:lnTo>
                  <a:lnTo>
                    <a:pt x="406467" y="503377"/>
                  </a:lnTo>
                  <a:lnTo>
                    <a:pt x="444169" y="476726"/>
                  </a:lnTo>
                  <a:lnTo>
                    <a:pt x="476726" y="444169"/>
                  </a:lnTo>
                  <a:lnTo>
                    <a:pt x="503377" y="406467"/>
                  </a:lnTo>
                  <a:lnTo>
                    <a:pt x="523357" y="364385"/>
                  </a:lnTo>
                  <a:lnTo>
                    <a:pt x="535905" y="318684"/>
                  </a:lnTo>
                  <a:lnTo>
                    <a:pt x="540257" y="270129"/>
                  </a:lnTo>
                  <a:lnTo>
                    <a:pt x="535905" y="221573"/>
                  </a:lnTo>
                  <a:lnTo>
                    <a:pt x="523357" y="175872"/>
                  </a:lnTo>
                  <a:lnTo>
                    <a:pt x="503377" y="133790"/>
                  </a:lnTo>
                  <a:lnTo>
                    <a:pt x="476726" y="96088"/>
                  </a:lnTo>
                  <a:lnTo>
                    <a:pt x="444169" y="63531"/>
                  </a:lnTo>
                  <a:lnTo>
                    <a:pt x="406467" y="36880"/>
                  </a:lnTo>
                  <a:lnTo>
                    <a:pt x="364385" y="16900"/>
                  </a:lnTo>
                  <a:lnTo>
                    <a:pt x="318684" y="4352"/>
                  </a:lnTo>
                  <a:lnTo>
                    <a:pt x="270128" y="0"/>
                  </a:lnTo>
                  <a:close/>
                </a:path>
              </a:pathLst>
            </a:custGeom>
            <a:solidFill>
              <a:srgbClr val="005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03858" y="6334964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4" h="540384">
                  <a:moveTo>
                    <a:pt x="270128" y="0"/>
                  </a:moveTo>
                  <a:lnTo>
                    <a:pt x="221573" y="4352"/>
                  </a:lnTo>
                  <a:lnTo>
                    <a:pt x="175872" y="16900"/>
                  </a:lnTo>
                  <a:lnTo>
                    <a:pt x="133790" y="36880"/>
                  </a:lnTo>
                  <a:lnTo>
                    <a:pt x="96088" y="63531"/>
                  </a:lnTo>
                  <a:lnTo>
                    <a:pt x="63531" y="96088"/>
                  </a:lnTo>
                  <a:lnTo>
                    <a:pt x="36880" y="133790"/>
                  </a:lnTo>
                  <a:lnTo>
                    <a:pt x="16900" y="175872"/>
                  </a:lnTo>
                  <a:lnTo>
                    <a:pt x="4352" y="221573"/>
                  </a:lnTo>
                  <a:lnTo>
                    <a:pt x="0" y="270128"/>
                  </a:lnTo>
                  <a:lnTo>
                    <a:pt x="4352" y="318684"/>
                  </a:lnTo>
                  <a:lnTo>
                    <a:pt x="16900" y="364385"/>
                  </a:lnTo>
                  <a:lnTo>
                    <a:pt x="36880" y="406467"/>
                  </a:lnTo>
                  <a:lnTo>
                    <a:pt x="63531" y="444169"/>
                  </a:lnTo>
                  <a:lnTo>
                    <a:pt x="96088" y="476726"/>
                  </a:lnTo>
                  <a:lnTo>
                    <a:pt x="133790" y="503377"/>
                  </a:lnTo>
                  <a:lnTo>
                    <a:pt x="175872" y="523357"/>
                  </a:lnTo>
                  <a:lnTo>
                    <a:pt x="221573" y="535905"/>
                  </a:lnTo>
                  <a:lnTo>
                    <a:pt x="270128" y="540257"/>
                  </a:lnTo>
                  <a:lnTo>
                    <a:pt x="318684" y="535905"/>
                  </a:lnTo>
                  <a:lnTo>
                    <a:pt x="364385" y="523357"/>
                  </a:lnTo>
                  <a:lnTo>
                    <a:pt x="406467" y="503377"/>
                  </a:lnTo>
                  <a:lnTo>
                    <a:pt x="444169" y="476726"/>
                  </a:lnTo>
                  <a:lnTo>
                    <a:pt x="476726" y="444169"/>
                  </a:lnTo>
                  <a:lnTo>
                    <a:pt x="503377" y="406467"/>
                  </a:lnTo>
                  <a:lnTo>
                    <a:pt x="523357" y="364385"/>
                  </a:lnTo>
                  <a:lnTo>
                    <a:pt x="535905" y="318684"/>
                  </a:lnTo>
                  <a:lnTo>
                    <a:pt x="540257" y="270128"/>
                  </a:lnTo>
                  <a:lnTo>
                    <a:pt x="535905" y="221573"/>
                  </a:lnTo>
                  <a:lnTo>
                    <a:pt x="523357" y="175872"/>
                  </a:lnTo>
                  <a:lnTo>
                    <a:pt x="503377" y="133790"/>
                  </a:lnTo>
                  <a:lnTo>
                    <a:pt x="476726" y="96088"/>
                  </a:lnTo>
                  <a:lnTo>
                    <a:pt x="444169" y="63531"/>
                  </a:lnTo>
                  <a:lnTo>
                    <a:pt x="406467" y="36880"/>
                  </a:lnTo>
                  <a:lnTo>
                    <a:pt x="364385" y="16900"/>
                  </a:lnTo>
                  <a:lnTo>
                    <a:pt x="318684" y="4352"/>
                  </a:lnTo>
                  <a:lnTo>
                    <a:pt x="270128" y="0"/>
                  </a:lnTo>
                  <a:close/>
                </a:path>
              </a:pathLst>
            </a:custGeom>
            <a:solidFill>
              <a:srgbClr val="A7A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3506426" y="4714193"/>
            <a:ext cx="540385" cy="1080770"/>
            <a:chOff x="13506426" y="4714193"/>
            <a:chExt cx="540385" cy="1080770"/>
          </a:xfrm>
        </p:grpSpPr>
        <p:sp>
          <p:nvSpPr>
            <p:cNvPr id="12" name="object 12"/>
            <p:cNvSpPr/>
            <p:nvPr/>
          </p:nvSpPr>
          <p:spPr>
            <a:xfrm>
              <a:off x="13506426" y="4714193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4" h="540385">
                  <a:moveTo>
                    <a:pt x="270128" y="0"/>
                  </a:moveTo>
                  <a:lnTo>
                    <a:pt x="221573" y="4352"/>
                  </a:lnTo>
                  <a:lnTo>
                    <a:pt x="175872" y="16900"/>
                  </a:lnTo>
                  <a:lnTo>
                    <a:pt x="133790" y="36880"/>
                  </a:lnTo>
                  <a:lnTo>
                    <a:pt x="96088" y="63531"/>
                  </a:lnTo>
                  <a:lnTo>
                    <a:pt x="63531" y="96088"/>
                  </a:lnTo>
                  <a:lnTo>
                    <a:pt x="36880" y="133790"/>
                  </a:lnTo>
                  <a:lnTo>
                    <a:pt x="16900" y="175872"/>
                  </a:lnTo>
                  <a:lnTo>
                    <a:pt x="4352" y="221573"/>
                  </a:lnTo>
                  <a:lnTo>
                    <a:pt x="0" y="270128"/>
                  </a:lnTo>
                  <a:lnTo>
                    <a:pt x="4352" y="318684"/>
                  </a:lnTo>
                  <a:lnTo>
                    <a:pt x="16900" y="364385"/>
                  </a:lnTo>
                  <a:lnTo>
                    <a:pt x="36880" y="406467"/>
                  </a:lnTo>
                  <a:lnTo>
                    <a:pt x="63531" y="444169"/>
                  </a:lnTo>
                  <a:lnTo>
                    <a:pt x="96088" y="476726"/>
                  </a:lnTo>
                  <a:lnTo>
                    <a:pt x="133790" y="503377"/>
                  </a:lnTo>
                  <a:lnTo>
                    <a:pt x="175872" y="523357"/>
                  </a:lnTo>
                  <a:lnTo>
                    <a:pt x="221573" y="535905"/>
                  </a:lnTo>
                  <a:lnTo>
                    <a:pt x="270128" y="540257"/>
                  </a:lnTo>
                  <a:lnTo>
                    <a:pt x="318684" y="535905"/>
                  </a:lnTo>
                  <a:lnTo>
                    <a:pt x="364385" y="523357"/>
                  </a:lnTo>
                  <a:lnTo>
                    <a:pt x="406467" y="503377"/>
                  </a:lnTo>
                  <a:lnTo>
                    <a:pt x="444169" y="476726"/>
                  </a:lnTo>
                  <a:lnTo>
                    <a:pt x="476726" y="444169"/>
                  </a:lnTo>
                  <a:lnTo>
                    <a:pt x="503377" y="406467"/>
                  </a:lnTo>
                  <a:lnTo>
                    <a:pt x="523357" y="364385"/>
                  </a:lnTo>
                  <a:lnTo>
                    <a:pt x="535905" y="318684"/>
                  </a:lnTo>
                  <a:lnTo>
                    <a:pt x="540257" y="270128"/>
                  </a:lnTo>
                  <a:lnTo>
                    <a:pt x="535905" y="221573"/>
                  </a:lnTo>
                  <a:lnTo>
                    <a:pt x="523357" y="175872"/>
                  </a:lnTo>
                  <a:lnTo>
                    <a:pt x="503377" y="133790"/>
                  </a:lnTo>
                  <a:lnTo>
                    <a:pt x="476726" y="96088"/>
                  </a:lnTo>
                  <a:lnTo>
                    <a:pt x="444169" y="63531"/>
                  </a:lnTo>
                  <a:lnTo>
                    <a:pt x="406467" y="36880"/>
                  </a:lnTo>
                  <a:lnTo>
                    <a:pt x="364385" y="16900"/>
                  </a:lnTo>
                  <a:lnTo>
                    <a:pt x="318684" y="4352"/>
                  </a:lnTo>
                  <a:lnTo>
                    <a:pt x="2701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506426" y="5254450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4" h="540385">
                  <a:moveTo>
                    <a:pt x="270128" y="0"/>
                  </a:moveTo>
                  <a:lnTo>
                    <a:pt x="221573" y="4352"/>
                  </a:lnTo>
                  <a:lnTo>
                    <a:pt x="175872" y="16900"/>
                  </a:lnTo>
                  <a:lnTo>
                    <a:pt x="133790" y="36880"/>
                  </a:lnTo>
                  <a:lnTo>
                    <a:pt x="96088" y="63531"/>
                  </a:lnTo>
                  <a:lnTo>
                    <a:pt x="63531" y="96088"/>
                  </a:lnTo>
                  <a:lnTo>
                    <a:pt x="36880" y="133790"/>
                  </a:lnTo>
                  <a:lnTo>
                    <a:pt x="16900" y="175872"/>
                  </a:lnTo>
                  <a:lnTo>
                    <a:pt x="4352" y="221573"/>
                  </a:lnTo>
                  <a:lnTo>
                    <a:pt x="0" y="270128"/>
                  </a:lnTo>
                  <a:lnTo>
                    <a:pt x="4352" y="318684"/>
                  </a:lnTo>
                  <a:lnTo>
                    <a:pt x="16900" y="364385"/>
                  </a:lnTo>
                  <a:lnTo>
                    <a:pt x="36880" y="406467"/>
                  </a:lnTo>
                  <a:lnTo>
                    <a:pt x="63531" y="444169"/>
                  </a:lnTo>
                  <a:lnTo>
                    <a:pt x="96088" y="476726"/>
                  </a:lnTo>
                  <a:lnTo>
                    <a:pt x="133790" y="503377"/>
                  </a:lnTo>
                  <a:lnTo>
                    <a:pt x="175872" y="523357"/>
                  </a:lnTo>
                  <a:lnTo>
                    <a:pt x="221573" y="535905"/>
                  </a:lnTo>
                  <a:lnTo>
                    <a:pt x="270128" y="540257"/>
                  </a:lnTo>
                  <a:lnTo>
                    <a:pt x="318684" y="535905"/>
                  </a:lnTo>
                  <a:lnTo>
                    <a:pt x="364385" y="523357"/>
                  </a:lnTo>
                  <a:lnTo>
                    <a:pt x="406467" y="503377"/>
                  </a:lnTo>
                  <a:lnTo>
                    <a:pt x="444169" y="476726"/>
                  </a:lnTo>
                  <a:lnTo>
                    <a:pt x="476726" y="444169"/>
                  </a:lnTo>
                  <a:lnTo>
                    <a:pt x="503377" y="406467"/>
                  </a:lnTo>
                  <a:lnTo>
                    <a:pt x="523357" y="364385"/>
                  </a:lnTo>
                  <a:lnTo>
                    <a:pt x="535905" y="318684"/>
                  </a:lnTo>
                  <a:lnTo>
                    <a:pt x="540257" y="270128"/>
                  </a:lnTo>
                  <a:lnTo>
                    <a:pt x="535905" y="221573"/>
                  </a:lnTo>
                  <a:lnTo>
                    <a:pt x="523357" y="175872"/>
                  </a:lnTo>
                  <a:lnTo>
                    <a:pt x="503377" y="133790"/>
                  </a:lnTo>
                  <a:lnTo>
                    <a:pt x="476726" y="96088"/>
                  </a:lnTo>
                  <a:lnTo>
                    <a:pt x="444169" y="63531"/>
                  </a:lnTo>
                  <a:lnTo>
                    <a:pt x="406467" y="36880"/>
                  </a:lnTo>
                  <a:lnTo>
                    <a:pt x="364385" y="16900"/>
                  </a:lnTo>
                  <a:lnTo>
                    <a:pt x="318684" y="4352"/>
                  </a:lnTo>
                  <a:lnTo>
                    <a:pt x="270128" y="0"/>
                  </a:lnTo>
                  <a:close/>
                </a:path>
              </a:pathLst>
            </a:custGeom>
            <a:solidFill>
              <a:srgbClr val="A7A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7023342" y="3093423"/>
            <a:ext cx="540385" cy="540385"/>
          </a:xfrm>
          <a:custGeom>
            <a:avLst/>
            <a:gdLst/>
            <a:ahLst/>
            <a:cxnLst/>
            <a:rect l="l" t="t" r="r" b="b"/>
            <a:pathLst>
              <a:path w="540384" h="540385">
                <a:moveTo>
                  <a:pt x="270128" y="0"/>
                </a:moveTo>
                <a:lnTo>
                  <a:pt x="221573" y="4352"/>
                </a:lnTo>
                <a:lnTo>
                  <a:pt x="175872" y="16900"/>
                </a:lnTo>
                <a:lnTo>
                  <a:pt x="133790" y="36880"/>
                </a:lnTo>
                <a:lnTo>
                  <a:pt x="96088" y="63531"/>
                </a:lnTo>
                <a:lnTo>
                  <a:pt x="63531" y="96088"/>
                </a:lnTo>
                <a:lnTo>
                  <a:pt x="36880" y="133790"/>
                </a:lnTo>
                <a:lnTo>
                  <a:pt x="16900" y="175872"/>
                </a:lnTo>
                <a:lnTo>
                  <a:pt x="4352" y="221573"/>
                </a:lnTo>
                <a:lnTo>
                  <a:pt x="0" y="270129"/>
                </a:lnTo>
                <a:lnTo>
                  <a:pt x="4352" y="318684"/>
                </a:lnTo>
                <a:lnTo>
                  <a:pt x="16900" y="364385"/>
                </a:lnTo>
                <a:lnTo>
                  <a:pt x="36880" y="406467"/>
                </a:lnTo>
                <a:lnTo>
                  <a:pt x="63531" y="444169"/>
                </a:lnTo>
                <a:lnTo>
                  <a:pt x="96088" y="476726"/>
                </a:lnTo>
                <a:lnTo>
                  <a:pt x="133790" y="503377"/>
                </a:lnTo>
                <a:lnTo>
                  <a:pt x="175872" y="523357"/>
                </a:lnTo>
                <a:lnTo>
                  <a:pt x="221573" y="535905"/>
                </a:lnTo>
                <a:lnTo>
                  <a:pt x="270128" y="540258"/>
                </a:lnTo>
                <a:lnTo>
                  <a:pt x="318684" y="535905"/>
                </a:lnTo>
                <a:lnTo>
                  <a:pt x="364385" y="523357"/>
                </a:lnTo>
                <a:lnTo>
                  <a:pt x="406467" y="503377"/>
                </a:lnTo>
                <a:lnTo>
                  <a:pt x="444169" y="476726"/>
                </a:lnTo>
                <a:lnTo>
                  <a:pt x="476726" y="444169"/>
                </a:lnTo>
                <a:lnTo>
                  <a:pt x="503377" y="406467"/>
                </a:lnTo>
                <a:lnTo>
                  <a:pt x="523357" y="364385"/>
                </a:lnTo>
                <a:lnTo>
                  <a:pt x="535905" y="318684"/>
                </a:lnTo>
                <a:lnTo>
                  <a:pt x="540257" y="270129"/>
                </a:lnTo>
                <a:lnTo>
                  <a:pt x="535905" y="221573"/>
                </a:lnTo>
                <a:lnTo>
                  <a:pt x="523357" y="175872"/>
                </a:lnTo>
                <a:lnTo>
                  <a:pt x="503377" y="133790"/>
                </a:lnTo>
                <a:lnTo>
                  <a:pt x="476726" y="96088"/>
                </a:lnTo>
                <a:lnTo>
                  <a:pt x="444169" y="63531"/>
                </a:lnTo>
                <a:lnTo>
                  <a:pt x="406467" y="36880"/>
                </a:lnTo>
                <a:lnTo>
                  <a:pt x="364385" y="16900"/>
                </a:lnTo>
                <a:lnTo>
                  <a:pt x="318684" y="4352"/>
                </a:lnTo>
                <a:lnTo>
                  <a:pt x="270128" y="0"/>
                </a:lnTo>
                <a:close/>
              </a:path>
            </a:pathLst>
          </a:custGeom>
          <a:solidFill>
            <a:srgbClr val="A7A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2425915" y="6334964"/>
            <a:ext cx="1621155" cy="1080770"/>
            <a:chOff x="12425915" y="6334964"/>
            <a:chExt cx="1621155" cy="1080770"/>
          </a:xfrm>
        </p:grpSpPr>
        <p:sp>
          <p:nvSpPr>
            <p:cNvPr id="16" name="object 16"/>
            <p:cNvSpPr/>
            <p:nvPr/>
          </p:nvSpPr>
          <p:spPr>
            <a:xfrm>
              <a:off x="13506427" y="6875221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4" h="540384">
                  <a:moveTo>
                    <a:pt x="270128" y="0"/>
                  </a:moveTo>
                  <a:lnTo>
                    <a:pt x="221573" y="4352"/>
                  </a:lnTo>
                  <a:lnTo>
                    <a:pt x="175872" y="16900"/>
                  </a:lnTo>
                  <a:lnTo>
                    <a:pt x="133790" y="36880"/>
                  </a:lnTo>
                  <a:lnTo>
                    <a:pt x="96088" y="63531"/>
                  </a:lnTo>
                  <a:lnTo>
                    <a:pt x="63531" y="96088"/>
                  </a:lnTo>
                  <a:lnTo>
                    <a:pt x="36880" y="133790"/>
                  </a:lnTo>
                  <a:lnTo>
                    <a:pt x="16900" y="175872"/>
                  </a:lnTo>
                  <a:lnTo>
                    <a:pt x="4352" y="221573"/>
                  </a:lnTo>
                  <a:lnTo>
                    <a:pt x="0" y="270129"/>
                  </a:lnTo>
                  <a:lnTo>
                    <a:pt x="4352" y="318684"/>
                  </a:lnTo>
                  <a:lnTo>
                    <a:pt x="16900" y="364385"/>
                  </a:lnTo>
                  <a:lnTo>
                    <a:pt x="36880" y="406467"/>
                  </a:lnTo>
                  <a:lnTo>
                    <a:pt x="63531" y="444169"/>
                  </a:lnTo>
                  <a:lnTo>
                    <a:pt x="96088" y="476726"/>
                  </a:lnTo>
                  <a:lnTo>
                    <a:pt x="133790" y="503377"/>
                  </a:lnTo>
                  <a:lnTo>
                    <a:pt x="175872" y="523357"/>
                  </a:lnTo>
                  <a:lnTo>
                    <a:pt x="221573" y="535905"/>
                  </a:lnTo>
                  <a:lnTo>
                    <a:pt x="270128" y="540258"/>
                  </a:lnTo>
                  <a:lnTo>
                    <a:pt x="318684" y="535905"/>
                  </a:lnTo>
                  <a:lnTo>
                    <a:pt x="364385" y="523357"/>
                  </a:lnTo>
                  <a:lnTo>
                    <a:pt x="406467" y="503377"/>
                  </a:lnTo>
                  <a:lnTo>
                    <a:pt x="444169" y="476726"/>
                  </a:lnTo>
                  <a:lnTo>
                    <a:pt x="476726" y="444169"/>
                  </a:lnTo>
                  <a:lnTo>
                    <a:pt x="503377" y="406467"/>
                  </a:lnTo>
                  <a:lnTo>
                    <a:pt x="523357" y="364385"/>
                  </a:lnTo>
                  <a:lnTo>
                    <a:pt x="535905" y="318684"/>
                  </a:lnTo>
                  <a:lnTo>
                    <a:pt x="540257" y="270129"/>
                  </a:lnTo>
                  <a:lnTo>
                    <a:pt x="535905" y="221573"/>
                  </a:lnTo>
                  <a:lnTo>
                    <a:pt x="523357" y="175872"/>
                  </a:lnTo>
                  <a:lnTo>
                    <a:pt x="503377" y="133790"/>
                  </a:lnTo>
                  <a:lnTo>
                    <a:pt x="476726" y="96088"/>
                  </a:lnTo>
                  <a:lnTo>
                    <a:pt x="444169" y="63531"/>
                  </a:lnTo>
                  <a:lnTo>
                    <a:pt x="406467" y="36880"/>
                  </a:lnTo>
                  <a:lnTo>
                    <a:pt x="364385" y="16900"/>
                  </a:lnTo>
                  <a:lnTo>
                    <a:pt x="318684" y="4352"/>
                  </a:lnTo>
                  <a:lnTo>
                    <a:pt x="270128" y="0"/>
                  </a:lnTo>
                  <a:close/>
                </a:path>
              </a:pathLst>
            </a:custGeom>
            <a:solidFill>
              <a:srgbClr val="00C1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425915" y="6334964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4" h="540384">
                  <a:moveTo>
                    <a:pt x="270128" y="0"/>
                  </a:moveTo>
                  <a:lnTo>
                    <a:pt x="221573" y="4352"/>
                  </a:lnTo>
                  <a:lnTo>
                    <a:pt x="175872" y="16900"/>
                  </a:lnTo>
                  <a:lnTo>
                    <a:pt x="133790" y="36880"/>
                  </a:lnTo>
                  <a:lnTo>
                    <a:pt x="96088" y="63531"/>
                  </a:lnTo>
                  <a:lnTo>
                    <a:pt x="63531" y="96088"/>
                  </a:lnTo>
                  <a:lnTo>
                    <a:pt x="36880" y="133790"/>
                  </a:lnTo>
                  <a:lnTo>
                    <a:pt x="16900" y="175872"/>
                  </a:lnTo>
                  <a:lnTo>
                    <a:pt x="4352" y="221573"/>
                  </a:lnTo>
                  <a:lnTo>
                    <a:pt x="0" y="270128"/>
                  </a:lnTo>
                  <a:lnTo>
                    <a:pt x="4352" y="318684"/>
                  </a:lnTo>
                  <a:lnTo>
                    <a:pt x="16900" y="364385"/>
                  </a:lnTo>
                  <a:lnTo>
                    <a:pt x="36880" y="406467"/>
                  </a:lnTo>
                  <a:lnTo>
                    <a:pt x="63531" y="444169"/>
                  </a:lnTo>
                  <a:lnTo>
                    <a:pt x="96088" y="476726"/>
                  </a:lnTo>
                  <a:lnTo>
                    <a:pt x="133790" y="503377"/>
                  </a:lnTo>
                  <a:lnTo>
                    <a:pt x="175872" y="523357"/>
                  </a:lnTo>
                  <a:lnTo>
                    <a:pt x="221573" y="535905"/>
                  </a:lnTo>
                  <a:lnTo>
                    <a:pt x="270128" y="540257"/>
                  </a:lnTo>
                  <a:lnTo>
                    <a:pt x="318684" y="535905"/>
                  </a:lnTo>
                  <a:lnTo>
                    <a:pt x="364385" y="523357"/>
                  </a:lnTo>
                  <a:lnTo>
                    <a:pt x="406467" y="503377"/>
                  </a:lnTo>
                  <a:lnTo>
                    <a:pt x="444169" y="476726"/>
                  </a:lnTo>
                  <a:lnTo>
                    <a:pt x="476726" y="444169"/>
                  </a:lnTo>
                  <a:lnTo>
                    <a:pt x="503377" y="406467"/>
                  </a:lnTo>
                  <a:lnTo>
                    <a:pt x="523357" y="364385"/>
                  </a:lnTo>
                  <a:lnTo>
                    <a:pt x="535905" y="318684"/>
                  </a:lnTo>
                  <a:lnTo>
                    <a:pt x="540257" y="270128"/>
                  </a:lnTo>
                  <a:lnTo>
                    <a:pt x="535905" y="221573"/>
                  </a:lnTo>
                  <a:lnTo>
                    <a:pt x="523357" y="175872"/>
                  </a:lnTo>
                  <a:lnTo>
                    <a:pt x="503377" y="133790"/>
                  </a:lnTo>
                  <a:lnTo>
                    <a:pt x="476726" y="96088"/>
                  </a:lnTo>
                  <a:lnTo>
                    <a:pt x="444169" y="63531"/>
                  </a:lnTo>
                  <a:lnTo>
                    <a:pt x="406467" y="36880"/>
                  </a:lnTo>
                  <a:lnTo>
                    <a:pt x="364385" y="16900"/>
                  </a:lnTo>
                  <a:lnTo>
                    <a:pt x="318684" y="4352"/>
                  </a:lnTo>
                  <a:lnTo>
                    <a:pt x="270128" y="0"/>
                  </a:lnTo>
                  <a:close/>
                </a:path>
              </a:pathLst>
            </a:custGeom>
            <a:solidFill>
              <a:srgbClr val="005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966170" y="6875221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4" h="540384">
                  <a:moveTo>
                    <a:pt x="270128" y="0"/>
                  </a:moveTo>
                  <a:lnTo>
                    <a:pt x="221573" y="4352"/>
                  </a:lnTo>
                  <a:lnTo>
                    <a:pt x="175872" y="16900"/>
                  </a:lnTo>
                  <a:lnTo>
                    <a:pt x="133790" y="36880"/>
                  </a:lnTo>
                  <a:lnTo>
                    <a:pt x="96088" y="63531"/>
                  </a:lnTo>
                  <a:lnTo>
                    <a:pt x="63531" y="96088"/>
                  </a:lnTo>
                  <a:lnTo>
                    <a:pt x="36880" y="133790"/>
                  </a:lnTo>
                  <a:lnTo>
                    <a:pt x="16900" y="175872"/>
                  </a:lnTo>
                  <a:lnTo>
                    <a:pt x="4352" y="221573"/>
                  </a:lnTo>
                  <a:lnTo>
                    <a:pt x="0" y="270129"/>
                  </a:lnTo>
                  <a:lnTo>
                    <a:pt x="4352" y="318684"/>
                  </a:lnTo>
                  <a:lnTo>
                    <a:pt x="16900" y="364385"/>
                  </a:lnTo>
                  <a:lnTo>
                    <a:pt x="36880" y="406467"/>
                  </a:lnTo>
                  <a:lnTo>
                    <a:pt x="63531" y="444169"/>
                  </a:lnTo>
                  <a:lnTo>
                    <a:pt x="96088" y="476726"/>
                  </a:lnTo>
                  <a:lnTo>
                    <a:pt x="133790" y="503377"/>
                  </a:lnTo>
                  <a:lnTo>
                    <a:pt x="175872" y="523357"/>
                  </a:lnTo>
                  <a:lnTo>
                    <a:pt x="221573" y="535905"/>
                  </a:lnTo>
                  <a:lnTo>
                    <a:pt x="270128" y="540258"/>
                  </a:lnTo>
                  <a:lnTo>
                    <a:pt x="318684" y="535905"/>
                  </a:lnTo>
                  <a:lnTo>
                    <a:pt x="364385" y="523357"/>
                  </a:lnTo>
                  <a:lnTo>
                    <a:pt x="406467" y="503377"/>
                  </a:lnTo>
                  <a:lnTo>
                    <a:pt x="444169" y="476726"/>
                  </a:lnTo>
                  <a:lnTo>
                    <a:pt x="476726" y="444169"/>
                  </a:lnTo>
                  <a:lnTo>
                    <a:pt x="503377" y="406467"/>
                  </a:lnTo>
                  <a:lnTo>
                    <a:pt x="523357" y="364385"/>
                  </a:lnTo>
                  <a:lnTo>
                    <a:pt x="535905" y="318684"/>
                  </a:lnTo>
                  <a:lnTo>
                    <a:pt x="540257" y="270129"/>
                  </a:lnTo>
                  <a:lnTo>
                    <a:pt x="535905" y="221573"/>
                  </a:lnTo>
                  <a:lnTo>
                    <a:pt x="523357" y="175872"/>
                  </a:lnTo>
                  <a:lnTo>
                    <a:pt x="503377" y="133790"/>
                  </a:lnTo>
                  <a:lnTo>
                    <a:pt x="476726" y="96088"/>
                  </a:lnTo>
                  <a:lnTo>
                    <a:pt x="444169" y="63531"/>
                  </a:lnTo>
                  <a:lnTo>
                    <a:pt x="406467" y="36880"/>
                  </a:lnTo>
                  <a:lnTo>
                    <a:pt x="364385" y="16900"/>
                  </a:lnTo>
                  <a:lnTo>
                    <a:pt x="318684" y="4352"/>
                  </a:lnTo>
                  <a:lnTo>
                    <a:pt x="270128" y="0"/>
                  </a:lnTo>
                  <a:close/>
                </a:path>
              </a:pathLst>
            </a:custGeom>
            <a:solidFill>
              <a:srgbClr val="A7A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483084" y="6875221"/>
            <a:ext cx="1080770" cy="540385"/>
            <a:chOff x="6483084" y="6875221"/>
            <a:chExt cx="1080770" cy="540385"/>
          </a:xfrm>
        </p:grpSpPr>
        <p:sp>
          <p:nvSpPr>
            <p:cNvPr id="20" name="object 20"/>
            <p:cNvSpPr/>
            <p:nvPr/>
          </p:nvSpPr>
          <p:spPr>
            <a:xfrm>
              <a:off x="7023342" y="6875221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4" h="540384">
                  <a:moveTo>
                    <a:pt x="270128" y="0"/>
                  </a:moveTo>
                  <a:lnTo>
                    <a:pt x="221573" y="4352"/>
                  </a:lnTo>
                  <a:lnTo>
                    <a:pt x="175872" y="16900"/>
                  </a:lnTo>
                  <a:lnTo>
                    <a:pt x="133790" y="36880"/>
                  </a:lnTo>
                  <a:lnTo>
                    <a:pt x="96088" y="63531"/>
                  </a:lnTo>
                  <a:lnTo>
                    <a:pt x="63531" y="96088"/>
                  </a:lnTo>
                  <a:lnTo>
                    <a:pt x="36880" y="133790"/>
                  </a:lnTo>
                  <a:lnTo>
                    <a:pt x="16900" y="175872"/>
                  </a:lnTo>
                  <a:lnTo>
                    <a:pt x="4352" y="221573"/>
                  </a:lnTo>
                  <a:lnTo>
                    <a:pt x="0" y="270129"/>
                  </a:lnTo>
                  <a:lnTo>
                    <a:pt x="4352" y="318684"/>
                  </a:lnTo>
                  <a:lnTo>
                    <a:pt x="16900" y="364385"/>
                  </a:lnTo>
                  <a:lnTo>
                    <a:pt x="36880" y="406467"/>
                  </a:lnTo>
                  <a:lnTo>
                    <a:pt x="63531" y="444169"/>
                  </a:lnTo>
                  <a:lnTo>
                    <a:pt x="96088" y="476726"/>
                  </a:lnTo>
                  <a:lnTo>
                    <a:pt x="133790" y="503377"/>
                  </a:lnTo>
                  <a:lnTo>
                    <a:pt x="175872" y="523357"/>
                  </a:lnTo>
                  <a:lnTo>
                    <a:pt x="221573" y="535905"/>
                  </a:lnTo>
                  <a:lnTo>
                    <a:pt x="270128" y="540258"/>
                  </a:lnTo>
                  <a:lnTo>
                    <a:pt x="318684" y="535905"/>
                  </a:lnTo>
                  <a:lnTo>
                    <a:pt x="364385" y="523357"/>
                  </a:lnTo>
                  <a:lnTo>
                    <a:pt x="406467" y="503377"/>
                  </a:lnTo>
                  <a:lnTo>
                    <a:pt x="444169" y="476726"/>
                  </a:lnTo>
                  <a:lnTo>
                    <a:pt x="476726" y="444169"/>
                  </a:lnTo>
                  <a:lnTo>
                    <a:pt x="503377" y="406467"/>
                  </a:lnTo>
                  <a:lnTo>
                    <a:pt x="523357" y="364385"/>
                  </a:lnTo>
                  <a:lnTo>
                    <a:pt x="535905" y="318684"/>
                  </a:lnTo>
                  <a:lnTo>
                    <a:pt x="540257" y="270129"/>
                  </a:lnTo>
                  <a:lnTo>
                    <a:pt x="535905" y="221573"/>
                  </a:lnTo>
                  <a:lnTo>
                    <a:pt x="523357" y="175872"/>
                  </a:lnTo>
                  <a:lnTo>
                    <a:pt x="503377" y="133790"/>
                  </a:lnTo>
                  <a:lnTo>
                    <a:pt x="476726" y="96088"/>
                  </a:lnTo>
                  <a:lnTo>
                    <a:pt x="444169" y="63531"/>
                  </a:lnTo>
                  <a:lnTo>
                    <a:pt x="406467" y="36880"/>
                  </a:lnTo>
                  <a:lnTo>
                    <a:pt x="364385" y="16900"/>
                  </a:lnTo>
                  <a:lnTo>
                    <a:pt x="318684" y="4352"/>
                  </a:lnTo>
                  <a:lnTo>
                    <a:pt x="270128" y="0"/>
                  </a:lnTo>
                  <a:close/>
                </a:path>
              </a:pathLst>
            </a:custGeom>
            <a:solidFill>
              <a:srgbClr val="00C1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483084" y="6875221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4" h="540384">
                  <a:moveTo>
                    <a:pt x="270128" y="0"/>
                  </a:moveTo>
                  <a:lnTo>
                    <a:pt x="221573" y="4352"/>
                  </a:lnTo>
                  <a:lnTo>
                    <a:pt x="175872" y="16900"/>
                  </a:lnTo>
                  <a:lnTo>
                    <a:pt x="133790" y="36880"/>
                  </a:lnTo>
                  <a:lnTo>
                    <a:pt x="96088" y="63531"/>
                  </a:lnTo>
                  <a:lnTo>
                    <a:pt x="63531" y="96088"/>
                  </a:lnTo>
                  <a:lnTo>
                    <a:pt x="36880" y="133790"/>
                  </a:lnTo>
                  <a:lnTo>
                    <a:pt x="16900" y="175872"/>
                  </a:lnTo>
                  <a:lnTo>
                    <a:pt x="4352" y="221573"/>
                  </a:lnTo>
                  <a:lnTo>
                    <a:pt x="0" y="270129"/>
                  </a:lnTo>
                  <a:lnTo>
                    <a:pt x="4352" y="318684"/>
                  </a:lnTo>
                  <a:lnTo>
                    <a:pt x="16900" y="364385"/>
                  </a:lnTo>
                  <a:lnTo>
                    <a:pt x="36880" y="406467"/>
                  </a:lnTo>
                  <a:lnTo>
                    <a:pt x="63531" y="444169"/>
                  </a:lnTo>
                  <a:lnTo>
                    <a:pt x="96088" y="476726"/>
                  </a:lnTo>
                  <a:lnTo>
                    <a:pt x="133790" y="503377"/>
                  </a:lnTo>
                  <a:lnTo>
                    <a:pt x="175872" y="523357"/>
                  </a:lnTo>
                  <a:lnTo>
                    <a:pt x="221573" y="535905"/>
                  </a:lnTo>
                  <a:lnTo>
                    <a:pt x="270128" y="540258"/>
                  </a:lnTo>
                  <a:lnTo>
                    <a:pt x="318684" y="535905"/>
                  </a:lnTo>
                  <a:lnTo>
                    <a:pt x="364385" y="523357"/>
                  </a:lnTo>
                  <a:lnTo>
                    <a:pt x="406467" y="503377"/>
                  </a:lnTo>
                  <a:lnTo>
                    <a:pt x="444169" y="476726"/>
                  </a:lnTo>
                  <a:lnTo>
                    <a:pt x="476726" y="444169"/>
                  </a:lnTo>
                  <a:lnTo>
                    <a:pt x="503377" y="406467"/>
                  </a:lnTo>
                  <a:lnTo>
                    <a:pt x="523357" y="364385"/>
                  </a:lnTo>
                  <a:lnTo>
                    <a:pt x="535905" y="318684"/>
                  </a:lnTo>
                  <a:lnTo>
                    <a:pt x="540257" y="270129"/>
                  </a:lnTo>
                  <a:lnTo>
                    <a:pt x="535905" y="221573"/>
                  </a:lnTo>
                  <a:lnTo>
                    <a:pt x="523357" y="175872"/>
                  </a:lnTo>
                  <a:lnTo>
                    <a:pt x="503377" y="133790"/>
                  </a:lnTo>
                  <a:lnTo>
                    <a:pt x="476726" y="96088"/>
                  </a:lnTo>
                  <a:lnTo>
                    <a:pt x="444169" y="63531"/>
                  </a:lnTo>
                  <a:lnTo>
                    <a:pt x="406467" y="36880"/>
                  </a:lnTo>
                  <a:lnTo>
                    <a:pt x="364385" y="16900"/>
                  </a:lnTo>
                  <a:lnTo>
                    <a:pt x="318684" y="4352"/>
                  </a:lnTo>
                  <a:lnTo>
                    <a:pt x="2701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9184371" y="2553164"/>
            <a:ext cx="1080770" cy="1080770"/>
            <a:chOff x="9184371" y="2553164"/>
            <a:chExt cx="1080770" cy="1080770"/>
          </a:xfrm>
        </p:grpSpPr>
        <p:sp>
          <p:nvSpPr>
            <p:cNvPr id="23" name="object 23"/>
            <p:cNvSpPr/>
            <p:nvPr/>
          </p:nvSpPr>
          <p:spPr>
            <a:xfrm>
              <a:off x="9184371" y="2553164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4" h="540385">
                  <a:moveTo>
                    <a:pt x="270128" y="0"/>
                  </a:moveTo>
                  <a:lnTo>
                    <a:pt x="221573" y="4352"/>
                  </a:lnTo>
                  <a:lnTo>
                    <a:pt x="175872" y="16900"/>
                  </a:lnTo>
                  <a:lnTo>
                    <a:pt x="133790" y="36880"/>
                  </a:lnTo>
                  <a:lnTo>
                    <a:pt x="96088" y="63531"/>
                  </a:lnTo>
                  <a:lnTo>
                    <a:pt x="63531" y="96088"/>
                  </a:lnTo>
                  <a:lnTo>
                    <a:pt x="36880" y="133790"/>
                  </a:lnTo>
                  <a:lnTo>
                    <a:pt x="16900" y="175872"/>
                  </a:lnTo>
                  <a:lnTo>
                    <a:pt x="4352" y="221573"/>
                  </a:lnTo>
                  <a:lnTo>
                    <a:pt x="0" y="270129"/>
                  </a:lnTo>
                  <a:lnTo>
                    <a:pt x="4352" y="318684"/>
                  </a:lnTo>
                  <a:lnTo>
                    <a:pt x="16900" y="364385"/>
                  </a:lnTo>
                  <a:lnTo>
                    <a:pt x="36880" y="406467"/>
                  </a:lnTo>
                  <a:lnTo>
                    <a:pt x="63531" y="444169"/>
                  </a:lnTo>
                  <a:lnTo>
                    <a:pt x="96088" y="476726"/>
                  </a:lnTo>
                  <a:lnTo>
                    <a:pt x="133790" y="503377"/>
                  </a:lnTo>
                  <a:lnTo>
                    <a:pt x="175872" y="523357"/>
                  </a:lnTo>
                  <a:lnTo>
                    <a:pt x="221573" y="535905"/>
                  </a:lnTo>
                  <a:lnTo>
                    <a:pt x="270128" y="540258"/>
                  </a:lnTo>
                  <a:lnTo>
                    <a:pt x="318684" y="535905"/>
                  </a:lnTo>
                  <a:lnTo>
                    <a:pt x="364385" y="523357"/>
                  </a:lnTo>
                  <a:lnTo>
                    <a:pt x="406467" y="503377"/>
                  </a:lnTo>
                  <a:lnTo>
                    <a:pt x="444169" y="476726"/>
                  </a:lnTo>
                  <a:lnTo>
                    <a:pt x="476726" y="444169"/>
                  </a:lnTo>
                  <a:lnTo>
                    <a:pt x="503377" y="406467"/>
                  </a:lnTo>
                  <a:lnTo>
                    <a:pt x="523357" y="364385"/>
                  </a:lnTo>
                  <a:lnTo>
                    <a:pt x="535905" y="318684"/>
                  </a:lnTo>
                  <a:lnTo>
                    <a:pt x="540257" y="270129"/>
                  </a:lnTo>
                  <a:lnTo>
                    <a:pt x="535905" y="221573"/>
                  </a:lnTo>
                  <a:lnTo>
                    <a:pt x="523357" y="175872"/>
                  </a:lnTo>
                  <a:lnTo>
                    <a:pt x="503377" y="133790"/>
                  </a:lnTo>
                  <a:lnTo>
                    <a:pt x="476726" y="96088"/>
                  </a:lnTo>
                  <a:lnTo>
                    <a:pt x="444169" y="63531"/>
                  </a:lnTo>
                  <a:lnTo>
                    <a:pt x="406467" y="36880"/>
                  </a:lnTo>
                  <a:lnTo>
                    <a:pt x="364385" y="16900"/>
                  </a:lnTo>
                  <a:lnTo>
                    <a:pt x="318684" y="4352"/>
                  </a:lnTo>
                  <a:lnTo>
                    <a:pt x="2701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184371" y="3093422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4" h="540385">
                  <a:moveTo>
                    <a:pt x="270128" y="0"/>
                  </a:moveTo>
                  <a:lnTo>
                    <a:pt x="221573" y="4352"/>
                  </a:lnTo>
                  <a:lnTo>
                    <a:pt x="175872" y="16900"/>
                  </a:lnTo>
                  <a:lnTo>
                    <a:pt x="133790" y="36880"/>
                  </a:lnTo>
                  <a:lnTo>
                    <a:pt x="96088" y="63531"/>
                  </a:lnTo>
                  <a:lnTo>
                    <a:pt x="63531" y="96088"/>
                  </a:lnTo>
                  <a:lnTo>
                    <a:pt x="36880" y="133790"/>
                  </a:lnTo>
                  <a:lnTo>
                    <a:pt x="16900" y="175872"/>
                  </a:lnTo>
                  <a:lnTo>
                    <a:pt x="4352" y="221573"/>
                  </a:lnTo>
                  <a:lnTo>
                    <a:pt x="0" y="270129"/>
                  </a:lnTo>
                  <a:lnTo>
                    <a:pt x="4352" y="318684"/>
                  </a:lnTo>
                  <a:lnTo>
                    <a:pt x="16900" y="364385"/>
                  </a:lnTo>
                  <a:lnTo>
                    <a:pt x="36880" y="406467"/>
                  </a:lnTo>
                  <a:lnTo>
                    <a:pt x="63531" y="444169"/>
                  </a:lnTo>
                  <a:lnTo>
                    <a:pt x="96088" y="476726"/>
                  </a:lnTo>
                  <a:lnTo>
                    <a:pt x="133790" y="503377"/>
                  </a:lnTo>
                  <a:lnTo>
                    <a:pt x="175872" y="523357"/>
                  </a:lnTo>
                  <a:lnTo>
                    <a:pt x="221573" y="535905"/>
                  </a:lnTo>
                  <a:lnTo>
                    <a:pt x="270128" y="540258"/>
                  </a:lnTo>
                  <a:lnTo>
                    <a:pt x="318684" y="535905"/>
                  </a:lnTo>
                  <a:lnTo>
                    <a:pt x="364385" y="523357"/>
                  </a:lnTo>
                  <a:lnTo>
                    <a:pt x="406467" y="503377"/>
                  </a:lnTo>
                  <a:lnTo>
                    <a:pt x="444169" y="476726"/>
                  </a:lnTo>
                  <a:lnTo>
                    <a:pt x="476726" y="444169"/>
                  </a:lnTo>
                  <a:lnTo>
                    <a:pt x="503377" y="406467"/>
                  </a:lnTo>
                  <a:lnTo>
                    <a:pt x="523357" y="364385"/>
                  </a:lnTo>
                  <a:lnTo>
                    <a:pt x="535905" y="318684"/>
                  </a:lnTo>
                  <a:lnTo>
                    <a:pt x="540257" y="270129"/>
                  </a:lnTo>
                  <a:lnTo>
                    <a:pt x="535905" y="221573"/>
                  </a:lnTo>
                  <a:lnTo>
                    <a:pt x="523357" y="175872"/>
                  </a:lnTo>
                  <a:lnTo>
                    <a:pt x="503377" y="133790"/>
                  </a:lnTo>
                  <a:lnTo>
                    <a:pt x="476726" y="96088"/>
                  </a:lnTo>
                  <a:lnTo>
                    <a:pt x="444169" y="63531"/>
                  </a:lnTo>
                  <a:lnTo>
                    <a:pt x="406467" y="36880"/>
                  </a:lnTo>
                  <a:lnTo>
                    <a:pt x="364385" y="16900"/>
                  </a:lnTo>
                  <a:lnTo>
                    <a:pt x="318684" y="4352"/>
                  </a:lnTo>
                  <a:lnTo>
                    <a:pt x="270128" y="0"/>
                  </a:lnTo>
                  <a:close/>
                </a:path>
              </a:pathLst>
            </a:custGeom>
            <a:solidFill>
              <a:srgbClr val="00C1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724628" y="2553164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4" h="540385">
                  <a:moveTo>
                    <a:pt x="270128" y="0"/>
                  </a:moveTo>
                  <a:lnTo>
                    <a:pt x="221573" y="4352"/>
                  </a:lnTo>
                  <a:lnTo>
                    <a:pt x="175872" y="16900"/>
                  </a:lnTo>
                  <a:lnTo>
                    <a:pt x="133790" y="36880"/>
                  </a:lnTo>
                  <a:lnTo>
                    <a:pt x="96088" y="63531"/>
                  </a:lnTo>
                  <a:lnTo>
                    <a:pt x="63531" y="96088"/>
                  </a:lnTo>
                  <a:lnTo>
                    <a:pt x="36880" y="133790"/>
                  </a:lnTo>
                  <a:lnTo>
                    <a:pt x="16900" y="175872"/>
                  </a:lnTo>
                  <a:lnTo>
                    <a:pt x="4352" y="221573"/>
                  </a:lnTo>
                  <a:lnTo>
                    <a:pt x="0" y="270129"/>
                  </a:lnTo>
                  <a:lnTo>
                    <a:pt x="4352" y="318684"/>
                  </a:lnTo>
                  <a:lnTo>
                    <a:pt x="16900" y="364385"/>
                  </a:lnTo>
                  <a:lnTo>
                    <a:pt x="36880" y="406467"/>
                  </a:lnTo>
                  <a:lnTo>
                    <a:pt x="63531" y="444169"/>
                  </a:lnTo>
                  <a:lnTo>
                    <a:pt x="96088" y="476726"/>
                  </a:lnTo>
                  <a:lnTo>
                    <a:pt x="133790" y="503377"/>
                  </a:lnTo>
                  <a:lnTo>
                    <a:pt x="175872" y="523357"/>
                  </a:lnTo>
                  <a:lnTo>
                    <a:pt x="221573" y="535905"/>
                  </a:lnTo>
                  <a:lnTo>
                    <a:pt x="270128" y="540258"/>
                  </a:lnTo>
                  <a:lnTo>
                    <a:pt x="318684" y="535905"/>
                  </a:lnTo>
                  <a:lnTo>
                    <a:pt x="364385" y="523357"/>
                  </a:lnTo>
                  <a:lnTo>
                    <a:pt x="406467" y="503377"/>
                  </a:lnTo>
                  <a:lnTo>
                    <a:pt x="444169" y="476726"/>
                  </a:lnTo>
                  <a:lnTo>
                    <a:pt x="476726" y="444169"/>
                  </a:lnTo>
                  <a:lnTo>
                    <a:pt x="503377" y="406467"/>
                  </a:lnTo>
                  <a:lnTo>
                    <a:pt x="523357" y="364385"/>
                  </a:lnTo>
                  <a:lnTo>
                    <a:pt x="535905" y="318684"/>
                  </a:lnTo>
                  <a:lnTo>
                    <a:pt x="540257" y="270129"/>
                  </a:lnTo>
                  <a:lnTo>
                    <a:pt x="535905" y="221573"/>
                  </a:lnTo>
                  <a:lnTo>
                    <a:pt x="523357" y="175872"/>
                  </a:lnTo>
                  <a:lnTo>
                    <a:pt x="503377" y="133790"/>
                  </a:lnTo>
                  <a:lnTo>
                    <a:pt x="476726" y="96088"/>
                  </a:lnTo>
                  <a:lnTo>
                    <a:pt x="444169" y="63531"/>
                  </a:lnTo>
                  <a:lnTo>
                    <a:pt x="406467" y="36880"/>
                  </a:lnTo>
                  <a:lnTo>
                    <a:pt x="364385" y="16900"/>
                  </a:lnTo>
                  <a:lnTo>
                    <a:pt x="318684" y="4352"/>
                  </a:lnTo>
                  <a:lnTo>
                    <a:pt x="270128" y="0"/>
                  </a:lnTo>
                  <a:close/>
                </a:path>
              </a:pathLst>
            </a:custGeom>
            <a:solidFill>
              <a:srgbClr val="A7A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4862315" y="3093423"/>
            <a:ext cx="1621155" cy="1080770"/>
            <a:chOff x="4862315" y="3093423"/>
            <a:chExt cx="1621155" cy="1080770"/>
          </a:xfrm>
        </p:grpSpPr>
        <p:sp>
          <p:nvSpPr>
            <p:cNvPr id="27" name="object 27"/>
            <p:cNvSpPr/>
            <p:nvPr/>
          </p:nvSpPr>
          <p:spPr>
            <a:xfrm>
              <a:off x="4862309" y="3093427"/>
              <a:ext cx="1621155" cy="1080770"/>
            </a:xfrm>
            <a:custGeom>
              <a:avLst/>
              <a:gdLst/>
              <a:ahLst/>
              <a:cxnLst/>
              <a:rect l="l" t="t" r="r" b="b"/>
              <a:pathLst>
                <a:path w="1621154" h="1080770">
                  <a:moveTo>
                    <a:pt x="540258" y="810387"/>
                  </a:moveTo>
                  <a:lnTo>
                    <a:pt x="535901" y="761834"/>
                  </a:lnTo>
                  <a:lnTo>
                    <a:pt x="523354" y="716127"/>
                  </a:lnTo>
                  <a:lnTo>
                    <a:pt x="503377" y="674052"/>
                  </a:lnTo>
                  <a:lnTo>
                    <a:pt x="476732" y="636346"/>
                  </a:lnTo>
                  <a:lnTo>
                    <a:pt x="444169" y="603783"/>
                  </a:lnTo>
                  <a:lnTo>
                    <a:pt x="406463" y="577138"/>
                  </a:lnTo>
                  <a:lnTo>
                    <a:pt x="364388" y="557161"/>
                  </a:lnTo>
                  <a:lnTo>
                    <a:pt x="318681" y="544614"/>
                  </a:lnTo>
                  <a:lnTo>
                    <a:pt x="270129" y="540258"/>
                  </a:lnTo>
                  <a:lnTo>
                    <a:pt x="221576" y="544614"/>
                  </a:lnTo>
                  <a:lnTo>
                    <a:pt x="175869" y="557161"/>
                  </a:lnTo>
                  <a:lnTo>
                    <a:pt x="133794" y="577138"/>
                  </a:lnTo>
                  <a:lnTo>
                    <a:pt x="96088" y="603783"/>
                  </a:lnTo>
                  <a:lnTo>
                    <a:pt x="63525" y="636346"/>
                  </a:lnTo>
                  <a:lnTo>
                    <a:pt x="36880" y="674052"/>
                  </a:lnTo>
                  <a:lnTo>
                    <a:pt x="16903" y="716127"/>
                  </a:lnTo>
                  <a:lnTo>
                    <a:pt x="4356" y="761834"/>
                  </a:lnTo>
                  <a:lnTo>
                    <a:pt x="0" y="810387"/>
                  </a:lnTo>
                  <a:lnTo>
                    <a:pt x="4356" y="858939"/>
                  </a:lnTo>
                  <a:lnTo>
                    <a:pt x="16903" y="904646"/>
                  </a:lnTo>
                  <a:lnTo>
                    <a:pt x="36880" y="946721"/>
                  </a:lnTo>
                  <a:lnTo>
                    <a:pt x="63525" y="984427"/>
                  </a:lnTo>
                  <a:lnTo>
                    <a:pt x="96088" y="1016990"/>
                  </a:lnTo>
                  <a:lnTo>
                    <a:pt x="133794" y="1043635"/>
                  </a:lnTo>
                  <a:lnTo>
                    <a:pt x="175869" y="1063612"/>
                  </a:lnTo>
                  <a:lnTo>
                    <a:pt x="221576" y="1076159"/>
                  </a:lnTo>
                  <a:lnTo>
                    <a:pt x="270129" y="1080516"/>
                  </a:lnTo>
                  <a:lnTo>
                    <a:pt x="318681" y="1076159"/>
                  </a:lnTo>
                  <a:lnTo>
                    <a:pt x="364388" y="1063612"/>
                  </a:lnTo>
                  <a:lnTo>
                    <a:pt x="406463" y="1043635"/>
                  </a:lnTo>
                  <a:lnTo>
                    <a:pt x="444169" y="1016990"/>
                  </a:lnTo>
                  <a:lnTo>
                    <a:pt x="476732" y="984427"/>
                  </a:lnTo>
                  <a:lnTo>
                    <a:pt x="503377" y="946721"/>
                  </a:lnTo>
                  <a:lnTo>
                    <a:pt x="523354" y="904646"/>
                  </a:lnTo>
                  <a:lnTo>
                    <a:pt x="535901" y="858939"/>
                  </a:lnTo>
                  <a:lnTo>
                    <a:pt x="540258" y="810387"/>
                  </a:lnTo>
                  <a:close/>
                </a:path>
                <a:path w="1621154" h="1080770">
                  <a:moveTo>
                    <a:pt x="1620774" y="270129"/>
                  </a:moveTo>
                  <a:lnTo>
                    <a:pt x="1616417" y="221576"/>
                  </a:lnTo>
                  <a:lnTo>
                    <a:pt x="1603870" y="175869"/>
                  </a:lnTo>
                  <a:lnTo>
                    <a:pt x="1583893" y="133794"/>
                  </a:lnTo>
                  <a:lnTo>
                    <a:pt x="1557235" y="96088"/>
                  </a:lnTo>
                  <a:lnTo>
                    <a:pt x="1524685" y="63538"/>
                  </a:lnTo>
                  <a:lnTo>
                    <a:pt x="1486979" y="36880"/>
                  </a:lnTo>
                  <a:lnTo>
                    <a:pt x="1444904" y="16903"/>
                  </a:lnTo>
                  <a:lnTo>
                    <a:pt x="1399197" y="4356"/>
                  </a:lnTo>
                  <a:lnTo>
                    <a:pt x="1350645" y="0"/>
                  </a:lnTo>
                  <a:lnTo>
                    <a:pt x="1302092" y="4356"/>
                  </a:lnTo>
                  <a:lnTo>
                    <a:pt x="1256385" y="16903"/>
                  </a:lnTo>
                  <a:lnTo>
                    <a:pt x="1214297" y="36880"/>
                  </a:lnTo>
                  <a:lnTo>
                    <a:pt x="1176604" y="63538"/>
                  </a:lnTo>
                  <a:lnTo>
                    <a:pt x="1144041" y="96088"/>
                  </a:lnTo>
                  <a:lnTo>
                    <a:pt x="1117396" y="133794"/>
                  </a:lnTo>
                  <a:lnTo>
                    <a:pt x="1097419" y="175869"/>
                  </a:lnTo>
                  <a:lnTo>
                    <a:pt x="1084859" y="221576"/>
                  </a:lnTo>
                  <a:lnTo>
                    <a:pt x="1080516" y="270129"/>
                  </a:lnTo>
                  <a:lnTo>
                    <a:pt x="1084859" y="318681"/>
                  </a:lnTo>
                  <a:lnTo>
                    <a:pt x="1097419" y="364388"/>
                  </a:lnTo>
                  <a:lnTo>
                    <a:pt x="1117396" y="406463"/>
                  </a:lnTo>
                  <a:lnTo>
                    <a:pt x="1144041" y="444169"/>
                  </a:lnTo>
                  <a:lnTo>
                    <a:pt x="1176604" y="476732"/>
                  </a:lnTo>
                  <a:lnTo>
                    <a:pt x="1214297" y="503377"/>
                  </a:lnTo>
                  <a:lnTo>
                    <a:pt x="1256385" y="523354"/>
                  </a:lnTo>
                  <a:lnTo>
                    <a:pt x="1302092" y="535901"/>
                  </a:lnTo>
                  <a:lnTo>
                    <a:pt x="1350645" y="540258"/>
                  </a:lnTo>
                  <a:lnTo>
                    <a:pt x="1399197" y="535901"/>
                  </a:lnTo>
                  <a:lnTo>
                    <a:pt x="1444904" y="523354"/>
                  </a:lnTo>
                  <a:lnTo>
                    <a:pt x="1486979" y="503377"/>
                  </a:lnTo>
                  <a:lnTo>
                    <a:pt x="1524685" y="476732"/>
                  </a:lnTo>
                  <a:lnTo>
                    <a:pt x="1557235" y="444169"/>
                  </a:lnTo>
                  <a:lnTo>
                    <a:pt x="1583893" y="406463"/>
                  </a:lnTo>
                  <a:lnTo>
                    <a:pt x="1603870" y="364388"/>
                  </a:lnTo>
                  <a:lnTo>
                    <a:pt x="1616417" y="318681"/>
                  </a:lnTo>
                  <a:lnTo>
                    <a:pt x="1620774" y="270129"/>
                  </a:lnTo>
                  <a:close/>
                </a:path>
              </a:pathLst>
            </a:custGeom>
            <a:solidFill>
              <a:srgbClr val="005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402572" y="3633679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5" h="540385">
                  <a:moveTo>
                    <a:pt x="270128" y="0"/>
                  </a:moveTo>
                  <a:lnTo>
                    <a:pt x="221573" y="4352"/>
                  </a:lnTo>
                  <a:lnTo>
                    <a:pt x="175872" y="16900"/>
                  </a:lnTo>
                  <a:lnTo>
                    <a:pt x="133790" y="36880"/>
                  </a:lnTo>
                  <a:lnTo>
                    <a:pt x="96088" y="63531"/>
                  </a:lnTo>
                  <a:lnTo>
                    <a:pt x="63531" y="96088"/>
                  </a:lnTo>
                  <a:lnTo>
                    <a:pt x="36880" y="133790"/>
                  </a:lnTo>
                  <a:lnTo>
                    <a:pt x="16900" y="175872"/>
                  </a:lnTo>
                  <a:lnTo>
                    <a:pt x="4352" y="221573"/>
                  </a:lnTo>
                  <a:lnTo>
                    <a:pt x="0" y="270129"/>
                  </a:lnTo>
                  <a:lnTo>
                    <a:pt x="4352" y="318684"/>
                  </a:lnTo>
                  <a:lnTo>
                    <a:pt x="16900" y="364385"/>
                  </a:lnTo>
                  <a:lnTo>
                    <a:pt x="36880" y="406467"/>
                  </a:lnTo>
                  <a:lnTo>
                    <a:pt x="63531" y="444169"/>
                  </a:lnTo>
                  <a:lnTo>
                    <a:pt x="96088" y="476726"/>
                  </a:lnTo>
                  <a:lnTo>
                    <a:pt x="133790" y="503377"/>
                  </a:lnTo>
                  <a:lnTo>
                    <a:pt x="175872" y="523357"/>
                  </a:lnTo>
                  <a:lnTo>
                    <a:pt x="221573" y="535905"/>
                  </a:lnTo>
                  <a:lnTo>
                    <a:pt x="270128" y="540258"/>
                  </a:lnTo>
                  <a:lnTo>
                    <a:pt x="318684" y="535905"/>
                  </a:lnTo>
                  <a:lnTo>
                    <a:pt x="364385" y="523357"/>
                  </a:lnTo>
                  <a:lnTo>
                    <a:pt x="406467" y="503377"/>
                  </a:lnTo>
                  <a:lnTo>
                    <a:pt x="444169" y="476726"/>
                  </a:lnTo>
                  <a:lnTo>
                    <a:pt x="476726" y="444169"/>
                  </a:lnTo>
                  <a:lnTo>
                    <a:pt x="503377" y="406467"/>
                  </a:lnTo>
                  <a:lnTo>
                    <a:pt x="523357" y="364385"/>
                  </a:lnTo>
                  <a:lnTo>
                    <a:pt x="535905" y="318684"/>
                  </a:lnTo>
                  <a:lnTo>
                    <a:pt x="540257" y="270129"/>
                  </a:lnTo>
                  <a:lnTo>
                    <a:pt x="535905" y="221573"/>
                  </a:lnTo>
                  <a:lnTo>
                    <a:pt x="523357" y="175872"/>
                  </a:lnTo>
                  <a:lnTo>
                    <a:pt x="503377" y="133790"/>
                  </a:lnTo>
                  <a:lnTo>
                    <a:pt x="476726" y="96088"/>
                  </a:lnTo>
                  <a:lnTo>
                    <a:pt x="444169" y="63531"/>
                  </a:lnTo>
                  <a:lnTo>
                    <a:pt x="406467" y="36880"/>
                  </a:lnTo>
                  <a:lnTo>
                    <a:pt x="364385" y="16900"/>
                  </a:lnTo>
                  <a:lnTo>
                    <a:pt x="318684" y="4352"/>
                  </a:lnTo>
                  <a:lnTo>
                    <a:pt x="270128" y="0"/>
                  </a:lnTo>
                  <a:close/>
                </a:path>
              </a:pathLst>
            </a:custGeom>
            <a:solidFill>
              <a:srgbClr val="A7A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8644114" y="1472651"/>
            <a:ext cx="540385" cy="540385"/>
          </a:xfrm>
          <a:custGeom>
            <a:avLst/>
            <a:gdLst/>
            <a:ahLst/>
            <a:cxnLst/>
            <a:rect l="l" t="t" r="r" b="b"/>
            <a:pathLst>
              <a:path w="540384" h="540385">
                <a:moveTo>
                  <a:pt x="270128" y="0"/>
                </a:moveTo>
                <a:lnTo>
                  <a:pt x="221573" y="4352"/>
                </a:lnTo>
                <a:lnTo>
                  <a:pt x="175872" y="16900"/>
                </a:lnTo>
                <a:lnTo>
                  <a:pt x="133790" y="36880"/>
                </a:lnTo>
                <a:lnTo>
                  <a:pt x="96088" y="63531"/>
                </a:lnTo>
                <a:lnTo>
                  <a:pt x="63531" y="96088"/>
                </a:lnTo>
                <a:lnTo>
                  <a:pt x="36880" y="133790"/>
                </a:lnTo>
                <a:lnTo>
                  <a:pt x="16900" y="175872"/>
                </a:lnTo>
                <a:lnTo>
                  <a:pt x="4352" y="221573"/>
                </a:lnTo>
                <a:lnTo>
                  <a:pt x="0" y="270128"/>
                </a:lnTo>
                <a:lnTo>
                  <a:pt x="4352" y="318684"/>
                </a:lnTo>
                <a:lnTo>
                  <a:pt x="16900" y="364385"/>
                </a:lnTo>
                <a:lnTo>
                  <a:pt x="36880" y="406467"/>
                </a:lnTo>
                <a:lnTo>
                  <a:pt x="63531" y="444169"/>
                </a:lnTo>
                <a:lnTo>
                  <a:pt x="96088" y="476726"/>
                </a:lnTo>
                <a:lnTo>
                  <a:pt x="133790" y="503377"/>
                </a:lnTo>
                <a:lnTo>
                  <a:pt x="175872" y="523357"/>
                </a:lnTo>
                <a:lnTo>
                  <a:pt x="221573" y="535905"/>
                </a:lnTo>
                <a:lnTo>
                  <a:pt x="270128" y="540257"/>
                </a:lnTo>
                <a:lnTo>
                  <a:pt x="318684" y="535905"/>
                </a:lnTo>
                <a:lnTo>
                  <a:pt x="364385" y="523357"/>
                </a:lnTo>
                <a:lnTo>
                  <a:pt x="406467" y="503377"/>
                </a:lnTo>
                <a:lnTo>
                  <a:pt x="444169" y="476726"/>
                </a:lnTo>
                <a:lnTo>
                  <a:pt x="476726" y="444169"/>
                </a:lnTo>
                <a:lnTo>
                  <a:pt x="503377" y="406467"/>
                </a:lnTo>
                <a:lnTo>
                  <a:pt x="523357" y="364385"/>
                </a:lnTo>
                <a:lnTo>
                  <a:pt x="535905" y="318684"/>
                </a:lnTo>
                <a:lnTo>
                  <a:pt x="540257" y="270128"/>
                </a:lnTo>
                <a:lnTo>
                  <a:pt x="535905" y="221573"/>
                </a:lnTo>
                <a:lnTo>
                  <a:pt x="523357" y="175872"/>
                </a:lnTo>
                <a:lnTo>
                  <a:pt x="503377" y="133790"/>
                </a:lnTo>
                <a:lnTo>
                  <a:pt x="476726" y="96088"/>
                </a:lnTo>
                <a:lnTo>
                  <a:pt x="444169" y="63531"/>
                </a:lnTo>
                <a:lnTo>
                  <a:pt x="406467" y="36880"/>
                </a:lnTo>
                <a:lnTo>
                  <a:pt x="364385" y="16900"/>
                </a:lnTo>
                <a:lnTo>
                  <a:pt x="318684" y="4352"/>
                </a:lnTo>
                <a:lnTo>
                  <a:pt x="270128" y="0"/>
                </a:lnTo>
                <a:close/>
              </a:path>
            </a:pathLst>
          </a:custGeom>
          <a:solidFill>
            <a:srgbClr val="A7A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22057" y="1472651"/>
            <a:ext cx="540385" cy="540385"/>
          </a:xfrm>
          <a:custGeom>
            <a:avLst/>
            <a:gdLst/>
            <a:ahLst/>
            <a:cxnLst/>
            <a:rect l="l" t="t" r="r" b="b"/>
            <a:pathLst>
              <a:path w="540385" h="540385">
                <a:moveTo>
                  <a:pt x="270128" y="0"/>
                </a:moveTo>
                <a:lnTo>
                  <a:pt x="221573" y="4352"/>
                </a:lnTo>
                <a:lnTo>
                  <a:pt x="175872" y="16900"/>
                </a:lnTo>
                <a:lnTo>
                  <a:pt x="133790" y="36880"/>
                </a:lnTo>
                <a:lnTo>
                  <a:pt x="96088" y="63531"/>
                </a:lnTo>
                <a:lnTo>
                  <a:pt x="63531" y="96088"/>
                </a:lnTo>
                <a:lnTo>
                  <a:pt x="36880" y="133790"/>
                </a:lnTo>
                <a:lnTo>
                  <a:pt x="16900" y="175872"/>
                </a:lnTo>
                <a:lnTo>
                  <a:pt x="4352" y="221573"/>
                </a:lnTo>
                <a:lnTo>
                  <a:pt x="0" y="270128"/>
                </a:lnTo>
                <a:lnTo>
                  <a:pt x="4352" y="318684"/>
                </a:lnTo>
                <a:lnTo>
                  <a:pt x="16900" y="364385"/>
                </a:lnTo>
                <a:lnTo>
                  <a:pt x="36880" y="406467"/>
                </a:lnTo>
                <a:lnTo>
                  <a:pt x="63531" y="444169"/>
                </a:lnTo>
                <a:lnTo>
                  <a:pt x="96088" y="476726"/>
                </a:lnTo>
                <a:lnTo>
                  <a:pt x="133790" y="503377"/>
                </a:lnTo>
                <a:lnTo>
                  <a:pt x="175872" y="523357"/>
                </a:lnTo>
                <a:lnTo>
                  <a:pt x="221573" y="535905"/>
                </a:lnTo>
                <a:lnTo>
                  <a:pt x="270128" y="540257"/>
                </a:lnTo>
                <a:lnTo>
                  <a:pt x="318684" y="535905"/>
                </a:lnTo>
                <a:lnTo>
                  <a:pt x="364385" y="523357"/>
                </a:lnTo>
                <a:lnTo>
                  <a:pt x="406467" y="503377"/>
                </a:lnTo>
                <a:lnTo>
                  <a:pt x="444169" y="476726"/>
                </a:lnTo>
                <a:lnTo>
                  <a:pt x="476726" y="444169"/>
                </a:lnTo>
                <a:lnTo>
                  <a:pt x="503377" y="406467"/>
                </a:lnTo>
                <a:lnTo>
                  <a:pt x="523357" y="364385"/>
                </a:lnTo>
                <a:lnTo>
                  <a:pt x="535905" y="318684"/>
                </a:lnTo>
                <a:lnTo>
                  <a:pt x="540257" y="270128"/>
                </a:lnTo>
                <a:lnTo>
                  <a:pt x="535905" y="221573"/>
                </a:lnTo>
                <a:lnTo>
                  <a:pt x="523357" y="175872"/>
                </a:lnTo>
                <a:lnTo>
                  <a:pt x="503377" y="133790"/>
                </a:lnTo>
                <a:lnTo>
                  <a:pt x="476726" y="96088"/>
                </a:lnTo>
                <a:lnTo>
                  <a:pt x="444169" y="63531"/>
                </a:lnTo>
                <a:lnTo>
                  <a:pt x="406467" y="36880"/>
                </a:lnTo>
                <a:lnTo>
                  <a:pt x="364385" y="16900"/>
                </a:lnTo>
                <a:lnTo>
                  <a:pt x="318684" y="4352"/>
                </a:lnTo>
                <a:lnTo>
                  <a:pt x="270128" y="0"/>
                </a:lnTo>
                <a:close/>
              </a:path>
            </a:pathLst>
          </a:custGeom>
          <a:solidFill>
            <a:srgbClr val="A7A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10264885" y="5794706"/>
            <a:ext cx="1080770" cy="1621155"/>
            <a:chOff x="10264885" y="5794706"/>
            <a:chExt cx="1080770" cy="1621155"/>
          </a:xfrm>
        </p:grpSpPr>
        <p:sp>
          <p:nvSpPr>
            <p:cNvPr id="32" name="object 32"/>
            <p:cNvSpPr/>
            <p:nvPr/>
          </p:nvSpPr>
          <p:spPr>
            <a:xfrm>
              <a:off x="10264885" y="6334964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4" h="540384">
                  <a:moveTo>
                    <a:pt x="270128" y="0"/>
                  </a:moveTo>
                  <a:lnTo>
                    <a:pt x="221573" y="4352"/>
                  </a:lnTo>
                  <a:lnTo>
                    <a:pt x="175872" y="16900"/>
                  </a:lnTo>
                  <a:lnTo>
                    <a:pt x="133790" y="36880"/>
                  </a:lnTo>
                  <a:lnTo>
                    <a:pt x="96088" y="63531"/>
                  </a:lnTo>
                  <a:lnTo>
                    <a:pt x="63531" y="96088"/>
                  </a:lnTo>
                  <a:lnTo>
                    <a:pt x="36880" y="133790"/>
                  </a:lnTo>
                  <a:lnTo>
                    <a:pt x="16900" y="175872"/>
                  </a:lnTo>
                  <a:lnTo>
                    <a:pt x="4352" y="221573"/>
                  </a:lnTo>
                  <a:lnTo>
                    <a:pt x="0" y="270128"/>
                  </a:lnTo>
                  <a:lnTo>
                    <a:pt x="4352" y="318684"/>
                  </a:lnTo>
                  <a:lnTo>
                    <a:pt x="16900" y="364385"/>
                  </a:lnTo>
                  <a:lnTo>
                    <a:pt x="36880" y="406467"/>
                  </a:lnTo>
                  <a:lnTo>
                    <a:pt x="63531" y="444169"/>
                  </a:lnTo>
                  <a:lnTo>
                    <a:pt x="96088" y="476726"/>
                  </a:lnTo>
                  <a:lnTo>
                    <a:pt x="133790" y="503377"/>
                  </a:lnTo>
                  <a:lnTo>
                    <a:pt x="175872" y="523357"/>
                  </a:lnTo>
                  <a:lnTo>
                    <a:pt x="221573" y="535905"/>
                  </a:lnTo>
                  <a:lnTo>
                    <a:pt x="270128" y="540257"/>
                  </a:lnTo>
                  <a:lnTo>
                    <a:pt x="318684" y="535905"/>
                  </a:lnTo>
                  <a:lnTo>
                    <a:pt x="364385" y="523357"/>
                  </a:lnTo>
                  <a:lnTo>
                    <a:pt x="406467" y="503377"/>
                  </a:lnTo>
                  <a:lnTo>
                    <a:pt x="444169" y="476726"/>
                  </a:lnTo>
                  <a:lnTo>
                    <a:pt x="476726" y="444169"/>
                  </a:lnTo>
                  <a:lnTo>
                    <a:pt x="503377" y="406467"/>
                  </a:lnTo>
                  <a:lnTo>
                    <a:pt x="523357" y="364385"/>
                  </a:lnTo>
                  <a:lnTo>
                    <a:pt x="535905" y="318684"/>
                  </a:lnTo>
                  <a:lnTo>
                    <a:pt x="540257" y="270128"/>
                  </a:lnTo>
                  <a:lnTo>
                    <a:pt x="535905" y="221573"/>
                  </a:lnTo>
                  <a:lnTo>
                    <a:pt x="523357" y="175872"/>
                  </a:lnTo>
                  <a:lnTo>
                    <a:pt x="503377" y="133790"/>
                  </a:lnTo>
                  <a:lnTo>
                    <a:pt x="476726" y="96088"/>
                  </a:lnTo>
                  <a:lnTo>
                    <a:pt x="444169" y="63531"/>
                  </a:lnTo>
                  <a:lnTo>
                    <a:pt x="406467" y="36880"/>
                  </a:lnTo>
                  <a:lnTo>
                    <a:pt x="364385" y="16900"/>
                  </a:lnTo>
                  <a:lnTo>
                    <a:pt x="318684" y="4352"/>
                  </a:lnTo>
                  <a:lnTo>
                    <a:pt x="270128" y="0"/>
                  </a:lnTo>
                  <a:close/>
                </a:path>
              </a:pathLst>
            </a:custGeom>
            <a:solidFill>
              <a:srgbClr val="A7A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805141" y="6875221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4" h="540384">
                  <a:moveTo>
                    <a:pt x="270128" y="0"/>
                  </a:moveTo>
                  <a:lnTo>
                    <a:pt x="221573" y="4352"/>
                  </a:lnTo>
                  <a:lnTo>
                    <a:pt x="175872" y="16900"/>
                  </a:lnTo>
                  <a:lnTo>
                    <a:pt x="133790" y="36880"/>
                  </a:lnTo>
                  <a:lnTo>
                    <a:pt x="96088" y="63531"/>
                  </a:lnTo>
                  <a:lnTo>
                    <a:pt x="63531" y="96088"/>
                  </a:lnTo>
                  <a:lnTo>
                    <a:pt x="36880" y="133790"/>
                  </a:lnTo>
                  <a:lnTo>
                    <a:pt x="16900" y="175872"/>
                  </a:lnTo>
                  <a:lnTo>
                    <a:pt x="4352" y="221573"/>
                  </a:lnTo>
                  <a:lnTo>
                    <a:pt x="0" y="270129"/>
                  </a:lnTo>
                  <a:lnTo>
                    <a:pt x="4352" y="318684"/>
                  </a:lnTo>
                  <a:lnTo>
                    <a:pt x="16900" y="364385"/>
                  </a:lnTo>
                  <a:lnTo>
                    <a:pt x="36880" y="406467"/>
                  </a:lnTo>
                  <a:lnTo>
                    <a:pt x="63531" y="444169"/>
                  </a:lnTo>
                  <a:lnTo>
                    <a:pt x="96088" y="476726"/>
                  </a:lnTo>
                  <a:lnTo>
                    <a:pt x="133790" y="503377"/>
                  </a:lnTo>
                  <a:lnTo>
                    <a:pt x="175872" y="523357"/>
                  </a:lnTo>
                  <a:lnTo>
                    <a:pt x="221573" y="535905"/>
                  </a:lnTo>
                  <a:lnTo>
                    <a:pt x="270128" y="540258"/>
                  </a:lnTo>
                  <a:lnTo>
                    <a:pt x="318684" y="535905"/>
                  </a:lnTo>
                  <a:lnTo>
                    <a:pt x="364385" y="523357"/>
                  </a:lnTo>
                  <a:lnTo>
                    <a:pt x="406467" y="503377"/>
                  </a:lnTo>
                  <a:lnTo>
                    <a:pt x="444169" y="476726"/>
                  </a:lnTo>
                  <a:lnTo>
                    <a:pt x="476726" y="444169"/>
                  </a:lnTo>
                  <a:lnTo>
                    <a:pt x="503377" y="406467"/>
                  </a:lnTo>
                  <a:lnTo>
                    <a:pt x="523357" y="364385"/>
                  </a:lnTo>
                  <a:lnTo>
                    <a:pt x="535905" y="318684"/>
                  </a:lnTo>
                  <a:lnTo>
                    <a:pt x="540257" y="270129"/>
                  </a:lnTo>
                  <a:lnTo>
                    <a:pt x="535905" y="221573"/>
                  </a:lnTo>
                  <a:lnTo>
                    <a:pt x="523357" y="175872"/>
                  </a:lnTo>
                  <a:lnTo>
                    <a:pt x="503377" y="133790"/>
                  </a:lnTo>
                  <a:lnTo>
                    <a:pt x="476726" y="96088"/>
                  </a:lnTo>
                  <a:lnTo>
                    <a:pt x="444169" y="63531"/>
                  </a:lnTo>
                  <a:lnTo>
                    <a:pt x="406467" y="36880"/>
                  </a:lnTo>
                  <a:lnTo>
                    <a:pt x="364385" y="16900"/>
                  </a:lnTo>
                  <a:lnTo>
                    <a:pt x="318684" y="4352"/>
                  </a:lnTo>
                  <a:lnTo>
                    <a:pt x="270128" y="0"/>
                  </a:lnTo>
                  <a:close/>
                </a:path>
              </a:pathLst>
            </a:custGeom>
            <a:solidFill>
              <a:srgbClr val="005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805141" y="5794706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4" h="540385">
                  <a:moveTo>
                    <a:pt x="270128" y="0"/>
                  </a:moveTo>
                  <a:lnTo>
                    <a:pt x="221573" y="4352"/>
                  </a:lnTo>
                  <a:lnTo>
                    <a:pt x="175872" y="16900"/>
                  </a:lnTo>
                  <a:lnTo>
                    <a:pt x="133790" y="36880"/>
                  </a:lnTo>
                  <a:lnTo>
                    <a:pt x="96088" y="63531"/>
                  </a:lnTo>
                  <a:lnTo>
                    <a:pt x="63531" y="96088"/>
                  </a:lnTo>
                  <a:lnTo>
                    <a:pt x="36880" y="133790"/>
                  </a:lnTo>
                  <a:lnTo>
                    <a:pt x="16900" y="175872"/>
                  </a:lnTo>
                  <a:lnTo>
                    <a:pt x="4352" y="221573"/>
                  </a:lnTo>
                  <a:lnTo>
                    <a:pt x="0" y="270128"/>
                  </a:lnTo>
                  <a:lnTo>
                    <a:pt x="4352" y="318684"/>
                  </a:lnTo>
                  <a:lnTo>
                    <a:pt x="16900" y="364385"/>
                  </a:lnTo>
                  <a:lnTo>
                    <a:pt x="36880" y="406467"/>
                  </a:lnTo>
                  <a:lnTo>
                    <a:pt x="63531" y="444169"/>
                  </a:lnTo>
                  <a:lnTo>
                    <a:pt x="96088" y="476726"/>
                  </a:lnTo>
                  <a:lnTo>
                    <a:pt x="133790" y="503377"/>
                  </a:lnTo>
                  <a:lnTo>
                    <a:pt x="175872" y="523357"/>
                  </a:lnTo>
                  <a:lnTo>
                    <a:pt x="221573" y="535905"/>
                  </a:lnTo>
                  <a:lnTo>
                    <a:pt x="270128" y="540257"/>
                  </a:lnTo>
                  <a:lnTo>
                    <a:pt x="318684" y="535905"/>
                  </a:lnTo>
                  <a:lnTo>
                    <a:pt x="364385" y="523357"/>
                  </a:lnTo>
                  <a:lnTo>
                    <a:pt x="406467" y="503377"/>
                  </a:lnTo>
                  <a:lnTo>
                    <a:pt x="444169" y="476726"/>
                  </a:lnTo>
                  <a:lnTo>
                    <a:pt x="476726" y="444169"/>
                  </a:lnTo>
                  <a:lnTo>
                    <a:pt x="503377" y="406467"/>
                  </a:lnTo>
                  <a:lnTo>
                    <a:pt x="523357" y="364385"/>
                  </a:lnTo>
                  <a:lnTo>
                    <a:pt x="535905" y="318684"/>
                  </a:lnTo>
                  <a:lnTo>
                    <a:pt x="540257" y="270128"/>
                  </a:lnTo>
                  <a:lnTo>
                    <a:pt x="535905" y="221573"/>
                  </a:lnTo>
                  <a:lnTo>
                    <a:pt x="523357" y="175872"/>
                  </a:lnTo>
                  <a:lnTo>
                    <a:pt x="503377" y="133790"/>
                  </a:lnTo>
                  <a:lnTo>
                    <a:pt x="476726" y="96088"/>
                  </a:lnTo>
                  <a:lnTo>
                    <a:pt x="444169" y="63531"/>
                  </a:lnTo>
                  <a:lnTo>
                    <a:pt x="406467" y="36880"/>
                  </a:lnTo>
                  <a:lnTo>
                    <a:pt x="364385" y="16900"/>
                  </a:lnTo>
                  <a:lnTo>
                    <a:pt x="318684" y="4352"/>
                  </a:lnTo>
                  <a:lnTo>
                    <a:pt x="270128" y="0"/>
                  </a:lnTo>
                  <a:close/>
                </a:path>
              </a:pathLst>
            </a:custGeom>
            <a:solidFill>
              <a:srgbClr val="00C1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805141" y="6334964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4" h="540384">
                  <a:moveTo>
                    <a:pt x="270128" y="0"/>
                  </a:moveTo>
                  <a:lnTo>
                    <a:pt x="221573" y="4352"/>
                  </a:lnTo>
                  <a:lnTo>
                    <a:pt x="175872" y="16900"/>
                  </a:lnTo>
                  <a:lnTo>
                    <a:pt x="133790" y="36880"/>
                  </a:lnTo>
                  <a:lnTo>
                    <a:pt x="96088" y="63531"/>
                  </a:lnTo>
                  <a:lnTo>
                    <a:pt x="63531" y="96088"/>
                  </a:lnTo>
                  <a:lnTo>
                    <a:pt x="36880" y="133790"/>
                  </a:lnTo>
                  <a:lnTo>
                    <a:pt x="16900" y="175872"/>
                  </a:lnTo>
                  <a:lnTo>
                    <a:pt x="4352" y="221573"/>
                  </a:lnTo>
                  <a:lnTo>
                    <a:pt x="0" y="270128"/>
                  </a:lnTo>
                  <a:lnTo>
                    <a:pt x="4352" y="318684"/>
                  </a:lnTo>
                  <a:lnTo>
                    <a:pt x="16900" y="364385"/>
                  </a:lnTo>
                  <a:lnTo>
                    <a:pt x="36880" y="406467"/>
                  </a:lnTo>
                  <a:lnTo>
                    <a:pt x="63531" y="444169"/>
                  </a:lnTo>
                  <a:lnTo>
                    <a:pt x="96088" y="476726"/>
                  </a:lnTo>
                  <a:lnTo>
                    <a:pt x="133790" y="503377"/>
                  </a:lnTo>
                  <a:lnTo>
                    <a:pt x="175872" y="523357"/>
                  </a:lnTo>
                  <a:lnTo>
                    <a:pt x="221573" y="535905"/>
                  </a:lnTo>
                  <a:lnTo>
                    <a:pt x="270128" y="540257"/>
                  </a:lnTo>
                  <a:lnTo>
                    <a:pt x="318684" y="535905"/>
                  </a:lnTo>
                  <a:lnTo>
                    <a:pt x="364385" y="523357"/>
                  </a:lnTo>
                  <a:lnTo>
                    <a:pt x="406467" y="503377"/>
                  </a:lnTo>
                  <a:lnTo>
                    <a:pt x="444169" y="476726"/>
                  </a:lnTo>
                  <a:lnTo>
                    <a:pt x="476726" y="444169"/>
                  </a:lnTo>
                  <a:lnTo>
                    <a:pt x="503377" y="406467"/>
                  </a:lnTo>
                  <a:lnTo>
                    <a:pt x="523357" y="364385"/>
                  </a:lnTo>
                  <a:lnTo>
                    <a:pt x="535905" y="318684"/>
                  </a:lnTo>
                  <a:lnTo>
                    <a:pt x="540257" y="270128"/>
                  </a:lnTo>
                  <a:lnTo>
                    <a:pt x="535905" y="221573"/>
                  </a:lnTo>
                  <a:lnTo>
                    <a:pt x="523357" y="175872"/>
                  </a:lnTo>
                  <a:lnTo>
                    <a:pt x="503377" y="133790"/>
                  </a:lnTo>
                  <a:lnTo>
                    <a:pt x="476726" y="96088"/>
                  </a:lnTo>
                  <a:lnTo>
                    <a:pt x="444169" y="63531"/>
                  </a:lnTo>
                  <a:lnTo>
                    <a:pt x="406467" y="36880"/>
                  </a:lnTo>
                  <a:lnTo>
                    <a:pt x="364385" y="16900"/>
                  </a:lnTo>
                  <a:lnTo>
                    <a:pt x="318684" y="4352"/>
                  </a:lnTo>
                  <a:lnTo>
                    <a:pt x="2701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/>
          <p:nvPr/>
        </p:nvSpPr>
        <p:spPr>
          <a:xfrm>
            <a:off x="10805141" y="2012908"/>
            <a:ext cx="540385" cy="540385"/>
          </a:xfrm>
          <a:custGeom>
            <a:avLst/>
            <a:gdLst/>
            <a:ahLst/>
            <a:cxnLst/>
            <a:rect l="l" t="t" r="r" b="b"/>
            <a:pathLst>
              <a:path w="540384" h="540385">
                <a:moveTo>
                  <a:pt x="270128" y="0"/>
                </a:moveTo>
                <a:lnTo>
                  <a:pt x="221573" y="4352"/>
                </a:lnTo>
                <a:lnTo>
                  <a:pt x="175872" y="16900"/>
                </a:lnTo>
                <a:lnTo>
                  <a:pt x="133790" y="36880"/>
                </a:lnTo>
                <a:lnTo>
                  <a:pt x="96088" y="63531"/>
                </a:lnTo>
                <a:lnTo>
                  <a:pt x="63531" y="96088"/>
                </a:lnTo>
                <a:lnTo>
                  <a:pt x="36880" y="133790"/>
                </a:lnTo>
                <a:lnTo>
                  <a:pt x="16900" y="175872"/>
                </a:lnTo>
                <a:lnTo>
                  <a:pt x="4352" y="221573"/>
                </a:lnTo>
                <a:lnTo>
                  <a:pt x="0" y="270129"/>
                </a:lnTo>
                <a:lnTo>
                  <a:pt x="4352" y="318684"/>
                </a:lnTo>
                <a:lnTo>
                  <a:pt x="16900" y="364385"/>
                </a:lnTo>
                <a:lnTo>
                  <a:pt x="36880" y="406467"/>
                </a:lnTo>
                <a:lnTo>
                  <a:pt x="63531" y="444169"/>
                </a:lnTo>
                <a:lnTo>
                  <a:pt x="96088" y="476726"/>
                </a:lnTo>
                <a:lnTo>
                  <a:pt x="133790" y="503377"/>
                </a:lnTo>
                <a:lnTo>
                  <a:pt x="175872" y="523357"/>
                </a:lnTo>
                <a:lnTo>
                  <a:pt x="221573" y="535905"/>
                </a:lnTo>
                <a:lnTo>
                  <a:pt x="270128" y="540258"/>
                </a:lnTo>
                <a:lnTo>
                  <a:pt x="318684" y="535905"/>
                </a:lnTo>
                <a:lnTo>
                  <a:pt x="364385" y="523357"/>
                </a:lnTo>
                <a:lnTo>
                  <a:pt x="406467" y="503377"/>
                </a:lnTo>
                <a:lnTo>
                  <a:pt x="444169" y="476726"/>
                </a:lnTo>
                <a:lnTo>
                  <a:pt x="476726" y="444169"/>
                </a:lnTo>
                <a:lnTo>
                  <a:pt x="503377" y="406467"/>
                </a:lnTo>
                <a:lnTo>
                  <a:pt x="523357" y="364385"/>
                </a:lnTo>
                <a:lnTo>
                  <a:pt x="535905" y="318684"/>
                </a:lnTo>
                <a:lnTo>
                  <a:pt x="540257" y="270129"/>
                </a:lnTo>
                <a:lnTo>
                  <a:pt x="535905" y="221573"/>
                </a:lnTo>
                <a:lnTo>
                  <a:pt x="523357" y="175872"/>
                </a:lnTo>
                <a:lnTo>
                  <a:pt x="503377" y="133790"/>
                </a:lnTo>
                <a:lnTo>
                  <a:pt x="476726" y="96088"/>
                </a:lnTo>
                <a:lnTo>
                  <a:pt x="444169" y="63531"/>
                </a:lnTo>
                <a:lnTo>
                  <a:pt x="406467" y="36880"/>
                </a:lnTo>
                <a:lnTo>
                  <a:pt x="364385" y="16900"/>
                </a:lnTo>
                <a:lnTo>
                  <a:pt x="318684" y="4352"/>
                </a:lnTo>
                <a:lnTo>
                  <a:pt x="270128" y="0"/>
                </a:lnTo>
                <a:close/>
              </a:path>
            </a:pathLst>
          </a:custGeom>
          <a:solidFill>
            <a:srgbClr val="0056B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/>
          <p:nvPr/>
        </p:nvGrpSpPr>
        <p:grpSpPr>
          <a:xfrm>
            <a:off x="8644114" y="4714193"/>
            <a:ext cx="1080770" cy="1080770"/>
            <a:chOff x="8644114" y="4714193"/>
            <a:chExt cx="1080770" cy="1080770"/>
          </a:xfrm>
        </p:grpSpPr>
        <p:sp>
          <p:nvSpPr>
            <p:cNvPr id="38" name="object 38"/>
            <p:cNvSpPr/>
            <p:nvPr/>
          </p:nvSpPr>
          <p:spPr>
            <a:xfrm>
              <a:off x="9184372" y="4714193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4" h="540385">
                  <a:moveTo>
                    <a:pt x="270128" y="0"/>
                  </a:moveTo>
                  <a:lnTo>
                    <a:pt x="221573" y="4352"/>
                  </a:lnTo>
                  <a:lnTo>
                    <a:pt x="175872" y="16900"/>
                  </a:lnTo>
                  <a:lnTo>
                    <a:pt x="133790" y="36880"/>
                  </a:lnTo>
                  <a:lnTo>
                    <a:pt x="96088" y="63531"/>
                  </a:lnTo>
                  <a:lnTo>
                    <a:pt x="63531" y="96088"/>
                  </a:lnTo>
                  <a:lnTo>
                    <a:pt x="36880" y="133790"/>
                  </a:lnTo>
                  <a:lnTo>
                    <a:pt x="16900" y="175872"/>
                  </a:lnTo>
                  <a:lnTo>
                    <a:pt x="4352" y="221573"/>
                  </a:lnTo>
                  <a:lnTo>
                    <a:pt x="0" y="270128"/>
                  </a:lnTo>
                  <a:lnTo>
                    <a:pt x="4352" y="318684"/>
                  </a:lnTo>
                  <a:lnTo>
                    <a:pt x="16900" y="364385"/>
                  </a:lnTo>
                  <a:lnTo>
                    <a:pt x="36880" y="406467"/>
                  </a:lnTo>
                  <a:lnTo>
                    <a:pt x="63531" y="444169"/>
                  </a:lnTo>
                  <a:lnTo>
                    <a:pt x="96088" y="476726"/>
                  </a:lnTo>
                  <a:lnTo>
                    <a:pt x="133790" y="503377"/>
                  </a:lnTo>
                  <a:lnTo>
                    <a:pt x="175872" y="523357"/>
                  </a:lnTo>
                  <a:lnTo>
                    <a:pt x="221573" y="535905"/>
                  </a:lnTo>
                  <a:lnTo>
                    <a:pt x="270128" y="540257"/>
                  </a:lnTo>
                  <a:lnTo>
                    <a:pt x="318684" y="535905"/>
                  </a:lnTo>
                  <a:lnTo>
                    <a:pt x="364385" y="523357"/>
                  </a:lnTo>
                  <a:lnTo>
                    <a:pt x="406467" y="503377"/>
                  </a:lnTo>
                  <a:lnTo>
                    <a:pt x="444169" y="476726"/>
                  </a:lnTo>
                  <a:lnTo>
                    <a:pt x="476726" y="444169"/>
                  </a:lnTo>
                  <a:lnTo>
                    <a:pt x="503377" y="406467"/>
                  </a:lnTo>
                  <a:lnTo>
                    <a:pt x="523357" y="364385"/>
                  </a:lnTo>
                  <a:lnTo>
                    <a:pt x="535905" y="318684"/>
                  </a:lnTo>
                  <a:lnTo>
                    <a:pt x="540257" y="270128"/>
                  </a:lnTo>
                  <a:lnTo>
                    <a:pt x="535905" y="221573"/>
                  </a:lnTo>
                  <a:lnTo>
                    <a:pt x="523357" y="175872"/>
                  </a:lnTo>
                  <a:lnTo>
                    <a:pt x="503377" y="133790"/>
                  </a:lnTo>
                  <a:lnTo>
                    <a:pt x="476726" y="96088"/>
                  </a:lnTo>
                  <a:lnTo>
                    <a:pt x="444169" y="63531"/>
                  </a:lnTo>
                  <a:lnTo>
                    <a:pt x="406467" y="36880"/>
                  </a:lnTo>
                  <a:lnTo>
                    <a:pt x="364385" y="16900"/>
                  </a:lnTo>
                  <a:lnTo>
                    <a:pt x="318684" y="4352"/>
                  </a:lnTo>
                  <a:lnTo>
                    <a:pt x="270128" y="0"/>
                  </a:lnTo>
                  <a:close/>
                </a:path>
              </a:pathLst>
            </a:custGeom>
            <a:solidFill>
              <a:srgbClr val="A7A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644114" y="5254450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4" h="540385">
                  <a:moveTo>
                    <a:pt x="270128" y="0"/>
                  </a:moveTo>
                  <a:lnTo>
                    <a:pt x="221573" y="4352"/>
                  </a:lnTo>
                  <a:lnTo>
                    <a:pt x="175872" y="16900"/>
                  </a:lnTo>
                  <a:lnTo>
                    <a:pt x="133790" y="36880"/>
                  </a:lnTo>
                  <a:lnTo>
                    <a:pt x="96088" y="63531"/>
                  </a:lnTo>
                  <a:lnTo>
                    <a:pt x="63531" y="96088"/>
                  </a:lnTo>
                  <a:lnTo>
                    <a:pt x="36880" y="133790"/>
                  </a:lnTo>
                  <a:lnTo>
                    <a:pt x="16900" y="175872"/>
                  </a:lnTo>
                  <a:lnTo>
                    <a:pt x="4352" y="221573"/>
                  </a:lnTo>
                  <a:lnTo>
                    <a:pt x="0" y="270128"/>
                  </a:lnTo>
                  <a:lnTo>
                    <a:pt x="4352" y="318684"/>
                  </a:lnTo>
                  <a:lnTo>
                    <a:pt x="16900" y="364385"/>
                  </a:lnTo>
                  <a:lnTo>
                    <a:pt x="36880" y="406467"/>
                  </a:lnTo>
                  <a:lnTo>
                    <a:pt x="63531" y="444169"/>
                  </a:lnTo>
                  <a:lnTo>
                    <a:pt x="96088" y="476726"/>
                  </a:lnTo>
                  <a:lnTo>
                    <a:pt x="133790" y="503377"/>
                  </a:lnTo>
                  <a:lnTo>
                    <a:pt x="175872" y="523357"/>
                  </a:lnTo>
                  <a:lnTo>
                    <a:pt x="221573" y="535905"/>
                  </a:lnTo>
                  <a:lnTo>
                    <a:pt x="270128" y="540257"/>
                  </a:lnTo>
                  <a:lnTo>
                    <a:pt x="318684" y="535905"/>
                  </a:lnTo>
                  <a:lnTo>
                    <a:pt x="364385" y="523357"/>
                  </a:lnTo>
                  <a:lnTo>
                    <a:pt x="406467" y="503377"/>
                  </a:lnTo>
                  <a:lnTo>
                    <a:pt x="444169" y="476726"/>
                  </a:lnTo>
                  <a:lnTo>
                    <a:pt x="476726" y="444169"/>
                  </a:lnTo>
                  <a:lnTo>
                    <a:pt x="503377" y="406467"/>
                  </a:lnTo>
                  <a:lnTo>
                    <a:pt x="523357" y="364385"/>
                  </a:lnTo>
                  <a:lnTo>
                    <a:pt x="535905" y="318684"/>
                  </a:lnTo>
                  <a:lnTo>
                    <a:pt x="540257" y="270128"/>
                  </a:lnTo>
                  <a:lnTo>
                    <a:pt x="535905" y="221573"/>
                  </a:lnTo>
                  <a:lnTo>
                    <a:pt x="523357" y="175872"/>
                  </a:lnTo>
                  <a:lnTo>
                    <a:pt x="503377" y="133790"/>
                  </a:lnTo>
                  <a:lnTo>
                    <a:pt x="476726" y="96088"/>
                  </a:lnTo>
                  <a:lnTo>
                    <a:pt x="444169" y="63531"/>
                  </a:lnTo>
                  <a:lnTo>
                    <a:pt x="406467" y="36880"/>
                  </a:lnTo>
                  <a:lnTo>
                    <a:pt x="364385" y="16900"/>
                  </a:lnTo>
                  <a:lnTo>
                    <a:pt x="318684" y="4352"/>
                  </a:lnTo>
                  <a:lnTo>
                    <a:pt x="270128" y="0"/>
                  </a:lnTo>
                  <a:close/>
                </a:path>
              </a:pathLst>
            </a:custGeom>
            <a:solidFill>
              <a:srgbClr val="00C1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10805141" y="3093423"/>
            <a:ext cx="3241675" cy="1621155"/>
            <a:chOff x="10805141" y="3093423"/>
            <a:chExt cx="3241675" cy="1621155"/>
          </a:xfrm>
        </p:grpSpPr>
        <p:sp>
          <p:nvSpPr>
            <p:cNvPr id="41" name="object 41"/>
            <p:cNvSpPr/>
            <p:nvPr/>
          </p:nvSpPr>
          <p:spPr>
            <a:xfrm>
              <a:off x="11345397" y="3633679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4" h="540385">
                  <a:moveTo>
                    <a:pt x="270128" y="0"/>
                  </a:moveTo>
                  <a:lnTo>
                    <a:pt x="221573" y="4352"/>
                  </a:lnTo>
                  <a:lnTo>
                    <a:pt x="175872" y="16900"/>
                  </a:lnTo>
                  <a:lnTo>
                    <a:pt x="133790" y="36880"/>
                  </a:lnTo>
                  <a:lnTo>
                    <a:pt x="96088" y="63531"/>
                  </a:lnTo>
                  <a:lnTo>
                    <a:pt x="63531" y="96088"/>
                  </a:lnTo>
                  <a:lnTo>
                    <a:pt x="36880" y="133790"/>
                  </a:lnTo>
                  <a:lnTo>
                    <a:pt x="16900" y="175872"/>
                  </a:lnTo>
                  <a:lnTo>
                    <a:pt x="4352" y="221573"/>
                  </a:lnTo>
                  <a:lnTo>
                    <a:pt x="0" y="270129"/>
                  </a:lnTo>
                  <a:lnTo>
                    <a:pt x="4352" y="318684"/>
                  </a:lnTo>
                  <a:lnTo>
                    <a:pt x="16900" y="364385"/>
                  </a:lnTo>
                  <a:lnTo>
                    <a:pt x="36880" y="406467"/>
                  </a:lnTo>
                  <a:lnTo>
                    <a:pt x="63531" y="444169"/>
                  </a:lnTo>
                  <a:lnTo>
                    <a:pt x="96088" y="476726"/>
                  </a:lnTo>
                  <a:lnTo>
                    <a:pt x="133790" y="503377"/>
                  </a:lnTo>
                  <a:lnTo>
                    <a:pt x="175872" y="523357"/>
                  </a:lnTo>
                  <a:lnTo>
                    <a:pt x="221573" y="535905"/>
                  </a:lnTo>
                  <a:lnTo>
                    <a:pt x="270128" y="540258"/>
                  </a:lnTo>
                  <a:lnTo>
                    <a:pt x="318684" y="535905"/>
                  </a:lnTo>
                  <a:lnTo>
                    <a:pt x="364385" y="523357"/>
                  </a:lnTo>
                  <a:lnTo>
                    <a:pt x="406467" y="503377"/>
                  </a:lnTo>
                  <a:lnTo>
                    <a:pt x="444169" y="476726"/>
                  </a:lnTo>
                  <a:lnTo>
                    <a:pt x="476726" y="444169"/>
                  </a:lnTo>
                  <a:lnTo>
                    <a:pt x="503377" y="406467"/>
                  </a:lnTo>
                  <a:lnTo>
                    <a:pt x="523357" y="364385"/>
                  </a:lnTo>
                  <a:lnTo>
                    <a:pt x="535905" y="318684"/>
                  </a:lnTo>
                  <a:lnTo>
                    <a:pt x="540257" y="270129"/>
                  </a:lnTo>
                  <a:lnTo>
                    <a:pt x="535905" y="221573"/>
                  </a:lnTo>
                  <a:lnTo>
                    <a:pt x="523357" y="175872"/>
                  </a:lnTo>
                  <a:lnTo>
                    <a:pt x="503377" y="133790"/>
                  </a:lnTo>
                  <a:lnTo>
                    <a:pt x="476726" y="96088"/>
                  </a:lnTo>
                  <a:lnTo>
                    <a:pt x="444169" y="63531"/>
                  </a:lnTo>
                  <a:lnTo>
                    <a:pt x="406467" y="36880"/>
                  </a:lnTo>
                  <a:lnTo>
                    <a:pt x="364385" y="16900"/>
                  </a:lnTo>
                  <a:lnTo>
                    <a:pt x="318684" y="4352"/>
                  </a:lnTo>
                  <a:lnTo>
                    <a:pt x="2701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2425915" y="4173936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4" h="540385">
                  <a:moveTo>
                    <a:pt x="270128" y="0"/>
                  </a:moveTo>
                  <a:lnTo>
                    <a:pt x="221573" y="4352"/>
                  </a:lnTo>
                  <a:lnTo>
                    <a:pt x="175872" y="16900"/>
                  </a:lnTo>
                  <a:lnTo>
                    <a:pt x="133790" y="36880"/>
                  </a:lnTo>
                  <a:lnTo>
                    <a:pt x="96088" y="63531"/>
                  </a:lnTo>
                  <a:lnTo>
                    <a:pt x="63531" y="96088"/>
                  </a:lnTo>
                  <a:lnTo>
                    <a:pt x="36880" y="133790"/>
                  </a:lnTo>
                  <a:lnTo>
                    <a:pt x="16900" y="175872"/>
                  </a:lnTo>
                  <a:lnTo>
                    <a:pt x="4352" y="221573"/>
                  </a:lnTo>
                  <a:lnTo>
                    <a:pt x="0" y="270129"/>
                  </a:lnTo>
                  <a:lnTo>
                    <a:pt x="4352" y="318684"/>
                  </a:lnTo>
                  <a:lnTo>
                    <a:pt x="16900" y="364385"/>
                  </a:lnTo>
                  <a:lnTo>
                    <a:pt x="36880" y="406467"/>
                  </a:lnTo>
                  <a:lnTo>
                    <a:pt x="63531" y="444169"/>
                  </a:lnTo>
                  <a:lnTo>
                    <a:pt x="96088" y="476726"/>
                  </a:lnTo>
                  <a:lnTo>
                    <a:pt x="133790" y="503377"/>
                  </a:lnTo>
                  <a:lnTo>
                    <a:pt x="175872" y="523357"/>
                  </a:lnTo>
                  <a:lnTo>
                    <a:pt x="221573" y="535905"/>
                  </a:lnTo>
                  <a:lnTo>
                    <a:pt x="270128" y="540258"/>
                  </a:lnTo>
                  <a:lnTo>
                    <a:pt x="318684" y="535905"/>
                  </a:lnTo>
                  <a:lnTo>
                    <a:pt x="364385" y="523357"/>
                  </a:lnTo>
                  <a:lnTo>
                    <a:pt x="406467" y="503377"/>
                  </a:lnTo>
                  <a:lnTo>
                    <a:pt x="444169" y="476726"/>
                  </a:lnTo>
                  <a:lnTo>
                    <a:pt x="476726" y="444169"/>
                  </a:lnTo>
                  <a:lnTo>
                    <a:pt x="503377" y="406467"/>
                  </a:lnTo>
                  <a:lnTo>
                    <a:pt x="523357" y="364385"/>
                  </a:lnTo>
                  <a:lnTo>
                    <a:pt x="535905" y="318684"/>
                  </a:lnTo>
                  <a:lnTo>
                    <a:pt x="540257" y="270129"/>
                  </a:lnTo>
                  <a:lnTo>
                    <a:pt x="535905" y="221573"/>
                  </a:lnTo>
                  <a:lnTo>
                    <a:pt x="523357" y="175872"/>
                  </a:lnTo>
                  <a:lnTo>
                    <a:pt x="503377" y="133790"/>
                  </a:lnTo>
                  <a:lnTo>
                    <a:pt x="476726" y="96088"/>
                  </a:lnTo>
                  <a:lnTo>
                    <a:pt x="444169" y="63531"/>
                  </a:lnTo>
                  <a:lnTo>
                    <a:pt x="406467" y="36880"/>
                  </a:lnTo>
                  <a:lnTo>
                    <a:pt x="364385" y="16900"/>
                  </a:lnTo>
                  <a:lnTo>
                    <a:pt x="318684" y="4352"/>
                  </a:lnTo>
                  <a:lnTo>
                    <a:pt x="270128" y="0"/>
                  </a:lnTo>
                  <a:close/>
                </a:path>
              </a:pathLst>
            </a:custGeom>
            <a:solidFill>
              <a:srgbClr val="A7A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1885658" y="3633679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4" h="540385">
                  <a:moveTo>
                    <a:pt x="270128" y="0"/>
                  </a:moveTo>
                  <a:lnTo>
                    <a:pt x="221573" y="4352"/>
                  </a:lnTo>
                  <a:lnTo>
                    <a:pt x="175872" y="16900"/>
                  </a:lnTo>
                  <a:lnTo>
                    <a:pt x="133790" y="36880"/>
                  </a:lnTo>
                  <a:lnTo>
                    <a:pt x="96088" y="63531"/>
                  </a:lnTo>
                  <a:lnTo>
                    <a:pt x="63531" y="96088"/>
                  </a:lnTo>
                  <a:lnTo>
                    <a:pt x="36880" y="133790"/>
                  </a:lnTo>
                  <a:lnTo>
                    <a:pt x="16900" y="175872"/>
                  </a:lnTo>
                  <a:lnTo>
                    <a:pt x="4352" y="221573"/>
                  </a:lnTo>
                  <a:lnTo>
                    <a:pt x="0" y="270129"/>
                  </a:lnTo>
                  <a:lnTo>
                    <a:pt x="4352" y="318684"/>
                  </a:lnTo>
                  <a:lnTo>
                    <a:pt x="16900" y="364385"/>
                  </a:lnTo>
                  <a:lnTo>
                    <a:pt x="36880" y="406467"/>
                  </a:lnTo>
                  <a:lnTo>
                    <a:pt x="63531" y="444169"/>
                  </a:lnTo>
                  <a:lnTo>
                    <a:pt x="96088" y="476726"/>
                  </a:lnTo>
                  <a:lnTo>
                    <a:pt x="133790" y="503377"/>
                  </a:lnTo>
                  <a:lnTo>
                    <a:pt x="175872" y="523357"/>
                  </a:lnTo>
                  <a:lnTo>
                    <a:pt x="221573" y="535905"/>
                  </a:lnTo>
                  <a:lnTo>
                    <a:pt x="270128" y="540258"/>
                  </a:lnTo>
                  <a:lnTo>
                    <a:pt x="318684" y="535905"/>
                  </a:lnTo>
                  <a:lnTo>
                    <a:pt x="364385" y="523357"/>
                  </a:lnTo>
                  <a:lnTo>
                    <a:pt x="406467" y="503377"/>
                  </a:lnTo>
                  <a:lnTo>
                    <a:pt x="444169" y="476726"/>
                  </a:lnTo>
                  <a:lnTo>
                    <a:pt x="476726" y="444169"/>
                  </a:lnTo>
                  <a:lnTo>
                    <a:pt x="503377" y="406467"/>
                  </a:lnTo>
                  <a:lnTo>
                    <a:pt x="523357" y="364385"/>
                  </a:lnTo>
                  <a:lnTo>
                    <a:pt x="535905" y="318684"/>
                  </a:lnTo>
                  <a:lnTo>
                    <a:pt x="540257" y="270129"/>
                  </a:lnTo>
                  <a:lnTo>
                    <a:pt x="535905" y="221573"/>
                  </a:lnTo>
                  <a:lnTo>
                    <a:pt x="523357" y="175872"/>
                  </a:lnTo>
                  <a:lnTo>
                    <a:pt x="503377" y="133790"/>
                  </a:lnTo>
                  <a:lnTo>
                    <a:pt x="476726" y="96088"/>
                  </a:lnTo>
                  <a:lnTo>
                    <a:pt x="444169" y="63531"/>
                  </a:lnTo>
                  <a:lnTo>
                    <a:pt x="406467" y="36880"/>
                  </a:lnTo>
                  <a:lnTo>
                    <a:pt x="364385" y="16900"/>
                  </a:lnTo>
                  <a:lnTo>
                    <a:pt x="318684" y="4352"/>
                  </a:lnTo>
                  <a:lnTo>
                    <a:pt x="270128" y="0"/>
                  </a:lnTo>
                  <a:close/>
                </a:path>
              </a:pathLst>
            </a:custGeom>
            <a:solidFill>
              <a:srgbClr val="005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805135" y="3093427"/>
              <a:ext cx="3241675" cy="1621155"/>
            </a:xfrm>
            <a:custGeom>
              <a:avLst/>
              <a:gdLst/>
              <a:ahLst/>
              <a:cxnLst/>
              <a:rect l="l" t="t" r="r" b="b"/>
              <a:pathLst>
                <a:path w="3241675" h="1621154">
                  <a:moveTo>
                    <a:pt x="540258" y="1350645"/>
                  </a:moveTo>
                  <a:lnTo>
                    <a:pt x="535901" y="1302092"/>
                  </a:lnTo>
                  <a:lnTo>
                    <a:pt x="523354" y="1256385"/>
                  </a:lnTo>
                  <a:lnTo>
                    <a:pt x="503377" y="1214310"/>
                  </a:lnTo>
                  <a:lnTo>
                    <a:pt x="476732" y="1176604"/>
                  </a:lnTo>
                  <a:lnTo>
                    <a:pt x="444169" y="1144041"/>
                  </a:lnTo>
                  <a:lnTo>
                    <a:pt x="406463" y="1117396"/>
                  </a:lnTo>
                  <a:lnTo>
                    <a:pt x="364388" y="1097419"/>
                  </a:lnTo>
                  <a:lnTo>
                    <a:pt x="318681" y="1084872"/>
                  </a:lnTo>
                  <a:lnTo>
                    <a:pt x="270129" y="1080516"/>
                  </a:lnTo>
                  <a:lnTo>
                    <a:pt x="221576" y="1084872"/>
                  </a:lnTo>
                  <a:lnTo>
                    <a:pt x="175869" y="1097419"/>
                  </a:lnTo>
                  <a:lnTo>
                    <a:pt x="133794" y="1117396"/>
                  </a:lnTo>
                  <a:lnTo>
                    <a:pt x="96088" y="1144041"/>
                  </a:lnTo>
                  <a:lnTo>
                    <a:pt x="63525" y="1176604"/>
                  </a:lnTo>
                  <a:lnTo>
                    <a:pt x="36880" y="1214310"/>
                  </a:lnTo>
                  <a:lnTo>
                    <a:pt x="16903" y="1256385"/>
                  </a:lnTo>
                  <a:lnTo>
                    <a:pt x="4356" y="1302092"/>
                  </a:lnTo>
                  <a:lnTo>
                    <a:pt x="0" y="1350645"/>
                  </a:lnTo>
                  <a:lnTo>
                    <a:pt x="4356" y="1399197"/>
                  </a:lnTo>
                  <a:lnTo>
                    <a:pt x="16903" y="1444904"/>
                  </a:lnTo>
                  <a:lnTo>
                    <a:pt x="36880" y="1486979"/>
                  </a:lnTo>
                  <a:lnTo>
                    <a:pt x="63525" y="1524685"/>
                  </a:lnTo>
                  <a:lnTo>
                    <a:pt x="96088" y="1557235"/>
                  </a:lnTo>
                  <a:lnTo>
                    <a:pt x="133794" y="1583893"/>
                  </a:lnTo>
                  <a:lnTo>
                    <a:pt x="175869" y="1603870"/>
                  </a:lnTo>
                  <a:lnTo>
                    <a:pt x="221576" y="1616417"/>
                  </a:lnTo>
                  <a:lnTo>
                    <a:pt x="270129" y="1620774"/>
                  </a:lnTo>
                  <a:lnTo>
                    <a:pt x="318681" y="1616417"/>
                  </a:lnTo>
                  <a:lnTo>
                    <a:pt x="364388" y="1603870"/>
                  </a:lnTo>
                  <a:lnTo>
                    <a:pt x="406463" y="1583893"/>
                  </a:lnTo>
                  <a:lnTo>
                    <a:pt x="444169" y="1557235"/>
                  </a:lnTo>
                  <a:lnTo>
                    <a:pt x="476732" y="1524685"/>
                  </a:lnTo>
                  <a:lnTo>
                    <a:pt x="503377" y="1486979"/>
                  </a:lnTo>
                  <a:lnTo>
                    <a:pt x="523354" y="1444904"/>
                  </a:lnTo>
                  <a:lnTo>
                    <a:pt x="535901" y="1399197"/>
                  </a:lnTo>
                  <a:lnTo>
                    <a:pt x="540258" y="1350645"/>
                  </a:lnTo>
                  <a:close/>
                </a:path>
                <a:path w="3241675" h="1621154">
                  <a:moveTo>
                    <a:pt x="3241548" y="270129"/>
                  </a:moveTo>
                  <a:lnTo>
                    <a:pt x="3237192" y="221576"/>
                  </a:lnTo>
                  <a:lnTo>
                    <a:pt x="3224644" y="175869"/>
                  </a:lnTo>
                  <a:lnTo>
                    <a:pt x="3204667" y="133794"/>
                  </a:lnTo>
                  <a:lnTo>
                    <a:pt x="3178010" y="96088"/>
                  </a:lnTo>
                  <a:lnTo>
                    <a:pt x="3145459" y="63538"/>
                  </a:lnTo>
                  <a:lnTo>
                    <a:pt x="3107753" y="36880"/>
                  </a:lnTo>
                  <a:lnTo>
                    <a:pt x="3065665" y="16903"/>
                  </a:lnTo>
                  <a:lnTo>
                    <a:pt x="3019971" y="4356"/>
                  </a:lnTo>
                  <a:lnTo>
                    <a:pt x="2971419" y="0"/>
                  </a:lnTo>
                  <a:lnTo>
                    <a:pt x="2922854" y="4356"/>
                  </a:lnTo>
                  <a:lnTo>
                    <a:pt x="2877159" y="16903"/>
                  </a:lnTo>
                  <a:lnTo>
                    <a:pt x="2835071" y="36880"/>
                  </a:lnTo>
                  <a:lnTo>
                    <a:pt x="2797378" y="63538"/>
                  </a:lnTo>
                  <a:lnTo>
                    <a:pt x="2764815" y="96088"/>
                  </a:lnTo>
                  <a:lnTo>
                    <a:pt x="2738170" y="133794"/>
                  </a:lnTo>
                  <a:lnTo>
                    <a:pt x="2718181" y="175869"/>
                  </a:lnTo>
                  <a:lnTo>
                    <a:pt x="2705633" y="221576"/>
                  </a:lnTo>
                  <a:lnTo>
                    <a:pt x="2701290" y="270129"/>
                  </a:lnTo>
                  <a:lnTo>
                    <a:pt x="2705633" y="318681"/>
                  </a:lnTo>
                  <a:lnTo>
                    <a:pt x="2718181" y="364388"/>
                  </a:lnTo>
                  <a:lnTo>
                    <a:pt x="2738170" y="406463"/>
                  </a:lnTo>
                  <a:lnTo>
                    <a:pt x="2764815" y="444169"/>
                  </a:lnTo>
                  <a:lnTo>
                    <a:pt x="2797378" y="476732"/>
                  </a:lnTo>
                  <a:lnTo>
                    <a:pt x="2835071" y="503377"/>
                  </a:lnTo>
                  <a:lnTo>
                    <a:pt x="2877159" y="523354"/>
                  </a:lnTo>
                  <a:lnTo>
                    <a:pt x="2922854" y="535901"/>
                  </a:lnTo>
                  <a:lnTo>
                    <a:pt x="2971419" y="540258"/>
                  </a:lnTo>
                  <a:lnTo>
                    <a:pt x="3019971" y="535901"/>
                  </a:lnTo>
                  <a:lnTo>
                    <a:pt x="3065665" y="523354"/>
                  </a:lnTo>
                  <a:lnTo>
                    <a:pt x="3107753" y="503377"/>
                  </a:lnTo>
                  <a:lnTo>
                    <a:pt x="3145459" y="476732"/>
                  </a:lnTo>
                  <a:lnTo>
                    <a:pt x="3178010" y="444169"/>
                  </a:lnTo>
                  <a:lnTo>
                    <a:pt x="3204667" y="406463"/>
                  </a:lnTo>
                  <a:lnTo>
                    <a:pt x="3224644" y="364388"/>
                  </a:lnTo>
                  <a:lnTo>
                    <a:pt x="3237192" y="318681"/>
                  </a:lnTo>
                  <a:lnTo>
                    <a:pt x="3241548" y="270129"/>
                  </a:lnTo>
                  <a:close/>
                </a:path>
              </a:pathLst>
            </a:custGeom>
            <a:solidFill>
              <a:srgbClr val="00C1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966170" y="3093423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4" h="540385">
                  <a:moveTo>
                    <a:pt x="270128" y="0"/>
                  </a:moveTo>
                  <a:lnTo>
                    <a:pt x="221573" y="4352"/>
                  </a:lnTo>
                  <a:lnTo>
                    <a:pt x="175872" y="16900"/>
                  </a:lnTo>
                  <a:lnTo>
                    <a:pt x="133790" y="36880"/>
                  </a:lnTo>
                  <a:lnTo>
                    <a:pt x="96088" y="63531"/>
                  </a:lnTo>
                  <a:lnTo>
                    <a:pt x="63531" y="96088"/>
                  </a:lnTo>
                  <a:lnTo>
                    <a:pt x="36880" y="133790"/>
                  </a:lnTo>
                  <a:lnTo>
                    <a:pt x="16900" y="175872"/>
                  </a:lnTo>
                  <a:lnTo>
                    <a:pt x="4352" y="221573"/>
                  </a:lnTo>
                  <a:lnTo>
                    <a:pt x="0" y="270129"/>
                  </a:lnTo>
                  <a:lnTo>
                    <a:pt x="4352" y="318684"/>
                  </a:lnTo>
                  <a:lnTo>
                    <a:pt x="16900" y="364385"/>
                  </a:lnTo>
                  <a:lnTo>
                    <a:pt x="36880" y="406467"/>
                  </a:lnTo>
                  <a:lnTo>
                    <a:pt x="63531" y="444169"/>
                  </a:lnTo>
                  <a:lnTo>
                    <a:pt x="96088" y="476726"/>
                  </a:lnTo>
                  <a:lnTo>
                    <a:pt x="133790" y="503377"/>
                  </a:lnTo>
                  <a:lnTo>
                    <a:pt x="175872" y="523357"/>
                  </a:lnTo>
                  <a:lnTo>
                    <a:pt x="221573" y="535905"/>
                  </a:lnTo>
                  <a:lnTo>
                    <a:pt x="270128" y="540258"/>
                  </a:lnTo>
                  <a:lnTo>
                    <a:pt x="318684" y="535905"/>
                  </a:lnTo>
                  <a:lnTo>
                    <a:pt x="364385" y="523357"/>
                  </a:lnTo>
                  <a:lnTo>
                    <a:pt x="406467" y="503377"/>
                  </a:lnTo>
                  <a:lnTo>
                    <a:pt x="444169" y="476726"/>
                  </a:lnTo>
                  <a:lnTo>
                    <a:pt x="476726" y="444169"/>
                  </a:lnTo>
                  <a:lnTo>
                    <a:pt x="503377" y="406467"/>
                  </a:lnTo>
                  <a:lnTo>
                    <a:pt x="523357" y="364385"/>
                  </a:lnTo>
                  <a:lnTo>
                    <a:pt x="535905" y="318684"/>
                  </a:lnTo>
                  <a:lnTo>
                    <a:pt x="540257" y="270129"/>
                  </a:lnTo>
                  <a:lnTo>
                    <a:pt x="535905" y="221573"/>
                  </a:lnTo>
                  <a:lnTo>
                    <a:pt x="523357" y="175872"/>
                  </a:lnTo>
                  <a:lnTo>
                    <a:pt x="503377" y="133790"/>
                  </a:lnTo>
                  <a:lnTo>
                    <a:pt x="476726" y="96088"/>
                  </a:lnTo>
                  <a:lnTo>
                    <a:pt x="444169" y="63531"/>
                  </a:lnTo>
                  <a:lnTo>
                    <a:pt x="406467" y="36880"/>
                  </a:lnTo>
                  <a:lnTo>
                    <a:pt x="364385" y="16900"/>
                  </a:lnTo>
                  <a:lnTo>
                    <a:pt x="318684" y="4352"/>
                  </a:lnTo>
                  <a:lnTo>
                    <a:pt x="270128" y="0"/>
                  </a:lnTo>
                  <a:close/>
                </a:path>
              </a:pathLst>
            </a:custGeom>
            <a:solidFill>
              <a:srgbClr val="A7A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2701286" y="2553164"/>
            <a:ext cx="1621155" cy="1621155"/>
            <a:chOff x="2701286" y="2553164"/>
            <a:chExt cx="1621155" cy="1621155"/>
          </a:xfrm>
        </p:grpSpPr>
        <p:sp>
          <p:nvSpPr>
            <p:cNvPr id="47" name="object 47"/>
            <p:cNvSpPr/>
            <p:nvPr/>
          </p:nvSpPr>
          <p:spPr>
            <a:xfrm>
              <a:off x="3781798" y="2553164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5" h="540385">
                  <a:moveTo>
                    <a:pt x="270128" y="0"/>
                  </a:moveTo>
                  <a:lnTo>
                    <a:pt x="221573" y="4352"/>
                  </a:lnTo>
                  <a:lnTo>
                    <a:pt x="175872" y="16900"/>
                  </a:lnTo>
                  <a:lnTo>
                    <a:pt x="133790" y="36880"/>
                  </a:lnTo>
                  <a:lnTo>
                    <a:pt x="96088" y="63531"/>
                  </a:lnTo>
                  <a:lnTo>
                    <a:pt x="63531" y="96088"/>
                  </a:lnTo>
                  <a:lnTo>
                    <a:pt x="36880" y="133790"/>
                  </a:lnTo>
                  <a:lnTo>
                    <a:pt x="16900" y="175872"/>
                  </a:lnTo>
                  <a:lnTo>
                    <a:pt x="4352" y="221573"/>
                  </a:lnTo>
                  <a:lnTo>
                    <a:pt x="0" y="270129"/>
                  </a:lnTo>
                  <a:lnTo>
                    <a:pt x="4352" y="318684"/>
                  </a:lnTo>
                  <a:lnTo>
                    <a:pt x="16900" y="364385"/>
                  </a:lnTo>
                  <a:lnTo>
                    <a:pt x="36880" y="406467"/>
                  </a:lnTo>
                  <a:lnTo>
                    <a:pt x="63531" y="444169"/>
                  </a:lnTo>
                  <a:lnTo>
                    <a:pt x="96088" y="476726"/>
                  </a:lnTo>
                  <a:lnTo>
                    <a:pt x="133790" y="503377"/>
                  </a:lnTo>
                  <a:lnTo>
                    <a:pt x="175872" y="523357"/>
                  </a:lnTo>
                  <a:lnTo>
                    <a:pt x="221573" y="535905"/>
                  </a:lnTo>
                  <a:lnTo>
                    <a:pt x="270128" y="540258"/>
                  </a:lnTo>
                  <a:lnTo>
                    <a:pt x="318684" y="535905"/>
                  </a:lnTo>
                  <a:lnTo>
                    <a:pt x="364385" y="523357"/>
                  </a:lnTo>
                  <a:lnTo>
                    <a:pt x="406467" y="503377"/>
                  </a:lnTo>
                  <a:lnTo>
                    <a:pt x="444169" y="476726"/>
                  </a:lnTo>
                  <a:lnTo>
                    <a:pt x="476726" y="444169"/>
                  </a:lnTo>
                  <a:lnTo>
                    <a:pt x="503377" y="406467"/>
                  </a:lnTo>
                  <a:lnTo>
                    <a:pt x="523357" y="364385"/>
                  </a:lnTo>
                  <a:lnTo>
                    <a:pt x="535905" y="318684"/>
                  </a:lnTo>
                  <a:lnTo>
                    <a:pt x="540257" y="270129"/>
                  </a:lnTo>
                  <a:lnTo>
                    <a:pt x="535905" y="221573"/>
                  </a:lnTo>
                  <a:lnTo>
                    <a:pt x="523357" y="175872"/>
                  </a:lnTo>
                  <a:lnTo>
                    <a:pt x="503377" y="133790"/>
                  </a:lnTo>
                  <a:lnTo>
                    <a:pt x="476726" y="96088"/>
                  </a:lnTo>
                  <a:lnTo>
                    <a:pt x="444169" y="63531"/>
                  </a:lnTo>
                  <a:lnTo>
                    <a:pt x="406467" y="36880"/>
                  </a:lnTo>
                  <a:lnTo>
                    <a:pt x="364385" y="16900"/>
                  </a:lnTo>
                  <a:lnTo>
                    <a:pt x="318684" y="4352"/>
                  </a:lnTo>
                  <a:lnTo>
                    <a:pt x="270128" y="0"/>
                  </a:lnTo>
                  <a:close/>
                </a:path>
              </a:pathLst>
            </a:custGeom>
            <a:solidFill>
              <a:srgbClr val="00C1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701286" y="3633679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5" h="540385">
                  <a:moveTo>
                    <a:pt x="270129" y="0"/>
                  </a:moveTo>
                  <a:lnTo>
                    <a:pt x="221573" y="4352"/>
                  </a:lnTo>
                  <a:lnTo>
                    <a:pt x="175872" y="16900"/>
                  </a:lnTo>
                  <a:lnTo>
                    <a:pt x="133790" y="36880"/>
                  </a:lnTo>
                  <a:lnTo>
                    <a:pt x="96088" y="63531"/>
                  </a:lnTo>
                  <a:lnTo>
                    <a:pt x="63531" y="96088"/>
                  </a:lnTo>
                  <a:lnTo>
                    <a:pt x="36880" y="133790"/>
                  </a:lnTo>
                  <a:lnTo>
                    <a:pt x="16900" y="175872"/>
                  </a:lnTo>
                  <a:lnTo>
                    <a:pt x="4352" y="221573"/>
                  </a:lnTo>
                  <a:lnTo>
                    <a:pt x="0" y="270129"/>
                  </a:lnTo>
                  <a:lnTo>
                    <a:pt x="4352" y="318684"/>
                  </a:lnTo>
                  <a:lnTo>
                    <a:pt x="16900" y="364385"/>
                  </a:lnTo>
                  <a:lnTo>
                    <a:pt x="36880" y="406467"/>
                  </a:lnTo>
                  <a:lnTo>
                    <a:pt x="63531" y="444169"/>
                  </a:lnTo>
                  <a:lnTo>
                    <a:pt x="96088" y="476726"/>
                  </a:lnTo>
                  <a:lnTo>
                    <a:pt x="133790" y="503377"/>
                  </a:lnTo>
                  <a:lnTo>
                    <a:pt x="175872" y="523357"/>
                  </a:lnTo>
                  <a:lnTo>
                    <a:pt x="221573" y="535905"/>
                  </a:lnTo>
                  <a:lnTo>
                    <a:pt x="270129" y="540258"/>
                  </a:lnTo>
                  <a:lnTo>
                    <a:pt x="318684" y="535905"/>
                  </a:lnTo>
                  <a:lnTo>
                    <a:pt x="364385" y="523357"/>
                  </a:lnTo>
                  <a:lnTo>
                    <a:pt x="406467" y="503377"/>
                  </a:lnTo>
                  <a:lnTo>
                    <a:pt x="444169" y="476726"/>
                  </a:lnTo>
                  <a:lnTo>
                    <a:pt x="476726" y="444169"/>
                  </a:lnTo>
                  <a:lnTo>
                    <a:pt x="503377" y="406467"/>
                  </a:lnTo>
                  <a:lnTo>
                    <a:pt x="523357" y="364385"/>
                  </a:lnTo>
                  <a:lnTo>
                    <a:pt x="535905" y="318684"/>
                  </a:lnTo>
                  <a:lnTo>
                    <a:pt x="540258" y="270129"/>
                  </a:lnTo>
                  <a:lnTo>
                    <a:pt x="535905" y="221573"/>
                  </a:lnTo>
                  <a:lnTo>
                    <a:pt x="523357" y="175872"/>
                  </a:lnTo>
                  <a:lnTo>
                    <a:pt x="503377" y="133790"/>
                  </a:lnTo>
                  <a:lnTo>
                    <a:pt x="476726" y="96088"/>
                  </a:lnTo>
                  <a:lnTo>
                    <a:pt x="444169" y="63531"/>
                  </a:lnTo>
                  <a:lnTo>
                    <a:pt x="406467" y="36880"/>
                  </a:lnTo>
                  <a:lnTo>
                    <a:pt x="364385" y="16900"/>
                  </a:lnTo>
                  <a:lnTo>
                    <a:pt x="318684" y="4352"/>
                  </a:lnTo>
                  <a:lnTo>
                    <a:pt x="2701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241541" y="3633679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5" h="540385">
                  <a:moveTo>
                    <a:pt x="270129" y="0"/>
                  </a:moveTo>
                  <a:lnTo>
                    <a:pt x="221573" y="4352"/>
                  </a:lnTo>
                  <a:lnTo>
                    <a:pt x="175872" y="16900"/>
                  </a:lnTo>
                  <a:lnTo>
                    <a:pt x="133790" y="36880"/>
                  </a:lnTo>
                  <a:lnTo>
                    <a:pt x="96088" y="63531"/>
                  </a:lnTo>
                  <a:lnTo>
                    <a:pt x="63531" y="96088"/>
                  </a:lnTo>
                  <a:lnTo>
                    <a:pt x="36880" y="133790"/>
                  </a:lnTo>
                  <a:lnTo>
                    <a:pt x="16900" y="175872"/>
                  </a:lnTo>
                  <a:lnTo>
                    <a:pt x="4352" y="221573"/>
                  </a:lnTo>
                  <a:lnTo>
                    <a:pt x="0" y="270129"/>
                  </a:lnTo>
                  <a:lnTo>
                    <a:pt x="4352" y="318684"/>
                  </a:lnTo>
                  <a:lnTo>
                    <a:pt x="16900" y="364385"/>
                  </a:lnTo>
                  <a:lnTo>
                    <a:pt x="36880" y="406467"/>
                  </a:lnTo>
                  <a:lnTo>
                    <a:pt x="63531" y="444169"/>
                  </a:lnTo>
                  <a:lnTo>
                    <a:pt x="96088" y="476726"/>
                  </a:lnTo>
                  <a:lnTo>
                    <a:pt x="133790" y="503377"/>
                  </a:lnTo>
                  <a:lnTo>
                    <a:pt x="175872" y="523357"/>
                  </a:lnTo>
                  <a:lnTo>
                    <a:pt x="221573" y="535905"/>
                  </a:lnTo>
                  <a:lnTo>
                    <a:pt x="270129" y="540258"/>
                  </a:lnTo>
                  <a:lnTo>
                    <a:pt x="318684" y="535905"/>
                  </a:lnTo>
                  <a:lnTo>
                    <a:pt x="364385" y="523357"/>
                  </a:lnTo>
                  <a:lnTo>
                    <a:pt x="406467" y="503377"/>
                  </a:lnTo>
                  <a:lnTo>
                    <a:pt x="444169" y="476726"/>
                  </a:lnTo>
                  <a:lnTo>
                    <a:pt x="476726" y="444169"/>
                  </a:lnTo>
                  <a:lnTo>
                    <a:pt x="503377" y="406467"/>
                  </a:lnTo>
                  <a:lnTo>
                    <a:pt x="523357" y="364385"/>
                  </a:lnTo>
                  <a:lnTo>
                    <a:pt x="535905" y="318684"/>
                  </a:lnTo>
                  <a:lnTo>
                    <a:pt x="540258" y="270129"/>
                  </a:lnTo>
                  <a:lnTo>
                    <a:pt x="535905" y="221573"/>
                  </a:lnTo>
                  <a:lnTo>
                    <a:pt x="523357" y="175872"/>
                  </a:lnTo>
                  <a:lnTo>
                    <a:pt x="503377" y="133790"/>
                  </a:lnTo>
                  <a:lnTo>
                    <a:pt x="476726" y="96088"/>
                  </a:lnTo>
                  <a:lnTo>
                    <a:pt x="444169" y="63531"/>
                  </a:lnTo>
                  <a:lnTo>
                    <a:pt x="406467" y="36880"/>
                  </a:lnTo>
                  <a:lnTo>
                    <a:pt x="364385" y="16900"/>
                  </a:lnTo>
                  <a:lnTo>
                    <a:pt x="318684" y="4352"/>
                  </a:lnTo>
                  <a:lnTo>
                    <a:pt x="270129" y="0"/>
                  </a:lnTo>
                  <a:close/>
                </a:path>
              </a:pathLst>
            </a:custGeom>
            <a:solidFill>
              <a:srgbClr val="A7A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241541" y="3093422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5" h="540385">
                  <a:moveTo>
                    <a:pt x="270129" y="0"/>
                  </a:moveTo>
                  <a:lnTo>
                    <a:pt x="221573" y="4352"/>
                  </a:lnTo>
                  <a:lnTo>
                    <a:pt x="175872" y="16900"/>
                  </a:lnTo>
                  <a:lnTo>
                    <a:pt x="133790" y="36880"/>
                  </a:lnTo>
                  <a:lnTo>
                    <a:pt x="96088" y="63531"/>
                  </a:lnTo>
                  <a:lnTo>
                    <a:pt x="63531" y="96088"/>
                  </a:lnTo>
                  <a:lnTo>
                    <a:pt x="36880" y="133790"/>
                  </a:lnTo>
                  <a:lnTo>
                    <a:pt x="16900" y="175872"/>
                  </a:lnTo>
                  <a:lnTo>
                    <a:pt x="4352" y="221573"/>
                  </a:lnTo>
                  <a:lnTo>
                    <a:pt x="0" y="270129"/>
                  </a:lnTo>
                  <a:lnTo>
                    <a:pt x="4352" y="318684"/>
                  </a:lnTo>
                  <a:lnTo>
                    <a:pt x="16900" y="364385"/>
                  </a:lnTo>
                  <a:lnTo>
                    <a:pt x="36880" y="406467"/>
                  </a:lnTo>
                  <a:lnTo>
                    <a:pt x="63531" y="444169"/>
                  </a:lnTo>
                  <a:lnTo>
                    <a:pt x="96088" y="476726"/>
                  </a:lnTo>
                  <a:lnTo>
                    <a:pt x="133790" y="503377"/>
                  </a:lnTo>
                  <a:lnTo>
                    <a:pt x="175872" y="523357"/>
                  </a:lnTo>
                  <a:lnTo>
                    <a:pt x="221573" y="535905"/>
                  </a:lnTo>
                  <a:lnTo>
                    <a:pt x="270129" y="540258"/>
                  </a:lnTo>
                  <a:lnTo>
                    <a:pt x="318684" y="535905"/>
                  </a:lnTo>
                  <a:lnTo>
                    <a:pt x="364385" y="523357"/>
                  </a:lnTo>
                  <a:lnTo>
                    <a:pt x="406467" y="503377"/>
                  </a:lnTo>
                  <a:lnTo>
                    <a:pt x="444169" y="476726"/>
                  </a:lnTo>
                  <a:lnTo>
                    <a:pt x="476726" y="444169"/>
                  </a:lnTo>
                  <a:lnTo>
                    <a:pt x="503377" y="406467"/>
                  </a:lnTo>
                  <a:lnTo>
                    <a:pt x="523357" y="364385"/>
                  </a:lnTo>
                  <a:lnTo>
                    <a:pt x="535905" y="318684"/>
                  </a:lnTo>
                  <a:lnTo>
                    <a:pt x="540258" y="270129"/>
                  </a:lnTo>
                  <a:lnTo>
                    <a:pt x="535905" y="221573"/>
                  </a:lnTo>
                  <a:lnTo>
                    <a:pt x="523357" y="175872"/>
                  </a:lnTo>
                  <a:lnTo>
                    <a:pt x="503377" y="133790"/>
                  </a:lnTo>
                  <a:lnTo>
                    <a:pt x="476726" y="96088"/>
                  </a:lnTo>
                  <a:lnTo>
                    <a:pt x="444169" y="63531"/>
                  </a:lnTo>
                  <a:lnTo>
                    <a:pt x="406467" y="36880"/>
                  </a:lnTo>
                  <a:lnTo>
                    <a:pt x="364385" y="16900"/>
                  </a:lnTo>
                  <a:lnTo>
                    <a:pt x="318684" y="4352"/>
                  </a:lnTo>
                  <a:lnTo>
                    <a:pt x="270129" y="0"/>
                  </a:lnTo>
                  <a:close/>
                </a:path>
              </a:pathLst>
            </a:custGeom>
            <a:solidFill>
              <a:srgbClr val="005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7023342" y="932393"/>
            <a:ext cx="1080770" cy="1621155"/>
            <a:chOff x="7023342" y="932393"/>
            <a:chExt cx="1080770" cy="1621155"/>
          </a:xfrm>
        </p:grpSpPr>
        <p:sp>
          <p:nvSpPr>
            <p:cNvPr id="52" name="object 52"/>
            <p:cNvSpPr/>
            <p:nvPr/>
          </p:nvSpPr>
          <p:spPr>
            <a:xfrm>
              <a:off x="7023342" y="1472651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4" h="540385">
                  <a:moveTo>
                    <a:pt x="270128" y="0"/>
                  </a:moveTo>
                  <a:lnTo>
                    <a:pt x="221573" y="4352"/>
                  </a:lnTo>
                  <a:lnTo>
                    <a:pt x="175872" y="16900"/>
                  </a:lnTo>
                  <a:lnTo>
                    <a:pt x="133790" y="36880"/>
                  </a:lnTo>
                  <a:lnTo>
                    <a:pt x="96088" y="63531"/>
                  </a:lnTo>
                  <a:lnTo>
                    <a:pt x="63531" y="96088"/>
                  </a:lnTo>
                  <a:lnTo>
                    <a:pt x="36880" y="133790"/>
                  </a:lnTo>
                  <a:lnTo>
                    <a:pt x="16900" y="175872"/>
                  </a:lnTo>
                  <a:lnTo>
                    <a:pt x="4352" y="221573"/>
                  </a:lnTo>
                  <a:lnTo>
                    <a:pt x="0" y="270128"/>
                  </a:lnTo>
                  <a:lnTo>
                    <a:pt x="4352" y="318684"/>
                  </a:lnTo>
                  <a:lnTo>
                    <a:pt x="16900" y="364385"/>
                  </a:lnTo>
                  <a:lnTo>
                    <a:pt x="36880" y="406467"/>
                  </a:lnTo>
                  <a:lnTo>
                    <a:pt x="63531" y="444169"/>
                  </a:lnTo>
                  <a:lnTo>
                    <a:pt x="96088" y="476726"/>
                  </a:lnTo>
                  <a:lnTo>
                    <a:pt x="133790" y="503377"/>
                  </a:lnTo>
                  <a:lnTo>
                    <a:pt x="175872" y="523357"/>
                  </a:lnTo>
                  <a:lnTo>
                    <a:pt x="221573" y="535905"/>
                  </a:lnTo>
                  <a:lnTo>
                    <a:pt x="270128" y="540257"/>
                  </a:lnTo>
                  <a:lnTo>
                    <a:pt x="318684" y="535905"/>
                  </a:lnTo>
                  <a:lnTo>
                    <a:pt x="364385" y="523357"/>
                  </a:lnTo>
                  <a:lnTo>
                    <a:pt x="406467" y="503377"/>
                  </a:lnTo>
                  <a:lnTo>
                    <a:pt x="444169" y="476726"/>
                  </a:lnTo>
                  <a:lnTo>
                    <a:pt x="476726" y="444169"/>
                  </a:lnTo>
                  <a:lnTo>
                    <a:pt x="503377" y="406467"/>
                  </a:lnTo>
                  <a:lnTo>
                    <a:pt x="523357" y="364385"/>
                  </a:lnTo>
                  <a:lnTo>
                    <a:pt x="535905" y="318684"/>
                  </a:lnTo>
                  <a:lnTo>
                    <a:pt x="540257" y="270128"/>
                  </a:lnTo>
                  <a:lnTo>
                    <a:pt x="535905" y="221573"/>
                  </a:lnTo>
                  <a:lnTo>
                    <a:pt x="523357" y="175872"/>
                  </a:lnTo>
                  <a:lnTo>
                    <a:pt x="503377" y="133790"/>
                  </a:lnTo>
                  <a:lnTo>
                    <a:pt x="476726" y="96088"/>
                  </a:lnTo>
                  <a:lnTo>
                    <a:pt x="444169" y="63531"/>
                  </a:lnTo>
                  <a:lnTo>
                    <a:pt x="406467" y="36880"/>
                  </a:lnTo>
                  <a:lnTo>
                    <a:pt x="364385" y="16900"/>
                  </a:lnTo>
                  <a:lnTo>
                    <a:pt x="318684" y="4352"/>
                  </a:lnTo>
                  <a:lnTo>
                    <a:pt x="2701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023342" y="2012908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4" h="540385">
                  <a:moveTo>
                    <a:pt x="270128" y="0"/>
                  </a:moveTo>
                  <a:lnTo>
                    <a:pt x="221573" y="4352"/>
                  </a:lnTo>
                  <a:lnTo>
                    <a:pt x="175872" y="16900"/>
                  </a:lnTo>
                  <a:lnTo>
                    <a:pt x="133790" y="36880"/>
                  </a:lnTo>
                  <a:lnTo>
                    <a:pt x="96088" y="63531"/>
                  </a:lnTo>
                  <a:lnTo>
                    <a:pt x="63531" y="96088"/>
                  </a:lnTo>
                  <a:lnTo>
                    <a:pt x="36880" y="133790"/>
                  </a:lnTo>
                  <a:lnTo>
                    <a:pt x="16900" y="175872"/>
                  </a:lnTo>
                  <a:lnTo>
                    <a:pt x="4352" y="221573"/>
                  </a:lnTo>
                  <a:lnTo>
                    <a:pt x="0" y="270129"/>
                  </a:lnTo>
                  <a:lnTo>
                    <a:pt x="4352" y="318684"/>
                  </a:lnTo>
                  <a:lnTo>
                    <a:pt x="16900" y="364385"/>
                  </a:lnTo>
                  <a:lnTo>
                    <a:pt x="36880" y="406467"/>
                  </a:lnTo>
                  <a:lnTo>
                    <a:pt x="63531" y="444169"/>
                  </a:lnTo>
                  <a:lnTo>
                    <a:pt x="96088" y="476726"/>
                  </a:lnTo>
                  <a:lnTo>
                    <a:pt x="133790" y="503377"/>
                  </a:lnTo>
                  <a:lnTo>
                    <a:pt x="175872" y="523357"/>
                  </a:lnTo>
                  <a:lnTo>
                    <a:pt x="221573" y="535905"/>
                  </a:lnTo>
                  <a:lnTo>
                    <a:pt x="270128" y="540258"/>
                  </a:lnTo>
                  <a:lnTo>
                    <a:pt x="318684" y="535905"/>
                  </a:lnTo>
                  <a:lnTo>
                    <a:pt x="364385" y="523357"/>
                  </a:lnTo>
                  <a:lnTo>
                    <a:pt x="406467" y="503377"/>
                  </a:lnTo>
                  <a:lnTo>
                    <a:pt x="444169" y="476726"/>
                  </a:lnTo>
                  <a:lnTo>
                    <a:pt x="476726" y="444169"/>
                  </a:lnTo>
                  <a:lnTo>
                    <a:pt x="503377" y="406467"/>
                  </a:lnTo>
                  <a:lnTo>
                    <a:pt x="523357" y="364385"/>
                  </a:lnTo>
                  <a:lnTo>
                    <a:pt x="535905" y="318684"/>
                  </a:lnTo>
                  <a:lnTo>
                    <a:pt x="540257" y="270129"/>
                  </a:lnTo>
                  <a:lnTo>
                    <a:pt x="535905" y="221573"/>
                  </a:lnTo>
                  <a:lnTo>
                    <a:pt x="523357" y="175872"/>
                  </a:lnTo>
                  <a:lnTo>
                    <a:pt x="503377" y="133790"/>
                  </a:lnTo>
                  <a:lnTo>
                    <a:pt x="476726" y="96088"/>
                  </a:lnTo>
                  <a:lnTo>
                    <a:pt x="444169" y="63531"/>
                  </a:lnTo>
                  <a:lnTo>
                    <a:pt x="406467" y="36880"/>
                  </a:lnTo>
                  <a:lnTo>
                    <a:pt x="364385" y="16900"/>
                  </a:lnTo>
                  <a:lnTo>
                    <a:pt x="318684" y="4352"/>
                  </a:lnTo>
                  <a:lnTo>
                    <a:pt x="270128" y="0"/>
                  </a:lnTo>
                  <a:close/>
                </a:path>
              </a:pathLst>
            </a:custGeom>
            <a:solidFill>
              <a:srgbClr val="005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563601" y="932393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4" h="540385">
                  <a:moveTo>
                    <a:pt x="270128" y="0"/>
                  </a:moveTo>
                  <a:lnTo>
                    <a:pt x="221573" y="4352"/>
                  </a:lnTo>
                  <a:lnTo>
                    <a:pt x="175872" y="16900"/>
                  </a:lnTo>
                  <a:lnTo>
                    <a:pt x="133790" y="36880"/>
                  </a:lnTo>
                  <a:lnTo>
                    <a:pt x="96088" y="63531"/>
                  </a:lnTo>
                  <a:lnTo>
                    <a:pt x="63531" y="96088"/>
                  </a:lnTo>
                  <a:lnTo>
                    <a:pt x="36880" y="133790"/>
                  </a:lnTo>
                  <a:lnTo>
                    <a:pt x="16900" y="175872"/>
                  </a:lnTo>
                  <a:lnTo>
                    <a:pt x="4352" y="221573"/>
                  </a:lnTo>
                  <a:lnTo>
                    <a:pt x="0" y="270128"/>
                  </a:lnTo>
                  <a:lnTo>
                    <a:pt x="4352" y="318684"/>
                  </a:lnTo>
                  <a:lnTo>
                    <a:pt x="16900" y="364385"/>
                  </a:lnTo>
                  <a:lnTo>
                    <a:pt x="36880" y="406467"/>
                  </a:lnTo>
                  <a:lnTo>
                    <a:pt x="63531" y="444169"/>
                  </a:lnTo>
                  <a:lnTo>
                    <a:pt x="96088" y="476726"/>
                  </a:lnTo>
                  <a:lnTo>
                    <a:pt x="133790" y="503377"/>
                  </a:lnTo>
                  <a:lnTo>
                    <a:pt x="175872" y="523357"/>
                  </a:lnTo>
                  <a:lnTo>
                    <a:pt x="221573" y="535905"/>
                  </a:lnTo>
                  <a:lnTo>
                    <a:pt x="270128" y="540257"/>
                  </a:lnTo>
                  <a:lnTo>
                    <a:pt x="318684" y="535905"/>
                  </a:lnTo>
                  <a:lnTo>
                    <a:pt x="364385" y="523357"/>
                  </a:lnTo>
                  <a:lnTo>
                    <a:pt x="406467" y="503377"/>
                  </a:lnTo>
                  <a:lnTo>
                    <a:pt x="444169" y="476726"/>
                  </a:lnTo>
                  <a:lnTo>
                    <a:pt x="476726" y="444169"/>
                  </a:lnTo>
                  <a:lnTo>
                    <a:pt x="503377" y="406467"/>
                  </a:lnTo>
                  <a:lnTo>
                    <a:pt x="523357" y="364385"/>
                  </a:lnTo>
                  <a:lnTo>
                    <a:pt x="535905" y="318684"/>
                  </a:lnTo>
                  <a:lnTo>
                    <a:pt x="540257" y="270128"/>
                  </a:lnTo>
                  <a:lnTo>
                    <a:pt x="535905" y="221573"/>
                  </a:lnTo>
                  <a:lnTo>
                    <a:pt x="523357" y="175872"/>
                  </a:lnTo>
                  <a:lnTo>
                    <a:pt x="503377" y="133790"/>
                  </a:lnTo>
                  <a:lnTo>
                    <a:pt x="476726" y="96088"/>
                  </a:lnTo>
                  <a:lnTo>
                    <a:pt x="444169" y="63531"/>
                  </a:lnTo>
                  <a:lnTo>
                    <a:pt x="406467" y="36880"/>
                  </a:lnTo>
                  <a:lnTo>
                    <a:pt x="364385" y="16900"/>
                  </a:lnTo>
                  <a:lnTo>
                    <a:pt x="318684" y="4352"/>
                  </a:lnTo>
                  <a:lnTo>
                    <a:pt x="270128" y="0"/>
                  </a:lnTo>
                  <a:close/>
                </a:path>
              </a:pathLst>
            </a:custGeom>
            <a:solidFill>
              <a:srgbClr val="00C1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437120" cy="8496300"/>
          </a:xfrm>
          <a:custGeom>
            <a:avLst/>
            <a:gdLst/>
            <a:ahLst/>
            <a:cxnLst/>
            <a:rect l="l" t="t" r="r" b="b"/>
            <a:pathLst>
              <a:path w="7437120" h="8496300">
                <a:moveTo>
                  <a:pt x="7436599" y="0"/>
                </a:moveTo>
                <a:lnTo>
                  <a:pt x="0" y="0"/>
                </a:lnTo>
                <a:lnTo>
                  <a:pt x="0" y="8495995"/>
                </a:lnTo>
                <a:lnTo>
                  <a:pt x="7436599" y="8495995"/>
                </a:lnTo>
                <a:lnTo>
                  <a:pt x="7436599" y="0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Infrastructure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79500" y="5192355"/>
            <a:ext cx="6736080" cy="11508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11100"/>
              </a:lnSpc>
              <a:spcBef>
                <a:spcPts val="100"/>
              </a:spcBef>
            </a:pPr>
            <a:r>
              <a:rPr sz="900" dirty="0">
                <a:latin typeface="SharpSansDisplayNo1-Book"/>
                <a:cs typeface="SharpSansDisplayNo1-Book"/>
              </a:rPr>
              <a:t>Deal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activity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has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declined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drastically </a:t>
            </a:r>
            <a:r>
              <a:rPr sz="900" dirty="0">
                <a:latin typeface="SharpSansDisplayNo1-Book"/>
                <a:cs typeface="SharpSansDisplayNo1-Book"/>
              </a:rPr>
              <a:t>as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we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see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activity</a:t>
            </a:r>
            <a:r>
              <a:rPr lang="en-GB" sz="900" spc="-10" dirty="0">
                <a:latin typeface="SharpSansDisplayNo1-Book"/>
                <a:cs typeface="SharpSansDisplayNo1-Book"/>
              </a:rPr>
              <a:t> in </a:t>
            </a:r>
            <a:r>
              <a:rPr lang="en-GB" sz="900" spc="-2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Q2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&amp;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Q3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has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been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slowest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since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2020.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However,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investment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varied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for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example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energy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transition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sectors</a:t>
            </a:r>
            <a:r>
              <a:rPr sz="900" spc="-10" dirty="0">
                <a:latin typeface="SharpSansDisplayNo1-Book"/>
                <a:cs typeface="SharpSansDisplayNo1-Book"/>
              </a:rPr>
              <a:t> continued to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grow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and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large</a:t>
            </a:r>
            <a:r>
              <a:rPr sz="900" spc="-10" dirty="0">
                <a:latin typeface="SharpSansDisplayNo1-Book"/>
                <a:cs typeface="SharpSansDisplayNo1-Book"/>
              </a:rPr>
              <a:t> deals still closed. </a:t>
            </a:r>
            <a:r>
              <a:rPr sz="900" dirty="0">
                <a:latin typeface="SharpSansDisplayNo1-Book"/>
                <a:cs typeface="SharpSansDisplayNo1-Book"/>
              </a:rPr>
              <a:t>In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first</a:t>
            </a:r>
            <a:r>
              <a:rPr sz="900" spc="-10" dirty="0">
                <a:latin typeface="SharpSansDisplayNo1-Book"/>
                <a:cs typeface="SharpSansDisplayNo1-Book"/>
              </a:rPr>
              <a:t> nine months </a:t>
            </a:r>
            <a:r>
              <a:rPr sz="900" dirty="0">
                <a:latin typeface="SharpSansDisplayNo1-Book"/>
                <a:cs typeface="SharpSansDisplayNo1-Book"/>
              </a:rPr>
              <a:t>of</a:t>
            </a:r>
            <a:r>
              <a:rPr sz="900" spc="-10" dirty="0">
                <a:latin typeface="SharpSansDisplayNo1-Book"/>
                <a:cs typeface="SharpSansDisplayNo1-Book"/>
              </a:rPr>
              <a:t> 2023 there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was $103.5bn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invested</a:t>
            </a:r>
            <a:r>
              <a:rPr sz="900" spc="-10" dirty="0">
                <a:latin typeface="SharpSansDisplayNo1-Book"/>
                <a:cs typeface="SharpSansDisplayNo1-Book"/>
              </a:rPr>
              <a:t> compared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with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$94.39bn </a:t>
            </a:r>
            <a:r>
              <a:rPr sz="900" dirty="0">
                <a:latin typeface="SharpSansDisplayNo1-Book"/>
                <a:cs typeface="SharpSansDisplayNo1-Book"/>
              </a:rPr>
              <a:t>in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2022</a:t>
            </a:r>
            <a:r>
              <a:rPr sz="750" spc="-15" baseline="33333" dirty="0">
                <a:latin typeface="SharpSansDisplayNo1-Book"/>
                <a:cs typeface="SharpSansDisplayNo1-Book"/>
              </a:rPr>
              <a:t>1</a:t>
            </a:r>
            <a:r>
              <a:rPr sz="900" spc="-10" dirty="0">
                <a:latin typeface="SharpSansDisplayNo1-Book"/>
                <a:cs typeface="SharpSansDisplayNo1-Book"/>
              </a:rPr>
              <a:t>. </a:t>
            </a:r>
            <a:r>
              <a:rPr sz="900" spc="-20" dirty="0">
                <a:latin typeface="SharpSansDisplayNo1-Book"/>
                <a:cs typeface="SharpSansDisplayNo1-Book"/>
              </a:rPr>
              <a:t>Interestingly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investment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flow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North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America </a:t>
            </a:r>
            <a:r>
              <a:rPr sz="900" spc="-20" dirty="0">
                <a:latin typeface="SharpSansDisplayNo1-Book"/>
                <a:cs typeface="SharpSansDisplayNo1-Book"/>
              </a:rPr>
              <a:t>renewables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seem </a:t>
            </a:r>
            <a:r>
              <a:rPr sz="900" spc="-35" dirty="0">
                <a:latin typeface="SharpSansDisplayNo1-Book"/>
                <a:cs typeface="SharpSansDisplayNo1-Book"/>
              </a:rPr>
              <a:t>to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be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catching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up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with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Europe.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This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can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be</a:t>
            </a:r>
            <a:r>
              <a:rPr sz="900" spc="-20" dirty="0">
                <a:latin typeface="SharpSansDisplayNo1-Book"/>
                <a:cs typeface="SharpSansDisplayNo1-Book"/>
              </a:rPr>
              <a:t> largely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explained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by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Inflation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Reduction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Act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(IRA).</a:t>
            </a:r>
            <a:r>
              <a:rPr sz="900" spc="-20" dirty="0">
                <a:latin typeface="SharpSansDisplayNo1-Book"/>
                <a:cs typeface="SharpSansDisplayNo1-Book"/>
              </a:rPr>
              <a:t> Infrastructure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will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continue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to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play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35" dirty="0">
                <a:latin typeface="SharpSansDisplayNo1-Book"/>
                <a:cs typeface="SharpSansDisplayNo1-Book"/>
              </a:rPr>
              <a:t>key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role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energy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transition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improving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social outcomes,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therefore,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prices </a:t>
            </a:r>
            <a:r>
              <a:rPr sz="900" spc="-20" dirty="0">
                <a:latin typeface="SharpSansDisplayNo1-Book"/>
                <a:cs typeface="SharpSansDisplayNo1-Book"/>
              </a:rPr>
              <a:t>for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these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assets have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remained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resilient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despite</a:t>
            </a:r>
            <a:r>
              <a:rPr sz="900" spc="-2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challenging</a:t>
            </a:r>
            <a:r>
              <a:rPr sz="900" spc="-2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economic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environment.</a:t>
            </a:r>
            <a:endParaRPr sz="900" dirty="0">
              <a:latin typeface="SharpSansDisplayNo1-Book"/>
              <a:cs typeface="SharpSansDisplayNo1-Book"/>
            </a:endParaRPr>
          </a:p>
          <a:p>
            <a:pPr marL="38100">
              <a:lnSpc>
                <a:spcPct val="100000"/>
              </a:lnSpc>
              <a:spcBef>
                <a:spcPts val="585"/>
              </a:spcBef>
            </a:pPr>
            <a:r>
              <a:rPr sz="900" dirty="0">
                <a:latin typeface="SharpSansDisplayNo1-Book"/>
                <a:cs typeface="SharpSansDisplayNo1-Book"/>
              </a:rPr>
              <a:t>Source: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Pitchbook,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data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as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at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30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September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2023</a:t>
            </a:r>
            <a:endParaRPr sz="900" dirty="0">
              <a:latin typeface="SharpSansDisplayNo1-Book"/>
              <a:cs typeface="SharpSansDisplayNo1-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1777" y="5382129"/>
            <a:ext cx="20808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EV/ </a:t>
            </a:r>
            <a:r>
              <a:rPr sz="700" spc="-25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EBITDA</a:t>
            </a:r>
            <a:r>
              <a:rPr sz="700" spc="-1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2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median</a:t>
            </a:r>
            <a:r>
              <a:rPr sz="700" spc="-5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2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of</a:t>
            </a:r>
            <a:r>
              <a:rPr sz="700" spc="-1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max</a:t>
            </a:r>
            <a:r>
              <a:rPr sz="700" spc="-5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&amp;</a:t>
            </a:r>
            <a:r>
              <a:rPr sz="700" spc="-1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min</a:t>
            </a:r>
            <a:r>
              <a:rPr sz="700" spc="-5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2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range</a:t>
            </a:r>
            <a:r>
              <a:rPr sz="700" spc="-1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2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over</a:t>
            </a:r>
            <a:r>
              <a:rPr sz="700" spc="-5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1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10yrs</a:t>
            </a:r>
            <a:endParaRPr sz="700">
              <a:latin typeface="SharpSansDisplayNo1-Book"/>
              <a:cs typeface="SharpSansDisplayNo1-Boo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46221" y="5391066"/>
            <a:ext cx="108585" cy="1014730"/>
            <a:chOff x="646221" y="5391066"/>
            <a:chExt cx="108585" cy="101473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6221" y="5391066"/>
              <a:ext cx="108000" cy="1080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6221" y="5571258"/>
              <a:ext cx="108000" cy="1080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6221" y="5751451"/>
              <a:ext cx="108000" cy="1080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6221" y="5931644"/>
              <a:ext cx="108000" cy="1080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6221" y="6117468"/>
              <a:ext cx="108000" cy="1080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6221" y="6297660"/>
              <a:ext cx="108000" cy="10800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811777" y="5562322"/>
            <a:ext cx="11874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EV/</a:t>
            </a:r>
            <a:r>
              <a:rPr sz="70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25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EBITDA</a:t>
            </a:r>
            <a:r>
              <a:rPr sz="70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2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median</a:t>
            </a:r>
            <a:r>
              <a:rPr sz="70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1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Q3</a:t>
            </a:r>
            <a:r>
              <a:rPr sz="700" spc="5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2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2023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1777" y="5742516"/>
            <a:ext cx="15640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EV/</a:t>
            </a:r>
            <a:r>
              <a:rPr sz="700" spc="-15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25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EBITDA</a:t>
            </a:r>
            <a:r>
              <a:rPr sz="700" spc="-5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1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max</a:t>
            </a:r>
            <a:r>
              <a:rPr sz="70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2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of</a:t>
            </a:r>
            <a:r>
              <a:rPr sz="700" spc="-5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2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median</a:t>
            </a:r>
            <a:r>
              <a:rPr sz="700" spc="-5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2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over</a:t>
            </a:r>
            <a:r>
              <a:rPr sz="70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1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20yrs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1777" y="5922709"/>
            <a:ext cx="15316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EV/</a:t>
            </a:r>
            <a:r>
              <a:rPr sz="700" spc="-15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25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EBITDA</a:t>
            </a:r>
            <a:r>
              <a:rPr sz="70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1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min</a:t>
            </a:r>
            <a:r>
              <a:rPr sz="700" spc="-5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2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of</a:t>
            </a:r>
            <a:r>
              <a:rPr sz="70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2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median</a:t>
            </a:r>
            <a:r>
              <a:rPr sz="700" spc="-5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2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over</a:t>
            </a:r>
            <a:r>
              <a:rPr sz="70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1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20yrs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1777" y="6108533"/>
            <a:ext cx="17221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EV/</a:t>
            </a:r>
            <a:r>
              <a:rPr sz="700" spc="5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25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EBITDA</a:t>
            </a:r>
            <a:r>
              <a:rPr sz="700" spc="5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25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average</a:t>
            </a:r>
            <a:r>
              <a:rPr sz="700" spc="5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2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of</a:t>
            </a:r>
            <a:r>
              <a:rPr sz="700" spc="5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2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median</a:t>
            </a:r>
            <a:r>
              <a:rPr sz="700" spc="5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2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over</a:t>
            </a:r>
            <a:r>
              <a:rPr sz="700" spc="5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1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10yrs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3251" y="5139650"/>
            <a:ext cx="1943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0.0x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3251" y="4401069"/>
            <a:ext cx="1943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5.0x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0981" y="3662395"/>
            <a:ext cx="246379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10.0x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0981" y="2923725"/>
            <a:ext cx="246379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15.0x</a:t>
            </a:r>
            <a:endParaRPr sz="700">
              <a:latin typeface="SharpSansDisplayNo1-Book"/>
              <a:cs typeface="SharpSansDisplayNo1-Book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94664" y="3003071"/>
            <a:ext cx="3663315" cy="2218055"/>
            <a:chOff x="894664" y="3003071"/>
            <a:chExt cx="3663315" cy="2218055"/>
          </a:xfrm>
        </p:grpSpPr>
        <p:sp>
          <p:nvSpPr>
            <p:cNvPr id="22" name="object 22"/>
            <p:cNvSpPr/>
            <p:nvPr/>
          </p:nvSpPr>
          <p:spPr>
            <a:xfrm>
              <a:off x="901014" y="5214749"/>
              <a:ext cx="3650615" cy="0"/>
            </a:xfrm>
            <a:custGeom>
              <a:avLst/>
              <a:gdLst/>
              <a:ahLst/>
              <a:cxnLst/>
              <a:rect l="l" t="t" r="r" b="b"/>
              <a:pathLst>
                <a:path w="3650615">
                  <a:moveTo>
                    <a:pt x="0" y="0"/>
                  </a:moveTo>
                  <a:lnTo>
                    <a:pt x="3650132" y="0"/>
                  </a:lnTo>
                </a:path>
              </a:pathLst>
            </a:custGeom>
            <a:ln w="12700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51066" y="4478053"/>
              <a:ext cx="3600450" cy="0"/>
            </a:xfrm>
            <a:custGeom>
              <a:avLst/>
              <a:gdLst/>
              <a:ahLst/>
              <a:cxnLst/>
              <a:rect l="l" t="t" r="r" b="b"/>
              <a:pathLst>
                <a:path w="3600450">
                  <a:moveTo>
                    <a:pt x="0" y="0"/>
                  </a:moveTo>
                  <a:lnTo>
                    <a:pt x="3600081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51066" y="3004658"/>
              <a:ext cx="3600450" cy="737235"/>
            </a:xfrm>
            <a:custGeom>
              <a:avLst/>
              <a:gdLst/>
              <a:ahLst/>
              <a:cxnLst/>
              <a:rect l="l" t="t" r="r" b="b"/>
              <a:pathLst>
                <a:path w="3600450" h="737235">
                  <a:moveTo>
                    <a:pt x="0" y="736697"/>
                  </a:moveTo>
                  <a:lnTo>
                    <a:pt x="846504" y="736697"/>
                  </a:lnTo>
                </a:path>
                <a:path w="3600450" h="737235">
                  <a:moveTo>
                    <a:pt x="2755428" y="736697"/>
                  </a:moveTo>
                  <a:lnTo>
                    <a:pt x="3600081" y="736697"/>
                  </a:lnTo>
                </a:path>
                <a:path w="3600450" h="737235">
                  <a:moveTo>
                    <a:pt x="0" y="0"/>
                  </a:moveTo>
                  <a:lnTo>
                    <a:pt x="846504" y="0"/>
                  </a:lnTo>
                </a:path>
                <a:path w="3600450" h="737235">
                  <a:moveTo>
                    <a:pt x="2755428" y="0"/>
                  </a:moveTo>
                  <a:lnTo>
                    <a:pt x="3600081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29400" y="1917694"/>
            <a:ext cx="3934460" cy="400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SharpSansDisplayNo1-Semibold"/>
                <a:cs typeface="SharpSansDisplayNo1-Semibold"/>
              </a:rPr>
              <a:t>Market</a:t>
            </a:r>
            <a:r>
              <a:rPr sz="1200" b="1" spc="-5" dirty="0">
                <a:latin typeface="SharpSansDisplayNo1-Semibold"/>
                <a:cs typeface="SharpSansDisplayNo1-Semibold"/>
              </a:rPr>
              <a:t> </a:t>
            </a:r>
            <a:r>
              <a:rPr sz="1200" b="1" spc="-10" dirty="0">
                <a:latin typeface="SharpSansDisplayNo1-Semibold"/>
                <a:cs typeface="SharpSansDisplayNo1-Semibold"/>
              </a:rPr>
              <a:t>Valuations</a:t>
            </a:r>
            <a:r>
              <a:rPr sz="1200" b="1" spc="-5" dirty="0">
                <a:latin typeface="SharpSansDisplayNo1-Semibold"/>
                <a:cs typeface="SharpSansDisplayNo1-Semibold"/>
              </a:rPr>
              <a:t> </a:t>
            </a:r>
            <a:r>
              <a:rPr sz="1200" b="1" dirty="0">
                <a:latin typeface="SharpSansDisplayNo1-Semibold"/>
                <a:cs typeface="SharpSansDisplayNo1-Semibold"/>
              </a:rPr>
              <a:t>–</a:t>
            </a:r>
            <a:r>
              <a:rPr sz="1200" b="1" spc="-5" dirty="0">
                <a:latin typeface="SharpSansDisplayNo1-Semibold"/>
                <a:cs typeface="SharpSansDisplayNo1-Semibold"/>
              </a:rPr>
              <a:t> </a:t>
            </a:r>
            <a:r>
              <a:rPr sz="1200" b="1" dirty="0">
                <a:latin typeface="SharpSansDisplayNo1-Semibold"/>
                <a:cs typeface="SharpSansDisplayNo1-Semibold"/>
              </a:rPr>
              <a:t>Global</a:t>
            </a:r>
            <a:r>
              <a:rPr sz="1200" b="1" spc="-5" dirty="0">
                <a:latin typeface="SharpSansDisplayNo1-Semibold"/>
                <a:cs typeface="SharpSansDisplayNo1-Semibold"/>
              </a:rPr>
              <a:t> </a:t>
            </a:r>
            <a:r>
              <a:rPr sz="1200" b="1" spc="-10" dirty="0">
                <a:latin typeface="SharpSansDisplayNo1-Semibold"/>
                <a:cs typeface="SharpSansDisplayNo1-Semibold"/>
              </a:rPr>
              <a:t>Infrastructure</a:t>
            </a:r>
            <a:r>
              <a:rPr sz="1200" b="1" spc="-5" dirty="0">
                <a:latin typeface="SharpSansDisplayNo1-Semibold"/>
                <a:cs typeface="SharpSansDisplayNo1-Semibold"/>
              </a:rPr>
              <a:t> </a:t>
            </a:r>
            <a:r>
              <a:rPr sz="1200" b="1" dirty="0">
                <a:latin typeface="SharpSansDisplayNo1-Semibold"/>
                <a:cs typeface="SharpSansDisplayNo1-Semibold"/>
              </a:rPr>
              <a:t>(core </a:t>
            </a:r>
            <a:r>
              <a:rPr sz="1200" b="1" spc="-20" dirty="0">
                <a:latin typeface="SharpSansDisplayNo1-Semibold"/>
                <a:cs typeface="SharpSansDisplayNo1-Semibold"/>
              </a:rPr>
              <a:t>pus)</a:t>
            </a:r>
            <a:endParaRPr sz="1200">
              <a:latin typeface="SharpSansDisplayNo1-Semibold"/>
              <a:cs typeface="SharpSansDisplayNo1-Semibold"/>
            </a:endParaRPr>
          </a:p>
          <a:p>
            <a:pPr marL="13970">
              <a:lnSpc>
                <a:spcPct val="100000"/>
              </a:lnSpc>
              <a:spcBef>
                <a:spcPts val="665"/>
              </a:spcBef>
              <a:tabLst>
                <a:tab pos="3921125" algn="l"/>
              </a:tabLst>
            </a:pPr>
            <a:r>
              <a:rPr sz="7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20.0x</a:t>
            </a:r>
            <a:r>
              <a:rPr sz="700" spc="535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 </a:t>
            </a:r>
            <a:r>
              <a:rPr sz="700" u="sng" dirty="0">
                <a:solidFill>
                  <a:srgbClr val="1D1D1B"/>
                </a:solidFill>
                <a:uFill>
                  <a:solidFill>
                    <a:srgbClr val="C0C1C3"/>
                  </a:solidFill>
                </a:uFill>
                <a:latin typeface="SharpSansDisplayNo1-Book"/>
                <a:cs typeface="SharpSansDisplayNo1-Book"/>
              </a:rPr>
              <a:t>	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84128" y="5228041"/>
            <a:ext cx="8128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Implied </a:t>
            </a:r>
            <a:r>
              <a:rPr sz="700" spc="-1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EV/EBITDA</a:t>
            </a:r>
            <a:endParaRPr sz="700">
              <a:latin typeface="SharpSansDisplayNo1-Book"/>
              <a:cs typeface="SharpSansDisplayNo1-Book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797570" y="2900780"/>
            <a:ext cx="4645025" cy="1844675"/>
            <a:chOff x="1797570" y="2900780"/>
            <a:chExt cx="4645025" cy="1844675"/>
          </a:xfrm>
        </p:grpSpPr>
        <p:sp>
          <p:nvSpPr>
            <p:cNvPr id="28" name="object 28"/>
            <p:cNvSpPr/>
            <p:nvPr/>
          </p:nvSpPr>
          <p:spPr>
            <a:xfrm>
              <a:off x="1797570" y="2952712"/>
              <a:ext cx="1909445" cy="944880"/>
            </a:xfrm>
            <a:custGeom>
              <a:avLst/>
              <a:gdLst/>
              <a:ahLst/>
              <a:cxnLst/>
              <a:rect l="l" t="t" r="r" b="b"/>
              <a:pathLst>
                <a:path w="1909445" h="944879">
                  <a:moveTo>
                    <a:pt x="1908924" y="0"/>
                  </a:moveTo>
                  <a:lnTo>
                    <a:pt x="0" y="0"/>
                  </a:lnTo>
                  <a:lnTo>
                    <a:pt x="0" y="944626"/>
                  </a:lnTo>
                  <a:lnTo>
                    <a:pt x="1908924" y="944626"/>
                  </a:lnTo>
                  <a:lnTo>
                    <a:pt x="1908924" y="0"/>
                  </a:lnTo>
                  <a:close/>
                </a:path>
              </a:pathLst>
            </a:custGeom>
            <a:solidFill>
              <a:srgbClr val="005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752034" y="2954369"/>
              <a:ext cx="0" cy="989330"/>
            </a:xfrm>
            <a:custGeom>
              <a:avLst/>
              <a:gdLst/>
              <a:ahLst/>
              <a:cxnLst/>
              <a:rect l="l" t="t" r="r" b="b"/>
              <a:pathLst>
                <a:path h="989329">
                  <a:moveTo>
                    <a:pt x="0" y="0"/>
                  </a:moveTo>
                  <a:lnTo>
                    <a:pt x="0" y="988822"/>
                  </a:lnTo>
                </a:path>
              </a:pathLst>
            </a:custGeom>
            <a:ln w="19050">
              <a:solidFill>
                <a:srgbClr val="A6A7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98033" y="3165843"/>
              <a:ext cx="108000" cy="10990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98033" y="2900780"/>
              <a:ext cx="108000" cy="10990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98033" y="3943194"/>
              <a:ext cx="108000" cy="10990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98033" y="3514231"/>
              <a:ext cx="108000" cy="10990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98033" y="3302321"/>
              <a:ext cx="108000" cy="10990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417909" y="4742492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0" y="0"/>
                  </a:moveTo>
                  <a:lnTo>
                    <a:pt x="21831" y="0"/>
                  </a:lnTo>
                </a:path>
              </a:pathLst>
            </a:custGeom>
            <a:ln w="57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29400" y="6288714"/>
            <a:ext cx="29710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EV/</a:t>
            </a:r>
            <a:r>
              <a:rPr sz="700" spc="5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25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EBITDA</a:t>
            </a:r>
            <a:r>
              <a:rPr sz="700" spc="5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25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average</a:t>
            </a:r>
            <a:r>
              <a:rPr sz="700" spc="5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2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of</a:t>
            </a:r>
            <a:r>
              <a:rPr sz="700" spc="5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2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median</a:t>
            </a:r>
            <a:r>
              <a:rPr sz="700" spc="5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2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over</a:t>
            </a:r>
            <a:r>
              <a:rPr sz="700" spc="5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1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20yrs</a:t>
            </a:r>
            <a:endParaRPr sz="700" dirty="0">
              <a:latin typeface="SharpSansDisplayNo1-Book"/>
              <a:cs typeface="SharpSansDisplayNo1-Book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 dirty="0">
              <a:latin typeface="SharpSansDisplayNo1-Book"/>
              <a:cs typeface="SharpSansDisplayNo1-Book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latin typeface="SharpSansDisplayNo1-Book"/>
                <a:cs typeface="SharpSansDisplayNo1-Book"/>
              </a:rPr>
              <a:t>Source: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EDHEC,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data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at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30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September</a:t>
            </a:r>
            <a:r>
              <a:rPr sz="900" spc="-10" dirty="0">
                <a:latin typeface="SharpSansDisplayNo1-Book"/>
                <a:cs typeface="SharpSansDisplayNo1-Book"/>
              </a:rPr>
              <a:t> 2023</a:t>
            </a:r>
            <a:endParaRPr sz="900" dirty="0">
              <a:latin typeface="SharpSansDisplayNo1-Book"/>
              <a:cs typeface="SharpSansDisplayNo1-Book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769147" y="1714048"/>
            <a:ext cx="2498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SharpSansDisplayNo1-Semibold"/>
                <a:cs typeface="SharpSansDisplayNo1-Semibold"/>
              </a:rPr>
              <a:t>Deal</a:t>
            </a:r>
            <a:r>
              <a:rPr sz="1200" b="1" spc="-20" dirty="0">
                <a:latin typeface="SharpSansDisplayNo1-Semibold"/>
                <a:cs typeface="SharpSansDisplayNo1-Semibold"/>
              </a:rPr>
              <a:t> </a:t>
            </a:r>
            <a:r>
              <a:rPr sz="1200" b="1" dirty="0">
                <a:latin typeface="SharpSansDisplayNo1-Semibold"/>
                <a:cs typeface="SharpSansDisplayNo1-Semibold"/>
              </a:rPr>
              <a:t>Activity</a:t>
            </a:r>
            <a:r>
              <a:rPr sz="1200" b="1" spc="-5" dirty="0">
                <a:latin typeface="SharpSansDisplayNo1-Semibold"/>
                <a:cs typeface="SharpSansDisplayNo1-Semibold"/>
              </a:rPr>
              <a:t> </a:t>
            </a:r>
            <a:r>
              <a:rPr sz="1200" b="1" dirty="0">
                <a:latin typeface="SharpSansDisplayNo1-Semibold"/>
                <a:cs typeface="SharpSansDisplayNo1-Semibold"/>
              </a:rPr>
              <a:t>–</a:t>
            </a:r>
            <a:r>
              <a:rPr sz="1200" b="1" spc="-5" dirty="0">
                <a:latin typeface="SharpSansDisplayNo1-Semibold"/>
                <a:cs typeface="SharpSansDisplayNo1-Semibold"/>
              </a:rPr>
              <a:t> </a:t>
            </a:r>
            <a:r>
              <a:rPr sz="1200" b="1" dirty="0">
                <a:latin typeface="SharpSansDisplayNo1-Semibold"/>
                <a:cs typeface="SharpSansDisplayNo1-Semibold"/>
              </a:rPr>
              <a:t>Global</a:t>
            </a:r>
            <a:r>
              <a:rPr sz="1200" b="1" spc="-5" dirty="0">
                <a:latin typeface="SharpSansDisplayNo1-Semibold"/>
                <a:cs typeface="SharpSansDisplayNo1-Semibold"/>
              </a:rPr>
              <a:t> </a:t>
            </a:r>
            <a:r>
              <a:rPr sz="1200" b="1" spc="-10" dirty="0">
                <a:latin typeface="SharpSansDisplayNo1-Semibold"/>
                <a:cs typeface="SharpSansDisplayNo1-Semibold"/>
              </a:rPr>
              <a:t>Infrastructure</a:t>
            </a:r>
            <a:endParaRPr sz="1200" dirty="0">
              <a:latin typeface="SharpSansDisplayNo1-Semibold"/>
              <a:cs typeface="SharpSansDisplayNo1-Semibold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983153" y="4674005"/>
            <a:ext cx="3378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131718"/>
                </a:solidFill>
                <a:latin typeface="SharpSansDisplayNo1-Book"/>
                <a:cs typeface="SharpSansDisplayNo1-Book"/>
              </a:rPr>
              <a:t>Volume</a:t>
            </a:r>
            <a:endParaRPr sz="700">
              <a:latin typeface="SharpSansDisplayNo1-Book"/>
              <a:cs typeface="SharpSansDisplayNo1-Book"/>
            </a:endParaRPr>
          </a:p>
        </p:txBody>
      </p:sp>
      <p:pic>
        <p:nvPicPr>
          <p:cNvPr id="39" name="object 3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817599" y="4682954"/>
            <a:ext cx="108000" cy="108000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488157" y="4682954"/>
            <a:ext cx="108000" cy="108000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7962324" y="4480889"/>
            <a:ext cx="781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857778" y="4229035"/>
            <a:ext cx="1822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500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805510" y="3977130"/>
            <a:ext cx="2349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1000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805510" y="3725277"/>
            <a:ext cx="2349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1500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805510" y="3473334"/>
            <a:ext cx="2349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2000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805510" y="3221480"/>
            <a:ext cx="2349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2500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805510" y="2969627"/>
            <a:ext cx="2349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3000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805510" y="2717773"/>
            <a:ext cx="2349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3500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805510" y="2465919"/>
            <a:ext cx="2349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4000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805510" y="2214066"/>
            <a:ext cx="2349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4500</a:t>
            </a:r>
            <a:endParaRPr sz="700" dirty="0">
              <a:latin typeface="SharpSansDisplayNo1-Book"/>
              <a:cs typeface="SharpSansDisplayNo1-Book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8061828" y="2486215"/>
            <a:ext cx="5704840" cy="2016760"/>
            <a:chOff x="8061828" y="2486215"/>
            <a:chExt cx="5704840" cy="2016760"/>
          </a:xfrm>
        </p:grpSpPr>
        <p:sp>
          <p:nvSpPr>
            <p:cNvPr id="52" name="object 52"/>
            <p:cNvSpPr/>
            <p:nvPr/>
          </p:nvSpPr>
          <p:spPr>
            <a:xfrm>
              <a:off x="8063416" y="3999056"/>
              <a:ext cx="591185" cy="252095"/>
            </a:xfrm>
            <a:custGeom>
              <a:avLst/>
              <a:gdLst/>
              <a:ahLst/>
              <a:cxnLst/>
              <a:rect l="l" t="t" r="r" b="b"/>
              <a:pathLst>
                <a:path w="591184" h="252095">
                  <a:moveTo>
                    <a:pt x="0" y="251875"/>
                  </a:moveTo>
                  <a:lnTo>
                    <a:pt x="72558" y="251875"/>
                  </a:lnTo>
                </a:path>
                <a:path w="591184" h="252095">
                  <a:moveTo>
                    <a:pt x="445723" y="251875"/>
                  </a:moveTo>
                  <a:lnTo>
                    <a:pt x="590845" y="251875"/>
                  </a:lnTo>
                </a:path>
                <a:path w="591184" h="252095">
                  <a:moveTo>
                    <a:pt x="0" y="0"/>
                  </a:moveTo>
                  <a:lnTo>
                    <a:pt x="590845" y="0"/>
                  </a:lnTo>
                </a:path>
              </a:pathLst>
            </a:custGeom>
            <a:ln w="3175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135975" y="4022737"/>
              <a:ext cx="373380" cy="480695"/>
            </a:xfrm>
            <a:custGeom>
              <a:avLst/>
              <a:gdLst/>
              <a:ahLst/>
              <a:cxnLst/>
              <a:rect l="l" t="t" r="r" b="b"/>
              <a:pathLst>
                <a:path w="373379" h="480695">
                  <a:moveTo>
                    <a:pt x="373164" y="0"/>
                  </a:moveTo>
                  <a:lnTo>
                    <a:pt x="0" y="0"/>
                  </a:lnTo>
                  <a:lnTo>
                    <a:pt x="0" y="480072"/>
                  </a:lnTo>
                  <a:lnTo>
                    <a:pt x="373164" y="480072"/>
                  </a:lnTo>
                  <a:lnTo>
                    <a:pt x="373164" y="0"/>
                  </a:lnTo>
                  <a:close/>
                </a:path>
              </a:pathLst>
            </a:custGeom>
            <a:solidFill>
              <a:srgbClr val="1661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027426" y="3999056"/>
              <a:ext cx="145415" cy="252095"/>
            </a:xfrm>
            <a:custGeom>
              <a:avLst/>
              <a:gdLst/>
              <a:ahLst/>
              <a:cxnLst/>
              <a:rect l="l" t="t" r="r" b="b"/>
              <a:pathLst>
                <a:path w="145415" h="252095">
                  <a:moveTo>
                    <a:pt x="0" y="251875"/>
                  </a:moveTo>
                  <a:lnTo>
                    <a:pt x="145110" y="251875"/>
                  </a:lnTo>
                </a:path>
                <a:path w="145415" h="252095">
                  <a:moveTo>
                    <a:pt x="0" y="0"/>
                  </a:moveTo>
                  <a:lnTo>
                    <a:pt x="145110" y="0"/>
                  </a:lnTo>
                </a:path>
              </a:pathLst>
            </a:custGeom>
            <a:ln w="3175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654262" y="3841381"/>
              <a:ext cx="373380" cy="661670"/>
            </a:xfrm>
            <a:custGeom>
              <a:avLst/>
              <a:gdLst/>
              <a:ahLst/>
              <a:cxnLst/>
              <a:rect l="l" t="t" r="r" b="b"/>
              <a:pathLst>
                <a:path w="373379" h="661670">
                  <a:moveTo>
                    <a:pt x="373164" y="0"/>
                  </a:moveTo>
                  <a:lnTo>
                    <a:pt x="0" y="0"/>
                  </a:lnTo>
                  <a:lnTo>
                    <a:pt x="0" y="661428"/>
                  </a:lnTo>
                  <a:lnTo>
                    <a:pt x="373164" y="661428"/>
                  </a:lnTo>
                  <a:lnTo>
                    <a:pt x="373164" y="0"/>
                  </a:lnTo>
                  <a:close/>
                </a:path>
              </a:pathLst>
            </a:custGeom>
            <a:solidFill>
              <a:srgbClr val="1661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545700" y="3999056"/>
              <a:ext cx="145415" cy="252095"/>
            </a:xfrm>
            <a:custGeom>
              <a:avLst/>
              <a:gdLst/>
              <a:ahLst/>
              <a:cxnLst/>
              <a:rect l="l" t="t" r="r" b="b"/>
              <a:pathLst>
                <a:path w="145415" h="252095">
                  <a:moveTo>
                    <a:pt x="0" y="251875"/>
                  </a:moveTo>
                  <a:lnTo>
                    <a:pt x="145122" y="251875"/>
                  </a:lnTo>
                </a:path>
                <a:path w="145415" h="252095">
                  <a:moveTo>
                    <a:pt x="0" y="0"/>
                  </a:moveTo>
                  <a:lnTo>
                    <a:pt x="145122" y="0"/>
                  </a:lnTo>
                </a:path>
              </a:pathLst>
            </a:custGeom>
            <a:ln w="3175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063416" y="3746643"/>
              <a:ext cx="1627505" cy="1905"/>
            </a:xfrm>
            <a:custGeom>
              <a:avLst/>
              <a:gdLst/>
              <a:ahLst/>
              <a:cxnLst/>
              <a:rect l="l" t="t" r="r" b="b"/>
              <a:pathLst>
                <a:path w="1627504" h="1904">
                  <a:moveTo>
                    <a:pt x="0" y="1587"/>
                  </a:moveTo>
                  <a:lnTo>
                    <a:pt x="1627407" y="1587"/>
                  </a:lnTo>
                </a:path>
                <a:path w="1627504" h="1904">
                  <a:moveTo>
                    <a:pt x="0" y="0"/>
                  </a:moveTo>
                  <a:lnTo>
                    <a:pt x="1627407" y="0"/>
                  </a:lnTo>
                </a:path>
              </a:pathLst>
            </a:custGeom>
            <a:ln w="3175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172536" y="3747694"/>
              <a:ext cx="373380" cy="755650"/>
            </a:xfrm>
            <a:custGeom>
              <a:avLst/>
              <a:gdLst/>
              <a:ahLst/>
              <a:cxnLst/>
              <a:rect l="l" t="t" r="r" b="b"/>
              <a:pathLst>
                <a:path w="373379" h="755650">
                  <a:moveTo>
                    <a:pt x="373164" y="0"/>
                  </a:moveTo>
                  <a:lnTo>
                    <a:pt x="0" y="0"/>
                  </a:lnTo>
                  <a:lnTo>
                    <a:pt x="0" y="755116"/>
                  </a:lnTo>
                  <a:lnTo>
                    <a:pt x="373164" y="755116"/>
                  </a:lnTo>
                  <a:lnTo>
                    <a:pt x="373164" y="0"/>
                  </a:lnTo>
                  <a:close/>
                </a:path>
              </a:pathLst>
            </a:custGeom>
            <a:solidFill>
              <a:srgbClr val="1661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0063987" y="3999056"/>
              <a:ext cx="145415" cy="252095"/>
            </a:xfrm>
            <a:custGeom>
              <a:avLst/>
              <a:gdLst/>
              <a:ahLst/>
              <a:cxnLst/>
              <a:rect l="l" t="t" r="r" b="b"/>
              <a:pathLst>
                <a:path w="145415" h="252095">
                  <a:moveTo>
                    <a:pt x="0" y="251875"/>
                  </a:moveTo>
                  <a:lnTo>
                    <a:pt x="145110" y="251875"/>
                  </a:lnTo>
                </a:path>
                <a:path w="145415" h="252095">
                  <a:moveTo>
                    <a:pt x="0" y="0"/>
                  </a:moveTo>
                  <a:lnTo>
                    <a:pt x="145110" y="0"/>
                  </a:lnTo>
                </a:path>
              </a:pathLst>
            </a:custGeom>
            <a:ln w="3175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0063987" y="3746643"/>
              <a:ext cx="145415" cy="1905"/>
            </a:xfrm>
            <a:custGeom>
              <a:avLst/>
              <a:gdLst/>
              <a:ahLst/>
              <a:cxnLst/>
              <a:rect l="l" t="t" r="r" b="b"/>
              <a:pathLst>
                <a:path w="145415" h="1904">
                  <a:moveTo>
                    <a:pt x="0" y="1587"/>
                  </a:moveTo>
                  <a:lnTo>
                    <a:pt x="145110" y="1587"/>
                  </a:lnTo>
                </a:path>
                <a:path w="145415" h="1904">
                  <a:moveTo>
                    <a:pt x="0" y="0"/>
                  </a:moveTo>
                  <a:lnTo>
                    <a:pt x="145110" y="0"/>
                  </a:lnTo>
                </a:path>
              </a:pathLst>
            </a:custGeom>
            <a:ln w="3175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690823" y="3568852"/>
              <a:ext cx="373380" cy="934085"/>
            </a:xfrm>
            <a:custGeom>
              <a:avLst/>
              <a:gdLst/>
              <a:ahLst/>
              <a:cxnLst/>
              <a:rect l="l" t="t" r="r" b="b"/>
              <a:pathLst>
                <a:path w="373379" h="934085">
                  <a:moveTo>
                    <a:pt x="373164" y="0"/>
                  </a:moveTo>
                  <a:lnTo>
                    <a:pt x="0" y="0"/>
                  </a:lnTo>
                  <a:lnTo>
                    <a:pt x="0" y="933958"/>
                  </a:lnTo>
                  <a:lnTo>
                    <a:pt x="373164" y="933958"/>
                  </a:lnTo>
                  <a:lnTo>
                    <a:pt x="373164" y="0"/>
                  </a:lnTo>
                  <a:close/>
                </a:path>
              </a:pathLst>
            </a:custGeom>
            <a:solidFill>
              <a:srgbClr val="1661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582262" y="3999056"/>
              <a:ext cx="145415" cy="252095"/>
            </a:xfrm>
            <a:custGeom>
              <a:avLst/>
              <a:gdLst/>
              <a:ahLst/>
              <a:cxnLst/>
              <a:rect l="l" t="t" r="r" b="b"/>
              <a:pathLst>
                <a:path w="145415" h="252095">
                  <a:moveTo>
                    <a:pt x="0" y="251875"/>
                  </a:moveTo>
                  <a:lnTo>
                    <a:pt x="145122" y="251875"/>
                  </a:lnTo>
                </a:path>
                <a:path w="145415" h="252095">
                  <a:moveTo>
                    <a:pt x="0" y="0"/>
                  </a:moveTo>
                  <a:lnTo>
                    <a:pt x="145122" y="0"/>
                  </a:lnTo>
                </a:path>
              </a:pathLst>
            </a:custGeom>
            <a:ln w="3175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0582262" y="3746643"/>
              <a:ext cx="145415" cy="1905"/>
            </a:xfrm>
            <a:custGeom>
              <a:avLst/>
              <a:gdLst/>
              <a:ahLst/>
              <a:cxnLst/>
              <a:rect l="l" t="t" r="r" b="b"/>
              <a:pathLst>
                <a:path w="145415" h="1904">
                  <a:moveTo>
                    <a:pt x="0" y="1587"/>
                  </a:moveTo>
                  <a:lnTo>
                    <a:pt x="145122" y="1587"/>
                  </a:lnTo>
                </a:path>
                <a:path w="145415" h="1904">
                  <a:moveTo>
                    <a:pt x="0" y="0"/>
                  </a:moveTo>
                  <a:lnTo>
                    <a:pt x="145122" y="0"/>
                  </a:lnTo>
                </a:path>
              </a:pathLst>
            </a:custGeom>
            <a:ln w="3175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063416" y="3495304"/>
              <a:ext cx="2664460" cy="0"/>
            </a:xfrm>
            <a:custGeom>
              <a:avLst/>
              <a:gdLst/>
              <a:ahLst/>
              <a:cxnLst/>
              <a:rect l="l" t="t" r="r" b="b"/>
              <a:pathLst>
                <a:path w="2664459">
                  <a:moveTo>
                    <a:pt x="0" y="0"/>
                  </a:moveTo>
                  <a:lnTo>
                    <a:pt x="2145681" y="0"/>
                  </a:lnTo>
                </a:path>
                <a:path w="2664459">
                  <a:moveTo>
                    <a:pt x="2518845" y="0"/>
                  </a:moveTo>
                  <a:lnTo>
                    <a:pt x="2663968" y="0"/>
                  </a:lnTo>
                </a:path>
              </a:pathLst>
            </a:custGeom>
            <a:ln w="3175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0209097" y="3441408"/>
              <a:ext cx="373380" cy="1061720"/>
            </a:xfrm>
            <a:custGeom>
              <a:avLst/>
              <a:gdLst/>
              <a:ahLst/>
              <a:cxnLst/>
              <a:rect l="l" t="t" r="r" b="b"/>
              <a:pathLst>
                <a:path w="373379" h="1061720">
                  <a:moveTo>
                    <a:pt x="373164" y="0"/>
                  </a:moveTo>
                  <a:lnTo>
                    <a:pt x="0" y="0"/>
                  </a:lnTo>
                  <a:lnTo>
                    <a:pt x="0" y="1061402"/>
                  </a:lnTo>
                  <a:lnTo>
                    <a:pt x="373164" y="1061402"/>
                  </a:lnTo>
                  <a:lnTo>
                    <a:pt x="373164" y="0"/>
                  </a:lnTo>
                  <a:close/>
                </a:path>
              </a:pathLst>
            </a:custGeom>
            <a:solidFill>
              <a:srgbClr val="1661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1100548" y="3999056"/>
              <a:ext cx="145415" cy="252095"/>
            </a:xfrm>
            <a:custGeom>
              <a:avLst/>
              <a:gdLst/>
              <a:ahLst/>
              <a:cxnLst/>
              <a:rect l="l" t="t" r="r" b="b"/>
              <a:pathLst>
                <a:path w="145415" h="252095">
                  <a:moveTo>
                    <a:pt x="0" y="251875"/>
                  </a:moveTo>
                  <a:lnTo>
                    <a:pt x="145122" y="251875"/>
                  </a:lnTo>
                </a:path>
                <a:path w="145415" h="252095">
                  <a:moveTo>
                    <a:pt x="0" y="0"/>
                  </a:moveTo>
                  <a:lnTo>
                    <a:pt x="145122" y="0"/>
                  </a:lnTo>
                </a:path>
              </a:pathLst>
            </a:custGeom>
            <a:ln w="3175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1100548" y="3746643"/>
              <a:ext cx="145415" cy="1905"/>
            </a:xfrm>
            <a:custGeom>
              <a:avLst/>
              <a:gdLst/>
              <a:ahLst/>
              <a:cxnLst/>
              <a:rect l="l" t="t" r="r" b="b"/>
              <a:pathLst>
                <a:path w="145415" h="1904">
                  <a:moveTo>
                    <a:pt x="0" y="1587"/>
                  </a:moveTo>
                  <a:lnTo>
                    <a:pt x="145122" y="1587"/>
                  </a:lnTo>
                </a:path>
                <a:path w="145415" h="1904">
                  <a:moveTo>
                    <a:pt x="0" y="0"/>
                  </a:moveTo>
                  <a:lnTo>
                    <a:pt x="145122" y="0"/>
                  </a:lnTo>
                </a:path>
              </a:pathLst>
            </a:custGeom>
            <a:ln w="3175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063416" y="3243429"/>
              <a:ext cx="3182620" cy="252095"/>
            </a:xfrm>
            <a:custGeom>
              <a:avLst/>
              <a:gdLst/>
              <a:ahLst/>
              <a:cxnLst/>
              <a:rect l="l" t="t" r="r" b="b"/>
              <a:pathLst>
                <a:path w="3182620" h="252095">
                  <a:moveTo>
                    <a:pt x="3037132" y="251875"/>
                  </a:moveTo>
                  <a:lnTo>
                    <a:pt x="3182255" y="251875"/>
                  </a:lnTo>
                </a:path>
                <a:path w="3182620" h="252095">
                  <a:moveTo>
                    <a:pt x="0" y="0"/>
                  </a:moveTo>
                  <a:lnTo>
                    <a:pt x="3182255" y="0"/>
                  </a:lnTo>
                </a:path>
              </a:pathLst>
            </a:custGeom>
            <a:ln w="3175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0727384" y="3271647"/>
              <a:ext cx="373380" cy="1231265"/>
            </a:xfrm>
            <a:custGeom>
              <a:avLst/>
              <a:gdLst/>
              <a:ahLst/>
              <a:cxnLst/>
              <a:rect l="l" t="t" r="r" b="b"/>
              <a:pathLst>
                <a:path w="373379" h="1231264">
                  <a:moveTo>
                    <a:pt x="373164" y="0"/>
                  </a:moveTo>
                  <a:lnTo>
                    <a:pt x="0" y="0"/>
                  </a:lnTo>
                  <a:lnTo>
                    <a:pt x="0" y="1231163"/>
                  </a:lnTo>
                  <a:lnTo>
                    <a:pt x="373164" y="1231163"/>
                  </a:lnTo>
                  <a:lnTo>
                    <a:pt x="373164" y="0"/>
                  </a:lnTo>
                  <a:close/>
                </a:path>
              </a:pathLst>
            </a:custGeom>
            <a:solidFill>
              <a:srgbClr val="1661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1618836" y="3999056"/>
              <a:ext cx="145415" cy="252095"/>
            </a:xfrm>
            <a:custGeom>
              <a:avLst/>
              <a:gdLst/>
              <a:ahLst/>
              <a:cxnLst/>
              <a:rect l="l" t="t" r="r" b="b"/>
              <a:pathLst>
                <a:path w="145415" h="252095">
                  <a:moveTo>
                    <a:pt x="0" y="251875"/>
                  </a:moveTo>
                  <a:lnTo>
                    <a:pt x="145110" y="251875"/>
                  </a:lnTo>
                </a:path>
                <a:path w="145415" h="252095">
                  <a:moveTo>
                    <a:pt x="0" y="0"/>
                  </a:moveTo>
                  <a:lnTo>
                    <a:pt x="145110" y="0"/>
                  </a:lnTo>
                </a:path>
              </a:pathLst>
            </a:custGeom>
            <a:ln w="3175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1618836" y="3746643"/>
              <a:ext cx="145415" cy="1905"/>
            </a:xfrm>
            <a:custGeom>
              <a:avLst/>
              <a:gdLst/>
              <a:ahLst/>
              <a:cxnLst/>
              <a:rect l="l" t="t" r="r" b="b"/>
              <a:pathLst>
                <a:path w="145415" h="1904">
                  <a:moveTo>
                    <a:pt x="0" y="1587"/>
                  </a:moveTo>
                  <a:lnTo>
                    <a:pt x="145110" y="1587"/>
                  </a:lnTo>
                </a:path>
                <a:path w="145415" h="1904">
                  <a:moveTo>
                    <a:pt x="0" y="0"/>
                  </a:moveTo>
                  <a:lnTo>
                    <a:pt x="145110" y="0"/>
                  </a:lnTo>
                </a:path>
              </a:pathLst>
            </a:custGeom>
            <a:ln w="3175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063416" y="2991553"/>
              <a:ext cx="3700779" cy="504190"/>
            </a:xfrm>
            <a:custGeom>
              <a:avLst/>
              <a:gdLst/>
              <a:ahLst/>
              <a:cxnLst/>
              <a:rect l="l" t="t" r="r" b="b"/>
              <a:pathLst>
                <a:path w="3700779" h="504189">
                  <a:moveTo>
                    <a:pt x="3555419" y="503750"/>
                  </a:moveTo>
                  <a:lnTo>
                    <a:pt x="3700529" y="503750"/>
                  </a:lnTo>
                </a:path>
                <a:path w="3700779" h="504189">
                  <a:moveTo>
                    <a:pt x="3555419" y="251875"/>
                  </a:moveTo>
                  <a:lnTo>
                    <a:pt x="3700529" y="251875"/>
                  </a:lnTo>
                </a:path>
                <a:path w="3700779" h="504189">
                  <a:moveTo>
                    <a:pt x="0" y="0"/>
                  </a:moveTo>
                  <a:lnTo>
                    <a:pt x="3700529" y="0"/>
                  </a:lnTo>
                </a:path>
              </a:pathLst>
            </a:custGeom>
            <a:ln w="3175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1245671" y="3014230"/>
              <a:ext cx="373380" cy="1489075"/>
            </a:xfrm>
            <a:custGeom>
              <a:avLst/>
              <a:gdLst/>
              <a:ahLst/>
              <a:cxnLst/>
              <a:rect l="l" t="t" r="r" b="b"/>
              <a:pathLst>
                <a:path w="373379" h="1489075">
                  <a:moveTo>
                    <a:pt x="373164" y="0"/>
                  </a:moveTo>
                  <a:lnTo>
                    <a:pt x="0" y="0"/>
                  </a:lnTo>
                  <a:lnTo>
                    <a:pt x="0" y="1488579"/>
                  </a:lnTo>
                  <a:lnTo>
                    <a:pt x="373164" y="1488579"/>
                  </a:lnTo>
                  <a:lnTo>
                    <a:pt x="373164" y="0"/>
                  </a:lnTo>
                  <a:close/>
                </a:path>
              </a:pathLst>
            </a:custGeom>
            <a:solidFill>
              <a:srgbClr val="1661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2137110" y="3999056"/>
              <a:ext cx="145415" cy="252095"/>
            </a:xfrm>
            <a:custGeom>
              <a:avLst/>
              <a:gdLst/>
              <a:ahLst/>
              <a:cxnLst/>
              <a:rect l="l" t="t" r="r" b="b"/>
              <a:pathLst>
                <a:path w="145415" h="252095">
                  <a:moveTo>
                    <a:pt x="0" y="251875"/>
                  </a:moveTo>
                  <a:lnTo>
                    <a:pt x="145122" y="251875"/>
                  </a:lnTo>
                </a:path>
                <a:path w="145415" h="252095">
                  <a:moveTo>
                    <a:pt x="0" y="0"/>
                  </a:moveTo>
                  <a:lnTo>
                    <a:pt x="145122" y="0"/>
                  </a:lnTo>
                </a:path>
              </a:pathLst>
            </a:custGeom>
            <a:ln w="3175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2137110" y="3746643"/>
              <a:ext cx="145415" cy="1905"/>
            </a:xfrm>
            <a:custGeom>
              <a:avLst/>
              <a:gdLst/>
              <a:ahLst/>
              <a:cxnLst/>
              <a:rect l="l" t="t" r="r" b="b"/>
              <a:pathLst>
                <a:path w="145415" h="1904">
                  <a:moveTo>
                    <a:pt x="0" y="1587"/>
                  </a:moveTo>
                  <a:lnTo>
                    <a:pt x="145122" y="1587"/>
                  </a:lnTo>
                </a:path>
                <a:path w="145415" h="1904">
                  <a:moveTo>
                    <a:pt x="0" y="0"/>
                  </a:moveTo>
                  <a:lnTo>
                    <a:pt x="145122" y="0"/>
                  </a:lnTo>
                </a:path>
              </a:pathLst>
            </a:custGeom>
            <a:ln w="3175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2137110" y="2991553"/>
              <a:ext cx="145415" cy="504190"/>
            </a:xfrm>
            <a:custGeom>
              <a:avLst/>
              <a:gdLst/>
              <a:ahLst/>
              <a:cxnLst/>
              <a:rect l="l" t="t" r="r" b="b"/>
              <a:pathLst>
                <a:path w="145415" h="504189">
                  <a:moveTo>
                    <a:pt x="0" y="503750"/>
                  </a:moveTo>
                  <a:lnTo>
                    <a:pt x="145122" y="503750"/>
                  </a:lnTo>
                </a:path>
                <a:path w="145415" h="504189">
                  <a:moveTo>
                    <a:pt x="0" y="251875"/>
                  </a:moveTo>
                  <a:lnTo>
                    <a:pt x="145122" y="251875"/>
                  </a:lnTo>
                </a:path>
                <a:path w="145415" h="504189">
                  <a:moveTo>
                    <a:pt x="0" y="0"/>
                  </a:moveTo>
                  <a:lnTo>
                    <a:pt x="145122" y="0"/>
                  </a:lnTo>
                </a:path>
              </a:pathLst>
            </a:custGeom>
            <a:ln w="3175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1763946" y="2878213"/>
              <a:ext cx="373380" cy="1624965"/>
            </a:xfrm>
            <a:custGeom>
              <a:avLst/>
              <a:gdLst/>
              <a:ahLst/>
              <a:cxnLst/>
              <a:rect l="l" t="t" r="r" b="b"/>
              <a:pathLst>
                <a:path w="373379" h="1624964">
                  <a:moveTo>
                    <a:pt x="373164" y="0"/>
                  </a:moveTo>
                  <a:lnTo>
                    <a:pt x="0" y="0"/>
                  </a:lnTo>
                  <a:lnTo>
                    <a:pt x="0" y="1624596"/>
                  </a:lnTo>
                  <a:lnTo>
                    <a:pt x="373164" y="1624596"/>
                  </a:lnTo>
                  <a:lnTo>
                    <a:pt x="373164" y="0"/>
                  </a:lnTo>
                  <a:close/>
                </a:path>
              </a:pathLst>
            </a:custGeom>
            <a:solidFill>
              <a:srgbClr val="1661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2655397" y="3999056"/>
              <a:ext cx="145415" cy="252095"/>
            </a:xfrm>
            <a:custGeom>
              <a:avLst/>
              <a:gdLst/>
              <a:ahLst/>
              <a:cxnLst/>
              <a:rect l="l" t="t" r="r" b="b"/>
              <a:pathLst>
                <a:path w="145415" h="252095">
                  <a:moveTo>
                    <a:pt x="0" y="251875"/>
                  </a:moveTo>
                  <a:lnTo>
                    <a:pt x="145110" y="251875"/>
                  </a:lnTo>
                </a:path>
                <a:path w="145415" h="252095">
                  <a:moveTo>
                    <a:pt x="0" y="0"/>
                  </a:moveTo>
                  <a:lnTo>
                    <a:pt x="145110" y="0"/>
                  </a:lnTo>
                </a:path>
              </a:pathLst>
            </a:custGeom>
            <a:ln w="3175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2655397" y="3746643"/>
              <a:ext cx="145415" cy="1905"/>
            </a:xfrm>
            <a:custGeom>
              <a:avLst/>
              <a:gdLst/>
              <a:ahLst/>
              <a:cxnLst/>
              <a:rect l="l" t="t" r="r" b="b"/>
              <a:pathLst>
                <a:path w="145415" h="1904">
                  <a:moveTo>
                    <a:pt x="0" y="1587"/>
                  </a:moveTo>
                  <a:lnTo>
                    <a:pt x="145110" y="1587"/>
                  </a:lnTo>
                </a:path>
                <a:path w="145415" h="1904">
                  <a:moveTo>
                    <a:pt x="0" y="0"/>
                  </a:moveTo>
                  <a:lnTo>
                    <a:pt x="145110" y="0"/>
                  </a:lnTo>
                </a:path>
              </a:pathLst>
            </a:custGeom>
            <a:ln w="3175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063416" y="2739678"/>
              <a:ext cx="4737100" cy="755650"/>
            </a:xfrm>
            <a:custGeom>
              <a:avLst/>
              <a:gdLst/>
              <a:ahLst/>
              <a:cxnLst/>
              <a:rect l="l" t="t" r="r" b="b"/>
              <a:pathLst>
                <a:path w="4737100" h="755650">
                  <a:moveTo>
                    <a:pt x="4591980" y="755625"/>
                  </a:moveTo>
                  <a:lnTo>
                    <a:pt x="4737091" y="755625"/>
                  </a:lnTo>
                </a:path>
                <a:path w="4737100" h="755650">
                  <a:moveTo>
                    <a:pt x="4591980" y="503750"/>
                  </a:moveTo>
                  <a:lnTo>
                    <a:pt x="4737091" y="503750"/>
                  </a:lnTo>
                </a:path>
                <a:path w="4737100" h="755650">
                  <a:moveTo>
                    <a:pt x="4591980" y="251875"/>
                  </a:moveTo>
                  <a:lnTo>
                    <a:pt x="4737091" y="251875"/>
                  </a:lnTo>
                </a:path>
                <a:path w="4737100" h="755650">
                  <a:moveTo>
                    <a:pt x="0" y="0"/>
                  </a:moveTo>
                  <a:lnTo>
                    <a:pt x="4218816" y="0"/>
                  </a:lnTo>
                </a:path>
                <a:path w="4737100" h="755650">
                  <a:moveTo>
                    <a:pt x="4591980" y="0"/>
                  </a:moveTo>
                  <a:lnTo>
                    <a:pt x="4737091" y="0"/>
                  </a:lnTo>
                </a:path>
              </a:pathLst>
            </a:custGeom>
            <a:ln w="3175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2282233" y="2643975"/>
              <a:ext cx="373380" cy="1859280"/>
            </a:xfrm>
            <a:custGeom>
              <a:avLst/>
              <a:gdLst/>
              <a:ahLst/>
              <a:cxnLst/>
              <a:rect l="l" t="t" r="r" b="b"/>
              <a:pathLst>
                <a:path w="373379" h="1859279">
                  <a:moveTo>
                    <a:pt x="373164" y="0"/>
                  </a:moveTo>
                  <a:lnTo>
                    <a:pt x="0" y="0"/>
                  </a:lnTo>
                  <a:lnTo>
                    <a:pt x="0" y="1858835"/>
                  </a:lnTo>
                  <a:lnTo>
                    <a:pt x="373164" y="1858835"/>
                  </a:lnTo>
                  <a:lnTo>
                    <a:pt x="373164" y="0"/>
                  </a:lnTo>
                  <a:close/>
                </a:path>
              </a:pathLst>
            </a:custGeom>
            <a:solidFill>
              <a:srgbClr val="1661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3173671" y="3999056"/>
              <a:ext cx="145415" cy="252095"/>
            </a:xfrm>
            <a:custGeom>
              <a:avLst/>
              <a:gdLst/>
              <a:ahLst/>
              <a:cxnLst/>
              <a:rect l="l" t="t" r="r" b="b"/>
              <a:pathLst>
                <a:path w="145415" h="252095">
                  <a:moveTo>
                    <a:pt x="0" y="251875"/>
                  </a:moveTo>
                  <a:lnTo>
                    <a:pt x="145122" y="251875"/>
                  </a:lnTo>
                </a:path>
                <a:path w="145415" h="252095">
                  <a:moveTo>
                    <a:pt x="0" y="0"/>
                  </a:moveTo>
                  <a:lnTo>
                    <a:pt x="145122" y="0"/>
                  </a:lnTo>
                </a:path>
              </a:pathLst>
            </a:custGeom>
            <a:ln w="3175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3173671" y="3746643"/>
              <a:ext cx="145415" cy="1905"/>
            </a:xfrm>
            <a:custGeom>
              <a:avLst/>
              <a:gdLst/>
              <a:ahLst/>
              <a:cxnLst/>
              <a:rect l="l" t="t" r="r" b="b"/>
              <a:pathLst>
                <a:path w="145415" h="1904">
                  <a:moveTo>
                    <a:pt x="0" y="1587"/>
                  </a:moveTo>
                  <a:lnTo>
                    <a:pt x="145122" y="1587"/>
                  </a:lnTo>
                </a:path>
                <a:path w="145415" h="1904">
                  <a:moveTo>
                    <a:pt x="0" y="0"/>
                  </a:moveTo>
                  <a:lnTo>
                    <a:pt x="145122" y="0"/>
                  </a:lnTo>
                </a:path>
              </a:pathLst>
            </a:custGeom>
            <a:ln w="3175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3173671" y="2739678"/>
              <a:ext cx="591185" cy="755650"/>
            </a:xfrm>
            <a:custGeom>
              <a:avLst/>
              <a:gdLst/>
              <a:ahLst/>
              <a:cxnLst/>
              <a:rect l="l" t="t" r="r" b="b"/>
              <a:pathLst>
                <a:path w="591184" h="755650">
                  <a:moveTo>
                    <a:pt x="0" y="755625"/>
                  </a:moveTo>
                  <a:lnTo>
                    <a:pt x="145122" y="755625"/>
                  </a:lnTo>
                </a:path>
                <a:path w="591184" h="755650">
                  <a:moveTo>
                    <a:pt x="0" y="503750"/>
                  </a:moveTo>
                  <a:lnTo>
                    <a:pt x="590850" y="503750"/>
                  </a:lnTo>
                </a:path>
                <a:path w="591184" h="755650">
                  <a:moveTo>
                    <a:pt x="0" y="251875"/>
                  </a:moveTo>
                  <a:lnTo>
                    <a:pt x="590850" y="251875"/>
                  </a:lnTo>
                </a:path>
                <a:path w="591184" h="755650">
                  <a:moveTo>
                    <a:pt x="0" y="0"/>
                  </a:moveTo>
                  <a:lnTo>
                    <a:pt x="590850" y="0"/>
                  </a:lnTo>
                </a:path>
              </a:pathLst>
            </a:custGeom>
            <a:ln w="3175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2800507" y="2562364"/>
              <a:ext cx="373380" cy="1940560"/>
            </a:xfrm>
            <a:custGeom>
              <a:avLst/>
              <a:gdLst/>
              <a:ahLst/>
              <a:cxnLst/>
              <a:rect l="l" t="t" r="r" b="b"/>
              <a:pathLst>
                <a:path w="373380" h="1940560">
                  <a:moveTo>
                    <a:pt x="373164" y="0"/>
                  </a:moveTo>
                  <a:lnTo>
                    <a:pt x="0" y="0"/>
                  </a:lnTo>
                  <a:lnTo>
                    <a:pt x="0" y="1940445"/>
                  </a:lnTo>
                  <a:lnTo>
                    <a:pt x="373164" y="1940445"/>
                  </a:lnTo>
                  <a:lnTo>
                    <a:pt x="373164" y="0"/>
                  </a:lnTo>
                  <a:close/>
                </a:path>
              </a:pathLst>
            </a:custGeom>
            <a:solidFill>
              <a:srgbClr val="1661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3691958" y="3999056"/>
              <a:ext cx="73025" cy="252095"/>
            </a:xfrm>
            <a:custGeom>
              <a:avLst/>
              <a:gdLst/>
              <a:ahLst/>
              <a:cxnLst/>
              <a:rect l="l" t="t" r="r" b="b"/>
              <a:pathLst>
                <a:path w="73025" h="252095">
                  <a:moveTo>
                    <a:pt x="0" y="251875"/>
                  </a:moveTo>
                  <a:lnTo>
                    <a:pt x="72563" y="251875"/>
                  </a:lnTo>
                </a:path>
                <a:path w="73025" h="252095">
                  <a:moveTo>
                    <a:pt x="0" y="0"/>
                  </a:moveTo>
                  <a:lnTo>
                    <a:pt x="72563" y="0"/>
                  </a:lnTo>
                </a:path>
              </a:pathLst>
            </a:custGeom>
            <a:ln w="3175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3691958" y="3746643"/>
              <a:ext cx="73025" cy="1905"/>
            </a:xfrm>
            <a:custGeom>
              <a:avLst/>
              <a:gdLst/>
              <a:ahLst/>
              <a:cxnLst/>
              <a:rect l="l" t="t" r="r" b="b"/>
              <a:pathLst>
                <a:path w="73025" h="1904">
                  <a:moveTo>
                    <a:pt x="0" y="1587"/>
                  </a:moveTo>
                  <a:lnTo>
                    <a:pt x="72563" y="1587"/>
                  </a:lnTo>
                </a:path>
                <a:path w="73025" h="1904">
                  <a:moveTo>
                    <a:pt x="0" y="0"/>
                  </a:moveTo>
                  <a:lnTo>
                    <a:pt x="72563" y="0"/>
                  </a:lnTo>
                </a:path>
              </a:pathLst>
            </a:custGeom>
            <a:ln w="3175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3691958" y="3495304"/>
              <a:ext cx="73025" cy="0"/>
            </a:xfrm>
            <a:custGeom>
              <a:avLst/>
              <a:gdLst/>
              <a:ahLst/>
              <a:cxnLst/>
              <a:rect l="l" t="t" r="r" b="b"/>
              <a:pathLst>
                <a:path w="73025">
                  <a:moveTo>
                    <a:pt x="0" y="0"/>
                  </a:moveTo>
                  <a:lnTo>
                    <a:pt x="72563" y="0"/>
                  </a:lnTo>
                </a:path>
              </a:pathLst>
            </a:custGeom>
            <a:ln w="3175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3318794" y="3340150"/>
              <a:ext cx="373380" cy="1162685"/>
            </a:xfrm>
            <a:custGeom>
              <a:avLst/>
              <a:gdLst/>
              <a:ahLst/>
              <a:cxnLst/>
              <a:rect l="l" t="t" r="r" b="b"/>
              <a:pathLst>
                <a:path w="373380" h="1162685">
                  <a:moveTo>
                    <a:pt x="373164" y="0"/>
                  </a:moveTo>
                  <a:lnTo>
                    <a:pt x="0" y="0"/>
                  </a:lnTo>
                  <a:lnTo>
                    <a:pt x="0" y="1162659"/>
                  </a:lnTo>
                  <a:lnTo>
                    <a:pt x="373164" y="1162659"/>
                  </a:lnTo>
                  <a:lnTo>
                    <a:pt x="373164" y="0"/>
                  </a:lnTo>
                  <a:close/>
                </a:path>
              </a:pathLst>
            </a:custGeom>
            <a:solidFill>
              <a:srgbClr val="1661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063416" y="2487803"/>
              <a:ext cx="5701665" cy="0"/>
            </a:xfrm>
            <a:custGeom>
              <a:avLst/>
              <a:gdLst/>
              <a:ahLst/>
              <a:cxnLst/>
              <a:rect l="l" t="t" r="r" b="b"/>
              <a:pathLst>
                <a:path w="5701665">
                  <a:moveTo>
                    <a:pt x="0" y="0"/>
                  </a:moveTo>
                  <a:lnTo>
                    <a:pt x="5701106" y="0"/>
                  </a:lnTo>
                </a:path>
              </a:pathLst>
            </a:custGeom>
            <a:ln w="3175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8657190" y="4471135"/>
            <a:ext cx="819785" cy="33528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475"/>
              </a:spcBef>
              <a:tabLst>
                <a:tab pos="596900" algn="l"/>
              </a:tabLst>
            </a:pPr>
            <a:r>
              <a:rPr sz="700" spc="-2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2014</a:t>
            </a:r>
            <a:r>
              <a:rPr sz="70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	</a:t>
            </a:r>
            <a:r>
              <a:rPr sz="700" spc="-2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2015</a:t>
            </a:r>
            <a:endParaRPr sz="700">
              <a:latin typeface="SharpSansDisplayNo1-Book"/>
              <a:cs typeface="SharpSansDisplayNo1-Book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700" spc="-30" dirty="0">
                <a:solidFill>
                  <a:srgbClr val="131718"/>
                </a:solidFill>
                <a:latin typeface="SharpSansDisplayNo1-Book"/>
                <a:cs typeface="SharpSansDisplayNo1-Book"/>
              </a:rPr>
              <a:t>Value</a:t>
            </a:r>
            <a:r>
              <a:rPr sz="700" spc="-20" dirty="0">
                <a:solidFill>
                  <a:srgbClr val="131718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10" dirty="0">
                <a:solidFill>
                  <a:srgbClr val="131718"/>
                </a:solidFill>
                <a:latin typeface="SharpSansDisplayNo1-Book"/>
                <a:cs typeface="SharpSansDisplayNo1-Book"/>
              </a:rPr>
              <a:t>(USD </a:t>
            </a:r>
            <a:r>
              <a:rPr sz="700" spc="-25" dirty="0">
                <a:solidFill>
                  <a:srgbClr val="131718"/>
                </a:solidFill>
                <a:latin typeface="SharpSansDisplayNo1-Book"/>
                <a:cs typeface="SharpSansDisplayNo1-Book"/>
              </a:rPr>
              <a:t>m)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8063416" y="2235926"/>
            <a:ext cx="5701665" cy="0"/>
          </a:xfrm>
          <a:custGeom>
            <a:avLst/>
            <a:gdLst/>
            <a:ahLst/>
            <a:cxnLst/>
            <a:rect l="l" t="t" r="r" b="b"/>
            <a:pathLst>
              <a:path w="5701665">
                <a:moveTo>
                  <a:pt x="0" y="0"/>
                </a:moveTo>
                <a:lnTo>
                  <a:pt x="5701106" y="0"/>
                </a:lnTo>
              </a:path>
            </a:pathLst>
          </a:custGeom>
          <a:ln w="3175">
            <a:solidFill>
              <a:srgbClr val="B4B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13388164" y="4519236"/>
            <a:ext cx="2349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2023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2869878" y="4519236"/>
            <a:ext cx="2349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2022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2351591" y="4519236"/>
            <a:ext cx="2349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2021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1833304" y="4519236"/>
            <a:ext cx="2349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2020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1315017" y="4519236"/>
            <a:ext cx="2349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2019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0796730" y="4519236"/>
            <a:ext cx="2349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2018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0278442" y="4519236"/>
            <a:ext cx="2349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2017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9760155" y="4519236"/>
            <a:ext cx="2349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2016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8205294" y="4519236"/>
            <a:ext cx="2349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2013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3788037" y="4480920"/>
            <a:ext cx="781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3787859" y="4157058"/>
            <a:ext cx="3390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010202"/>
                </a:solidFill>
                <a:latin typeface="SharpSansDisplayNo1-Book"/>
                <a:cs typeface="SharpSansDisplayNo1-Book"/>
              </a:rPr>
              <a:t>200000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3787859" y="3833195"/>
            <a:ext cx="3390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010202"/>
                </a:solidFill>
                <a:latin typeface="SharpSansDisplayNo1-Book"/>
                <a:cs typeface="SharpSansDisplayNo1-Book"/>
              </a:rPr>
              <a:t>400000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3787859" y="3509332"/>
            <a:ext cx="3390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010202"/>
                </a:solidFill>
                <a:latin typeface="SharpSansDisplayNo1-Book"/>
                <a:cs typeface="SharpSansDisplayNo1-Book"/>
              </a:rPr>
              <a:t>600000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3787859" y="3185469"/>
            <a:ext cx="3390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010202"/>
                </a:solidFill>
                <a:latin typeface="SharpSansDisplayNo1-Book"/>
                <a:cs typeface="SharpSansDisplayNo1-Book"/>
              </a:rPr>
              <a:t>800000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3787902" y="2861676"/>
            <a:ext cx="3917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010202"/>
                </a:solidFill>
                <a:latin typeface="SharpSansDisplayNo1-Book"/>
                <a:cs typeface="SharpSansDisplayNo1-Book"/>
              </a:rPr>
              <a:t>1000000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3787902" y="2537813"/>
            <a:ext cx="3917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010202"/>
                </a:solidFill>
                <a:latin typeface="SharpSansDisplayNo1-Book"/>
                <a:cs typeface="SharpSansDisplayNo1-Book"/>
              </a:rPr>
              <a:t>1200000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3787902" y="2213950"/>
            <a:ext cx="3917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010202"/>
                </a:solidFill>
                <a:latin typeface="SharpSansDisplayNo1-Book"/>
                <a:cs typeface="SharpSansDisplayNo1-Book"/>
              </a:rPr>
              <a:t>1400000</a:t>
            </a:r>
            <a:endParaRPr sz="700">
              <a:latin typeface="SharpSansDisplayNo1-Book"/>
              <a:cs typeface="SharpSansDisplayNo1-Book"/>
            </a:endParaRPr>
          </a:p>
        </p:txBody>
      </p:sp>
      <p:grpSp>
        <p:nvGrpSpPr>
          <p:cNvPr id="110" name="object 110"/>
          <p:cNvGrpSpPr/>
          <p:nvPr/>
        </p:nvGrpSpPr>
        <p:grpSpPr>
          <a:xfrm>
            <a:off x="8063416" y="2507687"/>
            <a:ext cx="5701665" cy="2001520"/>
            <a:chOff x="8063416" y="2507687"/>
            <a:chExt cx="5701665" cy="2001520"/>
          </a:xfrm>
        </p:grpSpPr>
        <p:sp>
          <p:nvSpPr>
            <p:cNvPr id="111" name="object 111"/>
            <p:cNvSpPr/>
            <p:nvPr/>
          </p:nvSpPr>
          <p:spPr>
            <a:xfrm>
              <a:off x="8397047" y="2514037"/>
              <a:ext cx="5115560" cy="1509395"/>
            </a:xfrm>
            <a:custGeom>
              <a:avLst/>
              <a:gdLst/>
              <a:ahLst/>
              <a:cxnLst/>
              <a:rect l="l" t="t" r="r" b="b"/>
              <a:pathLst>
                <a:path w="5115559" h="1509395">
                  <a:moveTo>
                    <a:pt x="0" y="1508810"/>
                  </a:moveTo>
                  <a:lnTo>
                    <a:pt x="504444" y="1348981"/>
                  </a:lnTo>
                  <a:lnTo>
                    <a:pt x="1017739" y="1227505"/>
                  </a:lnTo>
                  <a:lnTo>
                    <a:pt x="1531035" y="1125220"/>
                  </a:lnTo>
                  <a:lnTo>
                    <a:pt x="2044331" y="1029309"/>
                  </a:lnTo>
                  <a:lnTo>
                    <a:pt x="2557627" y="556209"/>
                  </a:lnTo>
                  <a:lnTo>
                    <a:pt x="3070923" y="549821"/>
                  </a:lnTo>
                  <a:lnTo>
                    <a:pt x="3575367" y="485889"/>
                  </a:lnTo>
                  <a:lnTo>
                    <a:pt x="4088663" y="25565"/>
                  </a:lnTo>
                  <a:lnTo>
                    <a:pt x="4601946" y="0"/>
                  </a:lnTo>
                  <a:lnTo>
                    <a:pt x="5115242" y="914234"/>
                  </a:lnTo>
                </a:path>
              </a:pathLst>
            </a:custGeom>
            <a:ln w="12700">
              <a:solidFill>
                <a:srgbClr val="1A2B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063416" y="4502806"/>
              <a:ext cx="5701665" cy="0"/>
            </a:xfrm>
            <a:custGeom>
              <a:avLst/>
              <a:gdLst/>
              <a:ahLst/>
              <a:cxnLst/>
              <a:rect l="l" t="t" r="r" b="b"/>
              <a:pathLst>
                <a:path w="5701665">
                  <a:moveTo>
                    <a:pt x="0" y="0"/>
                  </a:moveTo>
                  <a:lnTo>
                    <a:pt x="5701106" y="0"/>
                  </a:lnTo>
                </a:path>
              </a:pathLst>
            </a:custGeom>
            <a:ln w="12700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113"/>
          <p:cNvSpPr txBox="1"/>
          <p:nvPr/>
        </p:nvSpPr>
        <p:spPr>
          <a:xfrm>
            <a:off x="7804900" y="5023445"/>
            <a:ext cx="402840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SharpSansDisplayNo1-Book"/>
                <a:cs typeface="SharpSansDisplayNo1-Book"/>
              </a:rPr>
              <a:t>Source: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MSCI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Global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Property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Fund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Index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–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All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regions,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September</a:t>
            </a:r>
            <a:r>
              <a:rPr sz="900" spc="-10" dirty="0">
                <a:latin typeface="SharpSansDisplayNo1-Book"/>
                <a:cs typeface="SharpSansDisplayNo1-Book"/>
              </a:rPr>
              <a:t> 2023</a:t>
            </a:r>
            <a:endParaRPr sz="900" dirty="0">
              <a:latin typeface="SharpSansDisplayNo1-Book"/>
              <a:cs typeface="SharpSansDisplayNo1-Book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5072033" y="3372479"/>
            <a:ext cx="188912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dirty="0">
                <a:latin typeface="SharpSansDisplayNo1-Book"/>
                <a:cs typeface="SharpSansDisplayNo1-Book"/>
              </a:rPr>
              <a:t>Subdued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fundraising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persists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the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infrastructure</a:t>
            </a:r>
            <a:r>
              <a:rPr sz="900" spc="1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market</a:t>
            </a:r>
            <a:r>
              <a:rPr sz="900" spc="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as</a:t>
            </a:r>
            <a:r>
              <a:rPr sz="900" spc="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1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Q3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2023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EV/EBITDA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multiple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indicates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value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adjustments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relative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to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median</a:t>
            </a:r>
            <a:r>
              <a:rPr sz="900" spc="-3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over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20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years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have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moved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far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more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slowly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than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expected.</a:t>
            </a:r>
            <a:endParaRPr sz="900">
              <a:latin typeface="SharpSansDisplayNo1-Book"/>
              <a:cs typeface="SharpSansDisplayNo1-Book"/>
            </a:endParaRPr>
          </a:p>
          <a:p>
            <a:pPr marL="12700" marR="20955" algn="just">
              <a:lnSpc>
                <a:spcPct val="111100"/>
              </a:lnSpc>
            </a:pPr>
            <a:r>
              <a:rPr sz="900" spc="-10" dirty="0">
                <a:latin typeface="SharpSansDisplayNo1-Book"/>
                <a:cs typeface="SharpSansDisplayNo1-Book"/>
              </a:rPr>
              <a:t>Sectoral </a:t>
            </a:r>
            <a:r>
              <a:rPr sz="900" dirty="0">
                <a:latin typeface="SharpSansDisplayNo1-Book"/>
                <a:cs typeface="SharpSansDisplayNo1-Book"/>
              </a:rPr>
              <a:t>valuations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reflect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</a:t>
            </a:r>
            <a:r>
              <a:rPr sz="900" spc="-10" dirty="0">
                <a:latin typeface="SharpSansDisplayNo1-Book"/>
                <a:cs typeface="SharpSansDisplayNo1-Book"/>
              </a:rPr>
              <a:t> strong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global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trend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renewables</a:t>
            </a:r>
            <a:r>
              <a:rPr sz="9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despite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slowdown</a:t>
            </a:r>
            <a:r>
              <a:rPr sz="900" spc="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</a:t>
            </a:r>
            <a:r>
              <a:rPr sz="900" spc="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dealmaking.</a:t>
            </a:r>
            <a:endParaRPr sz="900">
              <a:latin typeface="SharpSansDisplayNo1-Book"/>
              <a:cs typeface="SharpSansDisplayNo1-Book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5072033" y="5088205"/>
            <a:ext cx="166306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1100"/>
              </a:lnSpc>
              <a:spcBef>
                <a:spcPts val="100"/>
              </a:spcBef>
            </a:pP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lowest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EV/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EBITDA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multiple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across</a:t>
            </a:r>
            <a:r>
              <a:rPr sz="900" spc="-2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medians</a:t>
            </a:r>
            <a:r>
              <a:rPr sz="900" spc="-2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of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20" dirty="0">
                <a:latin typeface="SharpSansDisplayNo1-Book"/>
                <a:cs typeface="SharpSansDisplayNo1-Book"/>
              </a:rPr>
              <a:t> 25th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quartile</a:t>
            </a:r>
            <a:r>
              <a:rPr sz="900" spc="-3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over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last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20yrs.</a:t>
            </a:r>
            <a:endParaRPr sz="900" dirty="0">
              <a:latin typeface="SharpSansDisplayNo1-Book"/>
              <a:cs typeface="SharpSansDisplayNo1-Book"/>
            </a:endParaRPr>
          </a:p>
        </p:txBody>
      </p:sp>
      <p:pic>
        <p:nvPicPr>
          <p:cNvPr id="119" name="object 1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918951" y="3412446"/>
            <a:ext cx="110248" cy="110235"/>
          </a:xfrm>
          <a:prstGeom prst="rect">
            <a:avLst/>
          </a:prstGeom>
        </p:spPr>
      </p:pic>
      <p:pic>
        <p:nvPicPr>
          <p:cNvPr id="120" name="object 12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918951" y="5128170"/>
            <a:ext cx="110248" cy="110235"/>
          </a:xfrm>
          <a:prstGeom prst="rect">
            <a:avLst/>
          </a:prstGeom>
        </p:spPr>
      </p:pic>
      <p:sp>
        <p:nvSpPr>
          <p:cNvPr id="121" name="object 1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20" dirty="0"/>
              <a:t>Private</a:t>
            </a:r>
            <a:r>
              <a:rPr dirty="0"/>
              <a:t> </a:t>
            </a:r>
            <a:r>
              <a:rPr spc="-20" dirty="0"/>
              <a:t>Markets</a:t>
            </a:r>
            <a:r>
              <a:rPr dirty="0"/>
              <a:t> </a:t>
            </a:r>
            <a:r>
              <a:rPr spc="-10" dirty="0"/>
              <a:t>House</a:t>
            </a:r>
            <a:r>
              <a:rPr spc="5" dirty="0"/>
              <a:t> </a:t>
            </a:r>
            <a:r>
              <a:rPr spc="-20" dirty="0"/>
              <a:t>View</a:t>
            </a:r>
          </a:p>
        </p:txBody>
      </p:sp>
      <p:sp>
        <p:nvSpPr>
          <p:cNvPr id="122" name="object 1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1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124" name="object 116">
            <a:extLst>
              <a:ext uri="{FF2B5EF4-FFF2-40B4-BE49-F238E27FC236}">
                <a16:creationId xmlns:a16="http://schemas.microsoft.com/office/drawing/2014/main" id="{63C38294-F16F-D433-C928-89C07102B00B}"/>
              </a:ext>
            </a:extLst>
          </p:cNvPr>
          <p:cNvSpPr txBox="1"/>
          <p:nvPr/>
        </p:nvSpPr>
        <p:spPr>
          <a:xfrm>
            <a:off x="7779500" y="2030321"/>
            <a:ext cx="1663064" cy="1604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1100"/>
              </a:lnSpc>
              <a:spcBef>
                <a:spcPts val="100"/>
              </a:spcBef>
            </a:pPr>
            <a:r>
              <a:rPr lang="en-GB" sz="900" b="1" dirty="0">
                <a:latin typeface="SharpSansDisplayNo1-Book"/>
                <a:cs typeface="SharpSansDisplayNo1-Book"/>
              </a:rPr>
              <a:t>USD Mn</a:t>
            </a:r>
            <a:endParaRPr sz="900" b="1" dirty="0">
              <a:latin typeface="SharpSansDisplayNo1-Book"/>
              <a:cs typeface="SharpSansDisplayNo1-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5" grpId="0"/>
      <p:bldP spid="26" grpId="0"/>
      <p:bldP spid="36" grpId="0"/>
      <p:bldP spid="37" grpId="0"/>
      <p:bldP spid="38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91" grpId="0"/>
      <p:bldP spid="92" grpId="0" animBg="1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3" grpId="0"/>
      <p:bldP spid="115" grpId="0"/>
      <p:bldP spid="116" grpId="0"/>
      <p:bldP spid="1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86000" y="1765295"/>
            <a:ext cx="5506720" cy="3679825"/>
          </a:xfrm>
          <a:custGeom>
            <a:avLst/>
            <a:gdLst/>
            <a:ahLst/>
            <a:cxnLst/>
            <a:rect l="l" t="t" r="r" b="b"/>
            <a:pathLst>
              <a:path w="5506719" h="3679825">
                <a:moveTo>
                  <a:pt x="5379199" y="0"/>
                </a:moveTo>
                <a:lnTo>
                  <a:pt x="127000" y="0"/>
                </a:lnTo>
                <a:lnTo>
                  <a:pt x="77565" y="9980"/>
                </a:lnTo>
                <a:lnTo>
                  <a:pt x="37196" y="37196"/>
                </a:lnTo>
                <a:lnTo>
                  <a:pt x="9980" y="77565"/>
                </a:lnTo>
                <a:lnTo>
                  <a:pt x="0" y="127000"/>
                </a:lnTo>
                <a:lnTo>
                  <a:pt x="0" y="3552825"/>
                </a:lnTo>
                <a:lnTo>
                  <a:pt x="9980" y="3602259"/>
                </a:lnTo>
                <a:lnTo>
                  <a:pt x="37196" y="3642628"/>
                </a:lnTo>
                <a:lnTo>
                  <a:pt x="77565" y="3669844"/>
                </a:lnTo>
                <a:lnTo>
                  <a:pt x="127000" y="3679825"/>
                </a:lnTo>
                <a:lnTo>
                  <a:pt x="5379199" y="3679825"/>
                </a:lnTo>
                <a:lnTo>
                  <a:pt x="5428634" y="3669844"/>
                </a:lnTo>
                <a:lnTo>
                  <a:pt x="5469002" y="3642628"/>
                </a:lnTo>
                <a:lnTo>
                  <a:pt x="5496219" y="3602259"/>
                </a:lnTo>
                <a:lnTo>
                  <a:pt x="5506199" y="3552825"/>
                </a:lnTo>
                <a:lnTo>
                  <a:pt x="5506199" y="127000"/>
                </a:lnTo>
                <a:lnTo>
                  <a:pt x="5496219" y="77565"/>
                </a:lnTo>
                <a:lnTo>
                  <a:pt x="5469002" y="37196"/>
                </a:lnTo>
                <a:lnTo>
                  <a:pt x="5428634" y="9980"/>
                </a:lnTo>
                <a:lnTo>
                  <a:pt x="5379199" y="0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63800" y="1917694"/>
            <a:ext cx="383095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SharpSansDisplayNo1-Semibold"/>
                <a:cs typeface="SharpSansDisplayNo1-Semibold"/>
              </a:rPr>
              <a:t>Global</a:t>
            </a:r>
            <a:r>
              <a:rPr sz="1200" b="1" spc="-10" dirty="0">
                <a:latin typeface="SharpSansDisplayNo1-Semibold"/>
                <a:cs typeface="SharpSansDisplayNo1-Semibold"/>
              </a:rPr>
              <a:t> </a:t>
            </a:r>
            <a:r>
              <a:rPr sz="1200" b="1" dirty="0">
                <a:latin typeface="SharpSansDisplayNo1-Semibold"/>
                <a:cs typeface="SharpSansDisplayNo1-Semibold"/>
              </a:rPr>
              <a:t>Real</a:t>
            </a:r>
            <a:r>
              <a:rPr sz="1200" b="1" spc="-10" dirty="0">
                <a:latin typeface="SharpSansDisplayNo1-Semibold"/>
                <a:cs typeface="SharpSansDisplayNo1-Semibold"/>
              </a:rPr>
              <a:t> Estate </a:t>
            </a:r>
            <a:r>
              <a:rPr sz="1200" b="1" dirty="0">
                <a:latin typeface="SharpSansDisplayNo1-Semibold"/>
                <a:cs typeface="SharpSansDisplayNo1-Semibold"/>
              </a:rPr>
              <a:t>Annual</a:t>
            </a:r>
            <a:r>
              <a:rPr sz="1200" b="1" spc="-10" dirty="0">
                <a:latin typeface="SharpSansDisplayNo1-Semibold"/>
                <a:cs typeface="SharpSansDisplayNo1-Semibold"/>
              </a:rPr>
              <a:t> </a:t>
            </a:r>
            <a:r>
              <a:rPr sz="1200" b="1" dirty="0">
                <a:latin typeface="SharpSansDisplayNo1-Semibold"/>
                <a:cs typeface="SharpSansDisplayNo1-Semibold"/>
              </a:rPr>
              <a:t>Asset</a:t>
            </a:r>
            <a:r>
              <a:rPr sz="1200" b="1" spc="-10" dirty="0">
                <a:latin typeface="SharpSansDisplayNo1-Semibold"/>
                <a:cs typeface="SharpSansDisplayNo1-Semibold"/>
              </a:rPr>
              <a:t> </a:t>
            </a:r>
            <a:r>
              <a:rPr sz="1200" b="1" spc="-20" dirty="0">
                <a:latin typeface="SharpSansDisplayNo1-Semibold"/>
                <a:cs typeface="SharpSansDisplayNo1-Semibold"/>
              </a:rPr>
              <a:t>Level</a:t>
            </a:r>
            <a:r>
              <a:rPr sz="1200" b="1" spc="-10" dirty="0">
                <a:latin typeface="SharpSansDisplayNo1-Semibold"/>
                <a:cs typeface="SharpSansDisplayNo1-Semibold"/>
              </a:rPr>
              <a:t> </a:t>
            </a:r>
            <a:r>
              <a:rPr sz="1200" b="1" spc="-40" dirty="0">
                <a:latin typeface="SharpSansDisplayNo1-Semibold"/>
                <a:cs typeface="SharpSansDisplayNo1-Semibold"/>
              </a:rPr>
              <a:t>Total</a:t>
            </a:r>
            <a:r>
              <a:rPr sz="1200" b="1" spc="-10" dirty="0">
                <a:latin typeface="SharpSansDisplayNo1-Semibold"/>
                <a:cs typeface="SharpSansDisplayNo1-Semibold"/>
              </a:rPr>
              <a:t> Returns </a:t>
            </a:r>
            <a:r>
              <a:rPr sz="1200" b="1" spc="-25" dirty="0">
                <a:latin typeface="SharpSansDisplayNo1-Semibold"/>
                <a:cs typeface="SharpSansDisplayNo1-Semibold"/>
              </a:rPr>
              <a:t>(%)</a:t>
            </a:r>
            <a:endParaRPr sz="1200">
              <a:latin typeface="SharpSansDisplayNo1-Semibold"/>
              <a:cs typeface="SharpSansDisplayNo1-Semi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51792" y="4792346"/>
            <a:ext cx="1727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SharpSansDisplayNo1-Book"/>
                <a:cs typeface="SharpSansDisplayNo1-Book"/>
              </a:rPr>
              <a:t>-</a:t>
            </a:r>
            <a:r>
              <a:rPr sz="700" spc="-25" dirty="0">
                <a:latin typeface="SharpSansDisplayNo1-Book"/>
                <a:cs typeface="SharpSansDisplayNo1-Book"/>
              </a:rPr>
              <a:t>40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51792" y="4411143"/>
            <a:ext cx="1727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SharpSansDisplayNo1-Book"/>
                <a:cs typeface="SharpSansDisplayNo1-Book"/>
              </a:rPr>
              <a:t>-</a:t>
            </a:r>
            <a:r>
              <a:rPr sz="700" spc="-25" dirty="0">
                <a:latin typeface="SharpSansDisplayNo1-Book"/>
                <a:cs typeface="SharpSansDisplayNo1-Book"/>
              </a:rPr>
              <a:t>30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51792" y="4029940"/>
            <a:ext cx="1727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SharpSansDisplayNo1-Book"/>
                <a:cs typeface="SharpSansDisplayNo1-Book"/>
              </a:rPr>
              <a:t>-</a:t>
            </a:r>
            <a:r>
              <a:rPr sz="700" spc="-25" dirty="0">
                <a:latin typeface="SharpSansDisplayNo1-Book"/>
                <a:cs typeface="SharpSansDisplayNo1-Book"/>
              </a:rPr>
              <a:t>20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51792" y="3648736"/>
            <a:ext cx="1727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SharpSansDisplayNo1-Book"/>
                <a:cs typeface="SharpSansDisplayNo1-Book"/>
              </a:rPr>
              <a:t>-</a:t>
            </a:r>
            <a:r>
              <a:rPr sz="700" spc="-25" dirty="0">
                <a:latin typeface="SharpSansDisplayNo1-Book"/>
                <a:cs typeface="SharpSansDisplayNo1-Book"/>
              </a:rPr>
              <a:t>10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46290" y="3267489"/>
            <a:ext cx="781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SharpSansDisplayNo1-Book"/>
                <a:cs typeface="SharpSansDisplayNo1-Book"/>
              </a:rPr>
              <a:t>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94017" y="2886285"/>
            <a:ext cx="1301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latin typeface="SharpSansDisplayNo1-Book"/>
                <a:cs typeface="SharpSansDisplayNo1-Book"/>
              </a:rPr>
              <a:t>10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94017" y="2505082"/>
            <a:ext cx="1301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latin typeface="SharpSansDisplayNo1-Book"/>
                <a:cs typeface="SharpSansDisplayNo1-Book"/>
              </a:rPr>
              <a:t>20</a:t>
            </a:r>
            <a:endParaRPr sz="700">
              <a:latin typeface="SharpSansDisplayNo1-Book"/>
              <a:cs typeface="SharpSansDisplayNo1-Book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347570" y="2368632"/>
            <a:ext cx="4992370" cy="2433320"/>
            <a:chOff x="9347570" y="2368632"/>
            <a:chExt cx="4992370" cy="2433320"/>
          </a:xfrm>
        </p:grpSpPr>
        <p:sp>
          <p:nvSpPr>
            <p:cNvPr id="12" name="object 12"/>
            <p:cNvSpPr/>
            <p:nvPr/>
          </p:nvSpPr>
          <p:spPr>
            <a:xfrm>
              <a:off x="9347568" y="2511310"/>
              <a:ext cx="4992370" cy="2290445"/>
            </a:xfrm>
            <a:custGeom>
              <a:avLst/>
              <a:gdLst/>
              <a:ahLst/>
              <a:cxnLst/>
              <a:rect l="l" t="t" r="r" b="b"/>
              <a:pathLst>
                <a:path w="4992369" h="2290445">
                  <a:moveTo>
                    <a:pt x="4991862" y="2287219"/>
                  </a:moveTo>
                  <a:lnTo>
                    <a:pt x="0" y="2287219"/>
                  </a:lnTo>
                  <a:lnTo>
                    <a:pt x="0" y="2290394"/>
                  </a:lnTo>
                  <a:lnTo>
                    <a:pt x="4991862" y="2290394"/>
                  </a:lnTo>
                  <a:lnTo>
                    <a:pt x="4991862" y="2287219"/>
                  </a:lnTo>
                  <a:close/>
                </a:path>
                <a:path w="4992369" h="2290445">
                  <a:moveTo>
                    <a:pt x="4991862" y="1906016"/>
                  </a:moveTo>
                  <a:lnTo>
                    <a:pt x="0" y="1906016"/>
                  </a:lnTo>
                  <a:lnTo>
                    <a:pt x="0" y="1909191"/>
                  </a:lnTo>
                  <a:lnTo>
                    <a:pt x="4991862" y="1909191"/>
                  </a:lnTo>
                  <a:lnTo>
                    <a:pt x="4991862" y="1906016"/>
                  </a:lnTo>
                  <a:close/>
                </a:path>
                <a:path w="4992369" h="2290445">
                  <a:moveTo>
                    <a:pt x="4991862" y="1524812"/>
                  </a:moveTo>
                  <a:lnTo>
                    <a:pt x="0" y="1524812"/>
                  </a:lnTo>
                  <a:lnTo>
                    <a:pt x="0" y="1527987"/>
                  </a:lnTo>
                  <a:lnTo>
                    <a:pt x="4991862" y="1527987"/>
                  </a:lnTo>
                  <a:lnTo>
                    <a:pt x="4991862" y="1524812"/>
                  </a:lnTo>
                  <a:close/>
                </a:path>
                <a:path w="4992369" h="2290445">
                  <a:moveTo>
                    <a:pt x="4991862" y="1143609"/>
                  </a:moveTo>
                  <a:lnTo>
                    <a:pt x="0" y="1143609"/>
                  </a:lnTo>
                  <a:lnTo>
                    <a:pt x="0" y="1146784"/>
                  </a:lnTo>
                  <a:lnTo>
                    <a:pt x="4991862" y="1146784"/>
                  </a:lnTo>
                  <a:lnTo>
                    <a:pt x="4991862" y="1143609"/>
                  </a:lnTo>
                  <a:close/>
                </a:path>
                <a:path w="4992369" h="2290445">
                  <a:moveTo>
                    <a:pt x="4991862" y="757643"/>
                  </a:moveTo>
                  <a:lnTo>
                    <a:pt x="0" y="757643"/>
                  </a:lnTo>
                  <a:lnTo>
                    <a:pt x="0" y="770343"/>
                  </a:lnTo>
                  <a:lnTo>
                    <a:pt x="4991862" y="770343"/>
                  </a:lnTo>
                  <a:lnTo>
                    <a:pt x="4991862" y="757643"/>
                  </a:lnTo>
                  <a:close/>
                </a:path>
                <a:path w="4992369" h="2290445">
                  <a:moveTo>
                    <a:pt x="4991862" y="381203"/>
                  </a:moveTo>
                  <a:lnTo>
                    <a:pt x="0" y="381203"/>
                  </a:lnTo>
                  <a:lnTo>
                    <a:pt x="0" y="384378"/>
                  </a:lnTo>
                  <a:lnTo>
                    <a:pt x="4991862" y="384378"/>
                  </a:lnTo>
                  <a:lnTo>
                    <a:pt x="4991862" y="381203"/>
                  </a:lnTo>
                  <a:close/>
                </a:path>
                <a:path w="4992369" h="2290445">
                  <a:moveTo>
                    <a:pt x="4991862" y="0"/>
                  </a:moveTo>
                  <a:lnTo>
                    <a:pt x="0" y="0"/>
                  </a:lnTo>
                  <a:lnTo>
                    <a:pt x="0" y="3175"/>
                  </a:lnTo>
                  <a:lnTo>
                    <a:pt x="4991862" y="3175"/>
                  </a:lnTo>
                  <a:lnTo>
                    <a:pt x="4991862" y="0"/>
                  </a:lnTo>
                  <a:close/>
                </a:path>
              </a:pathLst>
            </a:custGeom>
            <a:solidFill>
              <a:srgbClr val="A7A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468187" y="3671891"/>
              <a:ext cx="80645" cy="298450"/>
            </a:xfrm>
            <a:custGeom>
              <a:avLst/>
              <a:gdLst/>
              <a:ahLst/>
              <a:cxnLst/>
              <a:rect l="l" t="t" r="r" b="b"/>
              <a:pathLst>
                <a:path w="80645" h="298450">
                  <a:moveTo>
                    <a:pt x="80149" y="29836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548342" y="3970252"/>
              <a:ext cx="80645" cy="143510"/>
            </a:xfrm>
            <a:custGeom>
              <a:avLst/>
              <a:gdLst/>
              <a:ahLst/>
              <a:cxnLst/>
              <a:rect l="l" t="t" r="r" b="b"/>
              <a:pathLst>
                <a:path w="80645" h="143510">
                  <a:moveTo>
                    <a:pt x="80149" y="14321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628497" y="4113469"/>
              <a:ext cx="80645" cy="32384"/>
            </a:xfrm>
            <a:custGeom>
              <a:avLst/>
              <a:gdLst/>
              <a:ahLst/>
              <a:cxnLst/>
              <a:rect l="l" t="t" r="r" b="b"/>
              <a:pathLst>
                <a:path w="80645" h="32385">
                  <a:moveTo>
                    <a:pt x="80149" y="31826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708650" y="3858863"/>
              <a:ext cx="80645" cy="287020"/>
            </a:xfrm>
            <a:custGeom>
              <a:avLst/>
              <a:gdLst/>
              <a:ahLst/>
              <a:cxnLst/>
              <a:rect l="l" t="t" r="r" b="b"/>
              <a:pathLst>
                <a:path w="80645" h="287020">
                  <a:moveTo>
                    <a:pt x="80149" y="0"/>
                  </a:moveTo>
                  <a:lnTo>
                    <a:pt x="0" y="286435"/>
                  </a:lnTo>
                </a:path>
              </a:pathLst>
            </a:custGeom>
            <a:ln w="12700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788805" y="3500822"/>
              <a:ext cx="80645" cy="358140"/>
            </a:xfrm>
            <a:custGeom>
              <a:avLst/>
              <a:gdLst/>
              <a:ahLst/>
              <a:cxnLst/>
              <a:rect l="l" t="t" r="r" b="b"/>
              <a:pathLst>
                <a:path w="80645" h="358139">
                  <a:moveTo>
                    <a:pt x="80149" y="0"/>
                  </a:moveTo>
                  <a:lnTo>
                    <a:pt x="0" y="358038"/>
                  </a:lnTo>
                </a:path>
              </a:pathLst>
            </a:custGeom>
            <a:ln w="12700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868960" y="3190519"/>
              <a:ext cx="80645" cy="310515"/>
            </a:xfrm>
            <a:custGeom>
              <a:avLst/>
              <a:gdLst/>
              <a:ahLst/>
              <a:cxnLst/>
              <a:rect l="l" t="t" r="r" b="b"/>
              <a:pathLst>
                <a:path w="80645" h="310514">
                  <a:moveTo>
                    <a:pt x="80149" y="0"/>
                  </a:moveTo>
                  <a:lnTo>
                    <a:pt x="0" y="310299"/>
                  </a:lnTo>
                </a:path>
              </a:pathLst>
            </a:custGeom>
            <a:ln w="12700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949114" y="2943870"/>
              <a:ext cx="80645" cy="247015"/>
            </a:xfrm>
            <a:custGeom>
              <a:avLst/>
              <a:gdLst/>
              <a:ahLst/>
              <a:cxnLst/>
              <a:rect l="l" t="t" r="r" b="b"/>
              <a:pathLst>
                <a:path w="80645" h="247014">
                  <a:moveTo>
                    <a:pt x="80149" y="0"/>
                  </a:moveTo>
                  <a:lnTo>
                    <a:pt x="0" y="246646"/>
                  </a:lnTo>
                </a:path>
              </a:pathLst>
            </a:custGeom>
            <a:ln w="12700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29268" y="2812586"/>
              <a:ext cx="80645" cy="131445"/>
            </a:xfrm>
            <a:custGeom>
              <a:avLst/>
              <a:gdLst/>
              <a:ahLst/>
              <a:cxnLst/>
              <a:rect l="l" t="t" r="r" b="b"/>
              <a:pathLst>
                <a:path w="80645" h="131444">
                  <a:moveTo>
                    <a:pt x="80149" y="0"/>
                  </a:moveTo>
                  <a:lnTo>
                    <a:pt x="0" y="131279"/>
                  </a:lnTo>
                </a:path>
              </a:pathLst>
            </a:custGeom>
            <a:ln w="12700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109423" y="2756892"/>
              <a:ext cx="80645" cy="55880"/>
            </a:xfrm>
            <a:custGeom>
              <a:avLst/>
              <a:gdLst/>
              <a:ahLst/>
              <a:cxnLst/>
              <a:rect l="l" t="t" r="r" b="b"/>
              <a:pathLst>
                <a:path w="80645" h="55880">
                  <a:moveTo>
                    <a:pt x="80149" y="0"/>
                  </a:moveTo>
                  <a:lnTo>
                    <a:pt x="0" y="55689"/>
                  </a:lnTo>
                </a:path>
              </a:pathLst>
            </a:custGeom>
            <a:ln w="12700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189576" y="2756898"/>
              <a:ext cx="80645" cy="8255"/>
            </a:xfrm>
            <a:custGeom>
              <a:avLst/>
              <a:gdLst/>
              <a:ahLst/>
              <a:cxnLst/>
              <a:rect l="l" t="t" r="r" b="b"/>
              <a:pathLst>
                <a:path w="80645" h="8255">
                  <a:moveTo>
                    <a:pt x="80149" y="795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269731" y="2764852"/>
              <a:ext cx="80645" cy="36195"/>
            </a:xfrm>
            <a:custGeom>
              <a:avLst/>
              <a:gdLst/>
              <a:ahLst/>
              <a:cxnLst/>
              <a:rect l="l" t="t" r="r" b="b"/>
              <a:pathLst>
                <a:path w="80645" h="36194">
                  <a:moveTo>
                    <a:pt x="80149" y="35801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349885" y="2800656"/>
              <a:ext cx="80645" cy="36195"/>
            </a:xfrm>
            <a:custGeom>
              <a:avLst/>
              <a:gdLst/>
              <a:ahLst/>
              <a:cxnLst/>
              <a:rect l="l" t="t" r="r" b="b"/>
              <a:pathLst>
                <a:path w="80645" h="36194">
                  <a:moveTo>
                    <a:pt x="80149" y="35801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430039" y="2836456"/>
              <a:ext cx="80645" cy="32384"/>
            </a:xfrm>
            <a:custGeom>
              <a:avLst/>
              <a:gdLst/>
              <a:ahLst/>
              <a:cxnLst/>
              <a:rect l="l" t="t" r="r" b="b"/>
              <a:pathLst>
                <a:path w="80645" h="32385">
                  <a:moveTo>
                    <a:pt x="80149" y="31826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510193" y="2868278"/>
              <a:ext cx="80645" cy="43815"/>
            </a:xfrm>
            <a:custGeom>
              <a:avLst/>
              <a:gdLst/>
              <a:ahLst/>
              <a:cxnLst/>
              <a:rect l="l" t="t" r="r" b="b"/>
              <a:pathLst>
                <a:path w="80645" h="43814">
                  <a:moveTo>
                    <a:pt x="80149" y="4376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590348" y="2912044"/>
              <a:ext cx="80645" cy="32384"/>
            </a:xfrm>
            <a:custGeom>
              <a:avLst/>
              <a:gdLst/>
              <a:ahLst/>
              <a:cxnLst/>
              <a:rect l="l" t="t" r="r" b="b"/>
              <a:pathLst>
                <a:path w="80645" h="32385">
                  <a:moveTo>
                    <a:pt x="80149" y="31826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670500" y="2943871"/>
              <a:ext cx="80645" cy="20320"/>
            </a:xfrm>
            <a:custGeom>
              <a:avLst/>
              <a:gdLst/>
              <a:ahLst/>
              <a:cxnLst/>
              <a:rect l="l" t="t" r="r" b="b"/>
              <a:pathLst>
                <a:path w="80645" h="20319">
                  <a:moveTo>
                    <a:pt x="80149" y="1988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750655" y="2963764"/>
              <a:ext cx="80645" cy="4445"/>
            </a:xfrm>
            <a:custGeom>
              <a:avLst/>
              <a:gdLst/>
              <a:ahLst/>
              <a:cxnLst/>
              <a:rect l="l" t="t" r="r" b="b"/>
              <a:pathLst>
                <a:path w="80645" h="4444">
                  <a:moveTo>
                    <a:pt x="80149" y="397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830809" y="2947846"/>
              <a:ext cx="80645" cy="20320"/>
            </a:xfrm>
            <a:custGeom>
              <a:avLst/>
              <a:gdLst/>
              <a:ahLst/>
              <a:cxnLst/>
              <a:rect l="l" t="t" r="r" b="b"/>
              <a:pathLst>
                <a:path w="80645" h="20319">
                  <a:moveTo>
                    <a:pt x="80149" y="0"/>
                  </a:moveTo>
                  <a:lnTo>
                    <a:pt x="0" y="19888"/>
                  </a:lnTo>
                </a:path>
              </a:pathLst>
            </a:custGeom>
            <a:ln w="12700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910964" y="2920000"/>
              <a:ext cx="80645" cy="27940"/>
            </a:xfrm>
            <a:custGeom>
              <a:avLst/>
              <a:gdLst/>
              <a:ahLst/>
              <a:cxnLst/>
              <a:rect l="l" t="t" r="r" b="b"/>
              <a:pathLst>
                <a:path w="80645" h="27939">
                  <a:moveTo>
                    <a:pt x="80149" y="0"/>
                  </a:moveTo>
                  <a:lnTo>
                    <a:pt x="0" y="27851"/>
                  </a:lnTo>
                </a:path>
              </a:pathLst>
            </a:custGeom>
            <a:ln w="12700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991118" y="2884195"/>
              <a:ext cx="80645" cy="36195"/>
            </a:xfrm>
            <a:custGeom>
              <a:avLst/>
              <a:gdLst/>
              <a:ahLst/>
              <a:cxnLst/>
              <a:rect l="l" t="t" r="r" b="b"/>
              <a:pathLst>
                <a:path w="80645" h="36194">
                  <a:moveTo>
                    <a:pt x="80149" y="0"/>
                  </a:moveTo>
                  <a:lnTo>
                    <a:pt x="0" y="35801"/>
                  </a:lnTo>
                </a:path>
              </a:pathLst>
            </a:custGeom>
            <a:ln w="12699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1071272" y="2868282"/>
              <a:ext cx="80645" cy="16510"/>
            </a:xfrm>
            <a:custGeom>
              <a:avLst/>
              <a:gdLst/>
              <a:ahLst/>
              <a:cxnLst/>
              <a:rect l="l" t="t" r="r" b="b"/>
              <a:pathLst>
                <a:path w="80645" h="16510">
                  <a:moveTo>
                    <a:pt x="80149" y="0"/>
                  </a:moveTo>
                  <a:lnTo>
                    <a:pt x="0" y="15913"/>
                  </a:lnTo>
                </a:path>
              </a:pathLst>
            </a:custGeom>
            <a:ln w="12700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151425" y="2860327"/>
              <a:ext cx="80645" cy="8255"/>
            </a:xfrm>
            <a:custGeom>
              <a:avLst/>
              <a:gdLst/>
              <a:ahLst/>
              <a:cxnLst/>
              <a:rect l="l" t="t" r="r" b="b"/>
              <a:pathLst>
                <a:path w="80645" h="8255">
                  <a:moveTo>
                    <a:pt x="80149" y="0"/>
                  </a:moveTo>
                  <a:lnTo>
                    <a:pt x="0" y="7950"/>
                  </a:lnTo>
                </a:path>
              </a:pathLst>
            </a:custGeom>
            <a:ln w="12700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231579" y="2848393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80149" y="0"/>
                  </a:moveTo>
                  <a:lnTo>
                    <a:pt x="0" y="11938"/>
                  </a:lnTo>
                </a:path>
              </a:pathLst>
            </a:custGeom>
            <a:ln w="12700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311734" y="2832478"/>
              <a:ext cx="80645" cy="16510"/>
            </a:xfrm>
            <a:custGeom>
              <a:avLst/>
              <a:gdLst/>
              <a:ahLst/>
              <a:cxnLst/>
              <a:rect l="l" t="t" r="r" b="b"/>
              <a:pathLst>
                <a:path w="80645" h="16510">
                  <a:moveTo>
                    <a:pt x="80149" y="0"/>
                  </a:moveTo>
                  <a:lnTo>
                    <a:pt x="0" y="15913"/>
                  </a:lnTo>
                </a:path>
              </a:pathLst>
            </a:custGeom>
            <a:ln w="12700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391889" y="2820543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80149" y="0"/>
                  </a:moveTo>
                  <a:lnTo>
                    <a:pt x="0" y="11938"/>
                  </a:lnTo>
                </a:path>
              </a:pathLst>
            </a:custGeom>
            <a:ln w="12700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1472042" y="2808608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80149" y="0"/>
                  </a:moveTo>
                  <a:lnTo>
                    <a:pt x="0" y="11938"/>
                  </a:lnTo>
                </a:path>
              </a:pathLst>
            </a:custGeom>
            <a:ln w="12700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552197" y="2800653"/>
              <a:ext cx="80645" cy="8255"/>
            </a:xfrm>
            <a:custGeom>
              <a:avLst/>
              <a:gdLst/>
              <a:ahLst/>
              <a:cxnLst/>
              <a:rect l="l" t="t" r="r" b="b"/>
              <a:pathLst>
                <a:path w="80645" h="8255">
                  <a:moveTo>
                    <a:pt x="80149" y="0"/>
                  </a:moveTo>
                  <a:lnTo>
                    <a:pt x="0" y="7950"/>
                  </a:lnTo>
                </a:path>
              </a:pathLst>
            </a:custGeom>
            <a:ln w="12700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1632352" y="2800652"/>
              <a:ext cx="80645" cy="16510"/>
            </a:xfrm>
            <a:custGeom>
              <a:avLst/>
              <a:gdLst/>
              <a:ahLst/>
              <a:cxnLst/>
              <a:rect l="l" t="t" r="r" b="b"/>
              <a:pathLst>
                <a:path w="80645" h="16510">
                  <a:moveTo>
                    <a:pt x="80149" y="1591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712504" y="2816566"/>
              <a:ext cx="80645" cy="32384"/>
            </a:xfrm>
            <a:custGeom>
              <a:avLst/>
              <a:gdLst/>
              <a:ahLst/>
              <a:cxnLst/>
              <a:rect l="l" t="t" r="r" b="b"/>
              <a:pathLst>
                <a:path w="80645" h="32385">
                  <a:moveTo>
                    <a:pt x="80149" y="31826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1792659" y="2848389"/>
              <a:ext cx="80645" cy="43815"/>
            </a:xfrm>
            <a:custGeom>
              <a:avLst/>
              <a:gdLst/>
              <a:ahLst/>
              <a:cxnLst/>
              <a:rect l="l" t="t" r="r" b="b"/>
              <a:pathLst>
                <a:path w="80645" h="43814">
                  <a:moveTo>
                    <a:pt x="80149" y="4376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1872813" y="2892148"/>
              <a:ext cx="80645" cy="59690"/>
            </a:xfrm>
            <a:custGeom>
              <a:avLst/>
              <a:gdLst/>
              <a:ahLst/>
              <a:cxnLst/>
              <a:rect l="l" t="t" r="r" b="b"/>
              <a:pathLst>
                <a:path w="80645" h="59689">
                  <a:moveTo>
                    <a:pt x="80149" y="5967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952967" y="2951830"/>
              <a:ext cx="80645" cy="40005"/>
            </a:xfrm>
            <a:custGeom>
              <a:avLst/>
              <a:gdLst/>
              <a:ahLst/>
              <a:cxnLst/>
              <a:rect l="l" t="t" r="r" b="b"/>
              <a:pathLst>
                <a:path w="80645" h="40005">
                  <a:moveTo>
                    <a:pt x="80149" y="3977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033122" y="2991610"/>
              <a:ext cx="80645" cy="4445"/>
            </a:xfrm>
            <a:custGeom>
              <a:avLst/>
              <a:gdLst/>
              <a:ahLst/>
              <a:cxnLst/>
              <a:rect l="l" t="t" r="r" b="b"/>
              <a:pathLst>
                <a:path w="80645" h="4444">
                  <a:moveTo>
                    <a:pt x="80149" y="397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113277" y="2995586"/>
              <a:ext cx="80645" cy="0"/>
            </a:xfrm>
            <a:custGeom>
              <a:avLst/>
              <a:gdLst/>
              <a:ahLst/>
              <a:cxnLst/>
              <a:rect l="l" t="t" r="r" b="b"/>
              <a:pathLst>
                <a:path w="80645">
                  <a:moveTo>
                    <a:pt x="80149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2193429" y="2979674"/>
              <a:ext cx="80645" cy="16510"/>
            </a:xfrm>
            <a:custGeom>
              <a:avLst/>
              <a:gdLst/>
              <a:ahLst/>
              <a:cxnLst/>
              <a:rect l="l" t="t" r="r" b="b"/>
              <a:pathLst>
                <a:path w="80645" h="16510">
                  <a:moveTo>
                    <a:pt x="80149" y="0"/>
                  </a:moveTo>
                  <a:lnTo>
                    <a:pt x="0" y="15913"/>
                  </a:lnTo>
                </a:path>
              </a:pathLst>
            </a:custGeom>
            <a:ln w="12700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2273584" y="2959783"/>
              <a:ext cx="80645" cy="20320"/>
            </a:xfrm>
            <a:custGeom>
              <a:avLst/>
              <a:gdLst/>
              <a:ahLst/>
              <a:cxnLst/>
              <a:rect l="l" t="t" r="r" b="b"/>
              <a:pathLst>
                <a:path w="80645" h="20319">
                  <a:moveTo>
                    <a:pt x="80149" y="0"/>
                  </a:moveTo>
                  <a:lnTo>
                    <a:pt x="0" y="19888"/>
                  </a:lnTo>
                </a:path>
              </a:pathLst>
            </a:custGeom>
            <a:ln w="12700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2353739" y="2955804"/>
              <a:ext cx="80645" cy="4445"/>
            </a:xfrm>
            <a:custGeom>
              <a:avLst/>
              <a:gdLst/>
              <a:ahLst/>
              <a:cxnLst/>
              <a:rect l="l" t="t" r="r" b="b"/>
              <a:pathLst>
                <a:path w="80645" h="4444">
                  <a:moveTo>
                    <a:pt x="80149" y="0"/>
                  </a:moveTo>
                  <a:lnTo>
                    <a:pt x="0" y="3975"/>
                  </a:lnTo>
                </a:path>
              </a:pathLst>
            </a:custGeom>
            <a:ln w="12700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2433893" y="2955804"/>
              <a:ext cx="80645" cy="0"/>
            </a:xfrm>
            <a:custGeom>
              <a:avLst/>
              <a:gdLst/>
              <a:ahLst/>
              <a:cxnLst/>
              <a:rect l="l" t="t" r="r" b="b"/>
              <a:pathLst>
                <a:path w="80645">
                  <a:moveTo>
                    <a:pt x="80149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2514047" y="2955804"/>
              <a:ext cx="80645" cy="0"/>
            </a:xfrm>
            <a:custGeom>
              <a:avLst/>
              <a:gdLst/>
              <a:ahLst/>
              <a:cxnLst/>
              <a:rect l="l" t="t" r="r" b="b"/>
              <a:pathLst>
                <a:path w="80645">
                  <a:moveTo>
                    <a:pt x="80149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2594202" y="2955810"/>
              <a:ext cx="80645" cy="24130"/>
            </a:xfrm>
            <a:custGeom>
              <a:avLst/>
              <a:gdLst/>
              <a:ahLst/>
              <a:cxnLst/>
              <a:rect l="l" t="t" r="r" b="b"/>
              <a:pathLst>
                <a:path w="80645" h="24130">
                  <a:moveTo>
                    <a:pt x="80149" y="2386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2674354" y="2979675"/>
              <a:ext cx="80645" cy="20320"/>
            </a:xfrm>
            <a:custGeom>
              <a:avLst/>
              <a:gdLst/>
              <a:ahLst/>
              <a:cxnLst/>
              <a:rect l="l" t="t" r="r" b="b"/>
              <a:pathLst>
                <a:path w="80645" h="20319">
                  <a:moveTo>
                    <a:pt x="80149" y="1988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2754509" y="2999571"/>
              <a:ext cx="80645" cy="24130"/>
            </a:xfrm>
            <a:custGeom>
              <a:avLst/>
              <a:gdLst/>
              <a:ahLst/>
              <a:cxnLst/>
              <a:rect l="l" t="t" r="r" b="b"/>
              <a:pathLst>
                <a:path w="80645" h="24130">
                  <a:moveTo>
                    <a:pt x="80149" y="2386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2834662" y="3023434"/>
              <a:ext cx="80645" cy="16510"/>
            </a:xfrm>
            <a:custGeom>
              <a:avLst/>
              <a:gdLst/>
              <a:ahLst/>
              <a:cxnLst/>
              <a:rect l="l" t="t" r="r" b="b"/>
              <a:pathLst>
                <a:path w="80645" h="16510">
                  <a:moveTo>
                    <a:pt x="80149" y="1591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2914817" y="3039342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80149" y="1193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2994971" y="3051288"/>
              <a:ext cx="80645" cy="40005"/>
            </a:xfrm>
            <a:custGeom>
              <a:avLst/>
              <a:gdLst/>
              <a:ahLst/>
              <a:cxnLst/>
              <a:rect l="l" t="t" r="r" b="b"/>
              <a:pathLst>
                <a:path w="80644" h="40005">
                  <a:moveTo>
                    <a:pt x="80149" y="3977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3075127" y="3091062"/>
              <a:ext cx="80645" cy="111760"/>
            </a:xfrm>
            <a:custGeom>
              <a:avLst/>
              <a:gdLst/>
              <a:ahLst/>
              <a:cxnLst/>
              <a:rect l="l" t="t" r="r" b="b"/>
              <a:pathLst>
                <a:path w="80644" h="111760">
                  <a:moveTo>
                    <a:pt x="80149" y="11139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3155280" y="3202457"/>
              <a:ext cx="80645" cy="20320"/>
            </a:xfrm>
            <a:custGeom>
              <a:avLst/>
              <a:gdLst/>
              <a:ahLst/>
              <a:cxnLst/>
              <a:rect l="l" t="t" r="r" b="b"/>
              <a:pathLst>
                <a:path w="80644" h="20319">
                  <a:moveTo>
                    <a:pt x="80149" y="1988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3235434" y="3218368"/>
              <a:ext cx="80645" cy="4445"/>
            </a:xfrm>
            <a:custGeom>
              <a:avLst/>
              <a:gdLst/>
              <a:ahLst/>
              <a:cxnLst/>
              <a:rect l="l" t="t" r="r" b="b"/>
              <a:pathLst>
                <a:path w="80644" h="4444">
                  <a:moveTo>
                    <a:pt x="80149" y="0"/>
                  </a:moveTo>
                  <a:lnTo>
                    <a:pt x="0" y="3975"/>
                  </a:lnTo>
                </a:path>
              </a:pathLst>
            </a:custGeom>
            <a:ln w="12700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3315589" y="3166649"/>
              <a:ext cx="80645" cy="52069"/>
            </a:xfrm>
            <a:custGeom>
              <a:avLst/>
              <a:gdLst/>
              <a:ahLst/>
              <a:cxnLst/>
              <a:rect l="l" t="t" r="r" b="b"/>
              <a:pathLst>
                <a:path w="80644" h="52069">
                  <a:moveTo>
                    <a:pt x="80149" y="0"/>
                  </a:moveTo>
                  <a:lnTo>
                    <a:pt x="0" y="51714"/>
                  </a:lnTo>
                </a:path>
              </a:pathLst>
            </a:custGeom>
            <a:ln w="12700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3395743" y="2971717"/>
              <a:ext cx="80645" cy="194945"/>
            </a:xfrm>
            <a:custGeom>
              <a:avLst/>
              <a:gdLst/>
              <a:ahLst/>
              <a:cxnLst/>
              <a:rect l="l" t="t" r="r" b="b"/>
              <a:pathLst>
                <a:path w="80644" h="194944">
                  <a:moveTo>
                    <a:pt x="80149" y="0"/>
                  </a:moveTo>
                  <a:lnTo>
                    <a:pt x="0" y="194932"/>
                  </a:lnTo>
                </a:path>
              </a:pathLst>
            </a:custGeom>
            <a:ln w="12700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3475897" y="2808608"/>
              <a:ext cx="80645" cy="163195"/>
            </a:xfrm>
            <a:custGeom>
              <a:avLst/>
              <a:gdLst/>
              <a:ahLst/>
              <a:cxnLst/>
              <a:rect l="l" t="t" r="r" b="b"/>
              <a:pathLst>
                <a:path w="80644" h="163194">
                  <a:moveTo>
                    <a:pt x="80149" y="0"/>
                  </a:moveTo>
                  <a:lnTo>
                    <a:pt x="0" y="163106"/>
                  </a:lnTo>
                </a:path>
              </a:pathLst>
            </a:custGeom>
            <a:ln w="12700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3556052" y="2625610"/>
              <a:ext cx="80645" cy="183515"/>
            </a:xfrm>
            <a:custGeom>
              <a:avLst/>
              <a:gdLst/>
              <a:ahLst/>
              <a:cxnLst/>
              <a:rect l="l" t="t" r="r" b="b"/>
              <a:pathLst>
                <a:path w="80644" h="183514">
                  <a:moveTo>
                    <a:pt x="80149" y="0"/>
                  </a:moveTo>
                  <a:lnTo>
                    <a:pt x="0" y="182994"/>
                  </a:lnTo>
                </a:path>
              </a:pathLst>
            </a:custGeom>
            <a:ln w="12700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3636206" y="2490350"/>
              <a:ext cx="80645" cy="135255"/>
            </a:xfrm>
            <a:custGeom>
              <a:avLst/>
              <a:gdLst/>
              <a:ahLst/>
              <a:cxnLst/>
              <a:rect l="l" t="t" r="r" b="b"/>
              <a:pathLst>
                <a:path w="80644" h="135255">
                  <a:moveTo>
                    <a:pt x="80149" y="0"/>
                  </a:moveTo>
                  <a:lnTo>
                    <a:pt x="0" y="135255"/>
                  </a:lnTo>
                </a:path>
              </a:pathLst>
            </a:custGeom>
            <a:ln w="12700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3716360" y="2490357"/>
              <a:ext cx="80645" cy="8255"/>
            </a:xfrm>
            <a:custGeom>
              <a:avLst/>
              <a:gdLst/>
              <a:ahLst/>
              <a:cxnLst/>
              <a:rect l="l" t="t" r="r" b="b"/>
              <a:pathLst>
                <a:path w="80644" h="8255">
                  <a:moveTo>
                    <a:pt x="80149" y="795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3796515" y="2498306"/>
              <a:ext cx="80645" cy="207010"/>
            </a:xfrm>
            <a:custGeom>
              <a:avLst/>
              <a:gdLst/>
              <a:ahLst/>
              <a:cxnLst/>
              <a:rect l="l" t="t" r="r" b="b"/>
              <a:pathLst>
                <a:path w="80644" h="207010">
                  <a:moveTo>
                    <a:pt x="80149" y="20687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3876667" y="2705173"/>
              <a:ext cx="80645" cy="417830"/>
            </a:xfrm>
            <a:custGeom>
              <a:avLst/>
              <a:gdLst/>
              <a:ahLst/>
              <a:cxnLst/>
              <a:rect l="l" t="t" r="r" b="b"/>
              <a:pathLst>
                <a:path w="80644" h="417830">
                  <a:moveTo>
                    <a:pt x="80149" y="417715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3956822" y="3122883"/>
              <a:ext cx="80645" cy="250825"/>
            </a:xfrm>
            <a:custGeom>
              <a:avLst/>
              <a:gdLst/>
              <a:ahLst/>
              <a:cxnLst/>
              <a:rect l="l" t="t" r="r" b="b"/>
              <a:pathLst>
                <a:path w="80644" h="250825">
                  <a:moveTo>
                    <a:pt x="80149" y="250634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4036975" y="3373512"/>
              <a:ext cx="80645" cy="171450"/>
            </a:xfrm>
            <a:custGeom>
              <a:avLst/>
              <a:gdLst/>
              <a:ahLst/>
              <a:cxnLst/>
              <a:rect l="l" t="t" r="r" b="b"/>
              <a:pathLst>
                <a:path w="80644" h="171450">
                  <a:moveTo>
                    <a:pt x="80149" y="17106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E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9468187" y="3612217"/>
              <a:ext cx="80645" cy="378460"/>
            </a:xfrm>
            <a:custGeom>
              <a:avLst/>
              <a:gdLst/>
              <a:ahLst/>
              <a:cxnLst/>
              <a:rect l="l" t="t" r="r" b="b"/>
              <a:pathLst>
                <a:path w="80645" h="378460">
                  <a:moveTo>
                    <a:pt x="80149" y="37792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9548342" y="3990148"/>
              <a:ext cx="80645" cy="199390"/>
            </a:xfrm>
            <a:custGeom>
              <a:avLst/>
              <a:gdLst/>
              <a:ahLst/>
              <a:cxnLst/>
              <a:rect l="l" t="t" r="r" b="b"/>
              <a:pathLst>
                <a:path w="80645" h="199389">
                  <a:moveTo>
                    <a:pt x="80149" y="19890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9628497" y="4189058"/>
              <a:ext cx="80645" cy="99695"/>
            </a:xfrm>
            <a:custGeom>
              <a:avLst/>
              <a:gdLst/>
              <a:ahLst/>
              <a:cxnLst/>
              <a:rect l="l" t="t" r="r" b="b"/>
              <a:pathLst>
                <a:path w="80645" h="99695">
                  <a:moveTo>
                    <a:pt x="80149" y="9945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9708650" y="4057774"/>
              <a:ext cx="80645" cy="231140"/>
            </a:xfrm>
            <a:custGeom>
              <a:avLst/>
              <a:gdLst/>
              <a:ahLst/>
              <a:cxnLst/>
              <a:rect l="l" t="t" r="r" b="b"/>
              <a:pathLst>
                <a:path w="80645" h="231139">
                  <a:moveTo>
                    <a:pt x="80149" y="0"/>
                  </a:moveTo>
                  <a:lnTo>
                    <a:pt x="0" y="230733"/>
                  </a:lnTo>
                </a:path>
              </a:pathLst>
            </a:custGeom>
            <a:ln w="12700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9788805" y="3683821"/>
              <a:ext cx="80645" cy="374015"/>
            </a:xfrm>
            <a:custGeom>
              <a:avLst/>
              <a:gdLst/>
              <a:ahLst/>
              <a:cxnLst/>
              <a:rect l="l" t="t" r="r" b="b"/>
              <a:pathLst>
                <a:path w="80645" h="374014">
                  <a:moveTo>
                    <a:pt x="80149" y="0"/>
                  </a:moveTo>
                  <a:lnTo>
                    <a:pt x="0" y="373951"/>
                  </a:lnTo>
                </a:path>
              </a:pathLst>
            </a:custGeom>
            <a:ln w="12700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9868960" y="3329758"/>
              <a:ext cx="80645" cy="354330"/>
            </a:xfrm>
            <a:custGeom>
              <a:avLst/>
              <a:gdLst/>
              <a:ahLst/>
              <a:cxnLst/>
              <a:rect l="l" t="t" r="r" b="b"/>
              <a:pathLst>
                <a:path w="80645" h="354329">
                  <a:moveTo>
                    <a:pt x="80149" y="0"/>
                  </a:moveTo>
                  <a:lnTo>
                    <a:pt x="0" y="354063"/>
                  </a:lnTo>
                </a:path>
              </a:pathLst>
            </a:custGeom>
            <a:ln w="12700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949114" y="2991607"/>
              <a:ext cx="80645" cy="338455"/>
            </a:xfrm>
            <a:custGeom>
              <a:avLst/>
              <a:gdLst/>
              <a:ahLst/>
              <a:cxnLst/>
              <a:rect l="l" t="t" r="r" b="b"/>
              <a:pathLst>
                <a:path w="80645" h="338454">
                  <a:moveTo>
                    <a:pt x="80149" y="0"/>
                  </a:moveTo>
                  <a:lnTo>
                    <a:pt x="0" y="338150"/>
                  </a:lnTo>
                </a:path>
              </a:pathLst>
            </a:custGeom>
            <a:ln w="12700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0029268" y="2756892"/>
              <a:ext cx="80645" cy="234950"/>
            </a:xfrm>
            <a:custGeom>
              <a:avLst/>
              <a:gdLst/>
              <a:ahLst/>
              <a:cxnLst/>
              <a:rect l="l" t="t" r="r" b="b"/>
              <a:pathLst>
                <a:path w="80645" h="234950">
                  <a:moveTo>
                    <a:pt x="80149" y="0"/>
                  </a:moveTo>
                  <a:lnTo>
                    <a:pt x="0" y="234721"/>
                  </a:lnTo>
                </a:path>
              </a:pathLst>
            </a:custGeom>
            <a:ln w="12700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0109423" y="2641522"/>
              <a:ext cx="80645" cy="115570"/>
            </a:xfrm>
            <a:custGeom>
              <a:avLst/>
              <a:gdLst/>
              <a:ahLst/>
              <a:cxnLst/>
              <a:rect l="l" t="t" r="r" b="b"/>
              <a:pathLst>
                <a:path w="80645" h="115569">
                  <a:moveTo>
                    <a:pt x="80149" y="0"/>
                  </a:moveTo>
                  <a:lnTo>
                    <a:pt x="0" y="115366"/>
                  </a:lnTo>
                </a:path>
              </a:pathLst>
            </a:custGeom>
            <a:ln w="12700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0189576" y="2637545"/>
              <a:ext cx="80645" cy="4445"/>
            </a:xfrm>
            <a:custGeom>
              <a:avLst/>
              <a:gdLst/>
              <a:ahLst/>
              <a:cxnLst/>
              <a:rect l="l" t="t" r="r" b="b"/>
              <a:pathLst>
                <a:path w="80645" h="4444">
                  <a:moveTo>
                    <a:pt x="80149" y="0"/>
                  </a:moveTo>
                  <a:lnTo>
                    <a:pt x="0" y="3975"/>
                  </a:lnTo>
                </a:path>
              </a:pathLst>
            </a:custGeom>
            <a:ln w="12700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0269731" y="2637547"/>
              <a:ext cx="80645" cy="52069"/>
            </a:xfrm>
            <a:custGeom>
              <a:avLst/>
              <a:gdLst/>
              <a:ahLst/>
              <a:cxnLst/>
              <a:rect l="l" t="t" r="r" b="b"/>
              <a:pathLst>
                <a:path w="80645" h="52069">
                  <a:moveTo>
                    <a:pt x="80149" y="5171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0349885" y="2689265"/>
              <a:ext cx="80645" cy="52069"/>
            </a:xfrm>
            <a:custGeom>
              <a:avLst/>
              <a:gdLst/>
              <a:ahLst/>
              <a:cxnLst/>
              <a:rect l="l" t="t" r="r" b="b"/>
              <a:pathLst>
                <a:path w="80645" h="52069">
                  <a:moveTo>
                    <a:pt x="80149" y="5171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0430039" y="2740985"/>
              <a:ext cx="80645" cy="40005"/>
            </a:xfrm>
            <a:custGeom>
              <a:avLst/>
              <a:gdLst/>
              <a:ahLst/>
              <a:cxnLst/>
              <a:rect l="l" t="t" r="r" b="b"/>
              <a:pathLst>
                <a:path w="80645" h="40005">
                  <a:moveTo>
                    <a:pt x="80149" y="3977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0510193" y="2780760"/>
              <a:ext cx="80645" cy="64135"/>
            </a:xfrm>
            <a:custGeom>
              <a:avLst/>
              <a:gdLst/>
              <a:ahLst/>
              <a:cxnLst/>
              <a:rect l="l" t="t" r="r" b="b"/>
              <a:pathLst>
                <a:path w="80645" h="64135">
                  <a:moveTo>
                    <a:pt x="80149" y="6365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0590348" y="2844412"/>
              <a:ext cx="80645" cy="32384"/>
            </a:xfrm>
            <a:custGeom>
              <a:avLst/>
              <a:gdLst/>
              <a:ahLst/>
              <a:cxnLst/>
              <a:rect l="l" t="t" r="r" b="b"/>
              <a:pathLst>
                <a:path w="80645" h="32385">
                  <a:moveTo>
                    <a:pt x="80149" y="31826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0670500" y="2876240"/>
              <a:ext cx="80645" cy="16510"/>
            </a:xfrm>
            <a:custGeom>
              <a:avLst/>
              <a:gdLst/>
              <a:ahLst/>
              <a:cxnLst/>
              <a:rect l="l" t="t" r="r" b="b"/>
              <a:pathLst>
                <a:path w="80645" h="16510">
                  <a:moveTo>
                    <a:pt x="80149" y="1591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0750655" y="2892149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80149" y="1193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0830809" y="2876239"/>
              <a:ext cx="80645" cy="27940"/>
            </a:xfrm>
            <a:custGeom>
              <a:avLst/>
              <a:gdLst/>
              <a:ahLst/>
              <a:cxnLst/>
              <a:rect l="l" t="t" r="r" b="b"/>
              <a:pathLst>
                <a:path w="80645" h="27939">
                  <a:moveTo>
                    <a:pt x="80149" y="0"/>
                  </a:moveTo>
                  <a:lnTo>
                    <a:pt x="0" y="27851"/>
                  </a:lnTo>
                </a:path>
              </a:pathLst>
            </a:custGeom>
            <a:ln w="12700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0910964" y="2864304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80149" y="0"/>
                  </a:moveTo>
                  <a:lnTo>
                    <a:pt x="0" y="11938"/>
                  </a:lnTo>
                </a:path>
              </a:pathLst>
            </a:custGeom>
            <a:ln w="12700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0991118" y="2840436"/>
              <a:ext cx="80645" cy="24130"/>
            </a:xfrm>
            <a:custGeom>
              <a:avLst/>
              <a:gdLst/>
              <a:ahLst/>
              <a:cxnLst/>
              <a:rect l="l" t="t" r="r" b="b"/>
              <a:pathLst>
                <a:path w="80645" h="24130">
                  <a:moveTo>
                    <a:pt x="80149" y="0"/>
                  </a:moveTo>
                  <a:lnTo>
                    <a:pt x="0" y="23863"/>
                  </a:lnTo>
                </a:path>
              </a:pathLst>
            </a:custGeom>
            <a:ln w="12700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1071272" y="2840436"/>
              <a:ext cx="80645" cy="0"/>
            </a:xfrm>
            <a:custGeom>
              <a:avLst/>
              <a:gdLst/>
              <a:ahLst/>
              <a:cxnLst/>
              <a:rect l="l" t="t" r="r" b="b"/>
              <a:pathLst>
                <a:path w="80645">
                  <a:moveTo>
                    <a:pt x="80149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1151425" y="2840435"/>
              <a:ext cx="80645" cy="16510"/>
            </a:xfrm>
            <a:custGeom>
              <a:avLst/>
              <a:gdLst/>
              <a:ahLst/>
              <a:cxnLst/>
              <a:rect l="l" t="t" r="r" b="b"/>
              <a:pathLst>
                <a:path w="80645" h="16510">
                  <a:moveTo>
                    <a:pt x="80149" y="1591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1231579" y="2856348"/>
              <a:ext cx="80645" cy="0"/>
            </a:xfrm>
            <a:custGeom>
              <a:avLst/>
              <a:gdLst/>
              <a:ahLst/>
              <a:cxnLst/>
              <a:rect l="l" t="t" r="r" b="b"/>
              <a:pathLst>
                <a:path w="80645">
                  <a:moveTo>
                    <a:pt x="80149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1311734" y="2844412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80149" y="0"/>
                  </a:moveTo>
                  <a:lnTo>
                    <a:pt x="0" y="11938"/>
                  </a:lnTo>
                </a:path>
              </a:pathLst>
            </a:custGeom>
            <a:ln w="12700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1391889" y="2828499"/>
              <a:ext cx="80645" cy="16510"/>
            </a:xfrm>
            <a:custGeom>
              <a:avLst/>
              <a:gdLst/>
              <a:ahLst/>
              <a:cxnLst/>
              <a:rect l="l" t="t" r="r" b="b"/>
              <a:pathLst>
                <a:path w="80645" h="16510">
                  <a:moveTo>
                    <a:pt x="80149" y="0"/>
                  </a:moveTo>
                  <a:lnTo>
                    <a:pt x="0" y="15913"/>
                  </a:lnTo>
                </a:path>
              </a:pathLst>
            </a:custGeom>
            <a:ln w="12700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1472042" y="2812586"/>
              <a:ext cx="80645" cy="16510"/>
            </a:xfrm>
            <a:custGeom>
              <a:avLst/>
              <a:gdLst/>
              <a:ahLst/>
              <a:cxnLst/>
              <a:rect l="l" t="t" r="r" b="b"/>
              <a:pathLst>
                <a:path w="80645" h="16510">
                  <a:moveTo>
                    <a:pt x="80149" y="0"/>
                  </a:moveTo>
                  <a:lnTo>
                    <a:pt x="0" y="15913"/>
                  </a:lnTo>
                </a:path>
              </a:pathLst>
            </a:custGeom>
            <a:ln w="12700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1552197" y="2800653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80149" y="0"/>
                  </a:moveTo>
                  <a:lnTo>
                    <a:pt x="0" y="11938"/>
                  </a:lnTo>
                </a:path>
              </a:pathLst>
            </a:custGeom>
            <a:ln w="12700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1632352" y="2800652"/>
              <a:ext cx="80645" cy="16510"/>
            </a:xfrm>
            <a:custGeom>
              <a:avLst/>
              <a:gdLst/>
              <a:ahLst/>
              <a:cxnLst/>
              <a:rect l="l" t="t" r="r" b="b"/>
              <a:pathLst>
                <a:path w="80645" h="16510">
                  <a:moveTo>
                    <a:pt x="80149" y="1591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1712504" y="2816569"/>
              <a:ext cx="80645" cy="36195"/>
            </a:xfrm>
            <a:custGeom>
              <a:avLst/>
              <a:gdLst/>
              <a:ahLst/>
              <a:cxnLst/>
              <a:rect l="l" t="t" r="r" b="b"/>
              <a:pathLst>
                <a:path w="80645" h="36194">
                  <a:moveTo>
                    <a:pt x="80149" y="35801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1792659" y="2852377"/>
              <a:ext cx="80645" cy="40005"/>
            </a:xfrm>
            <a:custGeom>
              <a:avLst/>
              <a:gdLst/>
              <a:ahLst/>
              <a:cxnLst/>
              <a:rect l="l" t="t" r="r" b="b"/>
              <a:pathLst>
                <a:path w="80645" h="40005">
                  <a:moveTo>
                    <a:pt x="80149" y="3977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1872813" y="2892155"/>
              <a:ext cx="80645" cy="52069"/>
            </a:xfrm>
            <a:custGeom>
              <a:avLst/>
              <a:gdLst/>
              <a:ahLst/>
              <a:cxnLst/>
              <a:rect l="l" t="t" r="r" b="b"/>
              <a:pathLst>
                <a:path w="80645" h="52069">
                  <a:moveTo>
                    <a:pt x="80149" y="5171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1952967" y="2943867"/>
              <a:ext cx="80645" cy="48260"/>
            </a:xfrm>
            <a:custGeom>
              <a:avLst/>
              <a:gdLst/>
              <a:ahLst/>
              <a:cxnLst/>
              <a:rect l="l" t="t" r="r" b="b"/>
              <a:pathLst>
                <a:path w="80645" h="48260">
                  <a:moveTo>
                    <a:pt x="80149" y="4773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2033122" y="2991604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80149" y="1193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2113277" y="3003538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80149" y="1193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2193429" y="3015484"/>
              <a:ext cx="80645" cy="8255"/>
            </a:xfrm>
            <a:custGeom>
              <a:avLst/>
              <a:gdLst/>
              <a:ahLst/>
              <a:cxnLst/>
              <a:rect l="l" t="t" r="r" b="b"/>
              <a:pathLst>
                <a:path w="80645" h="8255">
                  <a:moveTo>
                    <a:pt x="80149" y="795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2273584" y="3007520"/>
              <a:ext cx="80645" cy="16510"/>
            </a:xfrm>
            <a:custGeom>
              <a:avLst/>
              <a:gdLst/>
              <a:ahLst/>
              <a:cxnLst/>
              <a:rect l="l" t="t" r="r" b="b"/>
              <a:pathLst>
                <a:path w="80645" h="16510">
                  <a:moveTo>
                    <a:pt x="80149" y="0"/>
                  </a:moveTo>
                  <a:lnTo>
                    <a:pt x="0" y="15913"/>
                  </a:lnTo>
                </a:path>
              </a:pathLst>
            </a:custGeom>
            <a:ln w="12700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2353739" y="2999563"/>
              <a:ext cx="80645" cy="8255"/>
            </a:xfrm>
            <a:custGeom>
              <a:avLst/>
              <a:gdLst/>
              <a:ahLst/>
              <a:cxnLst/>
              <a:rect l="l" t="t" r="r" b="b"/>
              <a:pathLst>
                <a:path w="80645" h="8255">
                  <a:moveTo>
                    <a:pt x="80149" y="0"/>
                  </a:moveTo>
                  <a:lnTo>
                    <a:pt x="0" y="7950"/>
                  </a:lnTo>
                </a:path>
              </a:pathLst>
            </a:custGeom>
            <a:ln w="12700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2433893" y="2995586"/>
              <a:ext cx="80645" cy="4445"/>
            </a:xfrm>
            <a:custGeom>
              <a:avLst/>
              <a:gdLst/>
              <a:ahLst/>
              <a:cxnLst/>
              <a:rect l="l" t="t" r="r" b="b"/>
              <a:pathLst>
                <a:path w="80645" h="4444">
                  <a:moveTo>
                    <a:pt x="80149" y="0"/>
                  </a:moveTo>
                  <a:lnTo>
                    <a:pt x="0" y="3975"/>
                  </a:lnTo>
                </a:path>
              </a:pathLst>
            </a:custGeom>
            <a:ln w="12700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2514047" y="2987629"/>
              <a:ext cx="80645" cy="8255"/>
            </a:xfrm>
            <a:custGeom>
              <a:avLst/>
              <a:gdLst/>
              <a:ahLst/>
              <a:cxnLst/>
              <a:rect l="l" t="t" r="r" b="b"/>
              <a:pathLst>
                <a:path w="80645" h="8255">
                  <a:moveTo>
                    <a:pt x="80149" y="0"/>
                  </a:moveTo>
                  <a:lnTo>
                    <a:pt x="0" y="7950"/>
                  </a:lnTo>
                </a:path>
              </a:pathLst>
            </a:custGeom>
            <a:ln w="12700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2594202" y="2987635"/>
              <a:ext cx="80645" cy="8255"/>
            </a:xfrm>
            <a:custGeom>
              <a:avLst/>
              <a:gdLst/>
              <a:ahLst/>
              <a:cxnLst/>
              <a:rect l="l" t="t" r="r" b="b"/>
              <a:pathLst>
                <a:path w="80645" h="8255">
                  <a:moveTo>
                    <a:pt x="80149" y="795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2674354" y="2995592"/>
              <a:ext cx="80645" cy="8255"/>
            </a:xfrm>
            <a:custGeom>
              <a:avLst/>
              <a:gdLst/>
              <a:ahLst/>
              <a:cxnLst/>
              <a:rect l="l" t="t" r="r" b="b"/>
              <a:pathLst>
                <a:path w="80645" h="8255">
                  <a:moveTo>
                    <a:pt x="80149" y="795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2754509" y="3003550"/>
              <a:ext cx="80645" cy="24130"/>
            </a:xfrm>
            <a:custGeom>
              <a:avLst/>
              <a:gdLst/>
              <a:ahLst/>
              <a:cxnLst/>
              <a:rect l="l" t="t" r="r" b="b"/>
              <a:pathLst>
                <a:path w="80645" h="24130">
                  <a:moveTo>
                    <a:pt x="80149" y="2386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2834662" y="3027412"/>
              <a:ext cx="80645" cy="16510"/>
            </a:xfrm>
            <a:custGeom>
              <a:avLst/>
              <a:gdLst/>
              <a:ahLst/>
              <a:cxnLst/>
              <a:rect l="l" t="t" r="r" b="b"/>
              <a:pathLst>
                <a:path w="80645" h="16510">
                  <a:moveTo>
                    <a:pt x="80149" y="1591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2914817" y="3043330"/>
              <a:ext cx="80645" cy="8255"/>
            </a:xfrm>
            <a:custGeom>
              <a:avLst/>
              <a:gdLst/>
              <a:ahLst/>
              <a:cxnLst/>
              <a:rect l="l" t="t" r="r" b="b"/>
              <a:pathLst>
                <a:path w="80645" h="8255">
                  <a:moveTo>
                    <a:pt x="80149" y="795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2994971" y="3051288"/>
              <a:ext cx="80645" cy="24130"/>
            </a:xfrm>
            <a:custGeom>
              <a:avLst/>
              <a:gdLst/>
              <a:ahLst/>
              <a:cxnLst/>
              <a:rect l="l" t="t" r="r" b="b"/>
              <a:pathLst>
                <a:path w="80644" h="24130">
                  <a:moveTo>
                    <a:pt x="80149" y="2386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3075127" y="3075152"/>
              <a:ext cx="80645" cy="99695"/>
            </a:xfrm>
            <a:custGeom>
              <a:avLst/>
              <a:gdLst/>
              <a:ahLst/>
              <a:cxnLst/>
              <a:rect l="l" t="t" r="r" b="b"/>
              <a:pathLst>
                <a:path w="80644" h="99694">
                  <a:moveTo>
                    <a:pt x="80149" y="9945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3155280" y="3174602"/>
              <a:ext cx="80645" cy="27940"/>
            </a:xfrm>
            <a:custGeom>
              <a:avLst/>
              <a:gdLst/>
              <a:ahLst/>
              <a:cxnLst/>
              <a:rect l="l" t="t" r="r" b="b"/>
              <a:pathLst>
                <a:path w="80644" h="27939">
                  <a:moveTo>
                    <a:pt x="80149" y="2785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3235434" y="3202458"/>
              <a:ext cx="80645" cy="4445"/>
            </a:xfrm>
            <a:custGeom>
              <a:avLst/>
              <a:gdLst/>
              <a:ahLst/>
              <a:cxnLst/>
              <a:rect l="l" t="t" r="r" b="b"/>
              <a:pathLst>
                <a:path w="80644" h="4444">
                  <a:moveTo>
                    <a:pt x="80149" y="397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3315589" y="3174606"/>
              <a:ext cx="80645" cy="32384"/>
            </a:xfrm>
            <a:custGeom>
              <a:avLst/>
              <a:gdLst/>
              <a:ahLst/>
              <a:cxnLst/>
              <a:rect l="l" t="t" r="r" b="b"/>
              <a:pathLst>
                <a:path w="80644" h="32385">
                  <a:moveTo>
                    <a:pt x="80149" y="0"/>
                  </a:moveTo>
                  <a:lnTo>
                    <a:pt x="0" y="31826"/>
                  </a:lnTo>
                </a:path>
              </a:pathLst>
            </a:custGeom>
            <a:ln w="12699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3395743" y="2987629"/>
              <a:ext cx="80645" cy="187325"/>
            </a:xfrm>
            <a:custGeom>
              <a:avLst/>
              <a:gdLst/>
              <a:ahLst/>
              <a:cxnLst/>
              <a:rect l="l" t="t" r="r" b="b"/>
              <a:pathLst>
                <a:path w="80644" h="187325">
                  <a:moveTo>
                    <a:pt x="80149" y="0"/>
                  </a:moveTo>
                  <a:lnTo>
                    <a:pt x="0" y="186982"/>
                  </a:lnTo>
                </a:path>
              </a:pathLst>
            </a:custGeom>
            <a:ln w="12700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3475897" y="2784740"/>
              <a:ext cx="80645" cy="203200"/>
            </a:xfrm>
            <a:custGeom>
              <a:avLst/>
              <a:gdLst/>
              <a:ahLst/>
              <a:cxnLst/>
              <a:rect l="l" t="t" r="r" b="b"/>
              <a:pathLst>
                <a:path w="80644" h="203200">
                  <a:moveTo>
                    <a:pt x="80149" y="0"/>
                  </a:moveTo>
                  <a:lnTo>
                    <a:pt x="0" y="202895"/>
                  </a:lnTo>
                </a:path>
              </a:pathLst>
            </a:custGeom>
            <a:ln w="12700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3556052" y="2561959"/>
              <a:ext cx="80645" cy="222885"/>
            </a:xfrm>
            <a:custGeom>
              <a:avLst/>
              <a:gdLst/>
              <a:ahLst/>
              <a:cxnLst/>
              <a:rect l="l" t="t" r="r" b="b"/>
              <a:pathLst>
                <a:path w="80644" h="222885">
                  <a:moveTo>
                    <a:pt x="80149" y="0"/>
                  </a:moveTo>
                  <a:lnTo>
                    <a:pt x="0" y="222783"/>
                  </a:lnTo>
                </a:path>
              </a:pathLst>
            </a:custGeom>
            <a:ln w="12699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3636206" y="2382939"/>
              <a:ext cx="80645" cy="179070"/>
            </a:xfrm>
            <a:custGeom>
              <a:avLst/>
              <a:gdLst/>
              <a:ahLst/>
              <a:cxnLst/>
              <a:rect l="l" t="t" r="r" b="b"/>
              <a:pathLst>
                <a:path w="80644" h="179069">
                  <a:moveTo>
                    <a:pt x="80149" y="0"/>
                  </a:moveTo>
                  <a:lnTo>
                    <a:pt x="0" y="179019"/>
                  </a:lnTo>
                </a:path>
              </a:pathLst>
            </a:custGeom>
            <a:ln w="12700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3716360" y="2374982"/>
              <a:ext cx="80645" cy="8255"/>
            </a:xfrm>
            <a:custGeom>
              <a:avLst/>
              <a:gdLst/>
              <a:ahLst/>
              <a:cxnLst/>
              <a:rect l="l" t="t" r="r" b="b"/>
              <a:pathLst>
                <a:path w="80644" h="8255">
                  <a:moveTo>
                    <a:pt x="80149" y="0"/>
                  </a:moveTo>
                  <a:lnTo>
                    <a:pt x="0" y="7950"/>
                  </a:lnTo>
                </a:path>
              </a:pathLst>
            </a:custGeom>
            <a:ln w="12700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3796515" y="2374984"/>
              <a:ext cx="80645" cy="227329"/>
            </a:xfrm>
            <a:custGeom>
              <a:avLst/>
              <a:gdLst/>
              <a:ahLst/>
              <a:cxnLst/>
              <a:rect l="l" t="t" r="r" b="b"/>
              <a:pathLst>
                <a:path w="80644" h="227330">
                  <a:moveTo>
                    <a:pt x="80149" y="22675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3876667" y="2601736"/>
              <a:ext cx="80645" cy="429895"/>
            </a:xfrm>
            <a:custGeom>
              <a:avLst/>
              <a:gdLst/>
              <a:ahLst/>
              <a:cxnLst/>
              <a:rect l="l" t="t" r="r" b="b"/>
              <a:pathLst>
                <a:path w="80644" h="429894">
                  <a:moveTo>
                    <a:pt x="80149" y="429653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3956822" y="3031391"/>
              <a:ext cx="80645" cy="306705"/>
            </a:xfrm>
            <a:custGeom>
              <a:avLst/>
              <a:gdLst/>
              <a:ahLst/>
              <a:cxnLst/>
              <a:rect l="l" t="t" r="r" b="b"/>
              <a:pathLst>
                <a:path w="80644" h="306704">
                  <a:moveTo>
                    <a:pt x="80149" y="30632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4036975" y="3337715"/>
              <a:ext cx="80645" cy="194945"/>
            </a:xfrm>
            <a:custGeom>
              <a:avLst/>
              <a:gdLst/>
              <a:ahLst/>
              <a:cxnLst/>
              <a:rect l="l" t="t" r="r" b="b"/>
              <a:pathLst>
                <a:path w="80644" h="194945">
                  <a:moveTo>
                    <a:pt x="80149" y="19493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474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468187" y="3636085"/>
              <a:ext cx="80645" cy="36195"/>
            </a:xfrm>
            <a:custGeom>
              <a:avLst/>
              <a:gdLst/>
              <a:ahLst/>
              <a:cxnLst/>
              <a:rect l="l" t="t" r="r" b="b"/>
              <a:pathLst>
                <a:path w="80645" h="36195">
                  <a:moveTo>
                    <a:pt x="80149" y="35801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548342" y="3648015"/>
              <a:ext cx="80645" cy="24130"/>
            </a:xfrm>
            <a:custGeom>
              <a:avLst/>
              <a:gdLst/>
              <a:ahLst/>
              <a:cxnLst/>
              <a:rect l="l" t="t" r="r" b="b"/>
              <a:pathLst>
                <a:path w="80645" h="24129">
                  <a:moveTo>
                    <a:pt x="80149" y="0"/>
                  </a:moveTo>
                  <a:lnTo>
                    <a:pt x="0" y="23863"/>
                  </a:lnTo>
                </a:path>
              </a:pathLst>
            </a:custGeom>
            <a:ln w="12700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628497" y="3576409"/>
              <a:ext cx="80645" cy="71755"/>
            </a:xfrm>
            <a:custGeom>
              <a:avLst/>
              <a:gdLst/>
              <a:ahLst/>
              <a:cxnLst/>
              <a:rect l="l" t="t" r="r" b="b"/>
              <a:pathLst>
                <a:path w="80645" h="71754">
                  <a:moveTo>
                    <a:pt x="80149" y="0"/>
                  </a:moveTo>
                  <a:lnTo>
                    <a:pt x="0" y="71602"/>
                  </a:lnTo>
                </a:path>
              </a:pathLst>
            </a:custGeom>
            <a:ln w="12700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708650" y="3385454"/>
              <a:ext cx="80645" cy="191135"/>
            </a:xfrm>
            <a:custGeom>
              <a:avLst/>
              <a:gdLst/>
              <a:ahLst/>
              <a:cxnLst/>
              <a:rect l="l" t="t" r="r" b="b"/>
              <a:pathLst>
                <a:path w="80645" h="191135">
                  <a:moveTo>
                    <a:pt x="80149" y="0"/>
                  </a:moveTo>
                  <a:lnTo>
                    <a:pt x="0" y="190957"/>
                  </a:lnTo>
                </a:path>
              </a:pathLst>
            </a:custGeom>
            <a:ln w="12700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788805" y="3289974"/>
              <a:ext cx="80645" cy="95885"/>
            </a:xfrm>
            <a:custGeom>
              <a:avLst/>
              <a:gdLst/>
              <a:ahLst/>
              <a:cxnLst/>
              <a:rect l="l" t="t" r="r" b="b"/>
              <a:pathLst>
                <a:path w="80645" h="95885">
                  <a:moveTo>
                    <a:pt x="80149" y="0"/>
                  </a:moveTo>
                  <a:lnTo>
                    <a:pt x="0" y="95478"/>
                  </a:lnTo>
                </a:path>
              </a:pathLst>
            </a:custGeom>
            <a:ln w="12700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868960" y="3182564"/>
              <a:ext cx="80645" cy="107950"/>
            </a:xfrm>
            <a:custGeom>
              <a:avLst/>
              <a:gdLst/>
              <a:ahLst/>
              <a:cxnLst/>
              <a:rect l="l" t="t" r="r" b="b"/>
              <a:pathLst>
                <a:path w="80645" h="107950">
                  <a:moveTo>
                    <a:pt x="80149" y="0"/>
                  </a:moveTo>
                  <a:lnTo>
                    <a:pt x="0" y="107416"/>
                  </a:lnTo>
                </a:path>
              </a:pathLst>
            </a:custGeom>
            <a:ln w="12700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949114" y="3114933"/>
              <a:ext cx="80645" cy="67945"/>
            </a:xfrm>
            <a:custGeom>
              <a:avLst/>
              <a:gdLst/>
              <a:ahLst/>
              <a:cxnLst/>
              <a:rect l="l" t="t" r="r" b="b"/>
              <a:pathLst>
                <a:path w="80645" h="67944">
                  <a:moveTo>
                    <a:pt x="80149" y="0"/>
                  </a:moveTo>
                  <a:lnTo>
                    <a:pt x="0" y="67627"/>
                  </a:lnTo>
                </a:path>
              </a:pathLst>
            </a:custGeom>
            <a:ln w="12700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0029268" y="3047302"/>
              <a:ext cx="80645" cy="67945"/>
            </a:xfrm>
            <a:custGeom>
              <a:avLst/>
              <a:gdLst/>
              <a:ahLst/>
              <a:cxnLst/>
              <a:rect l="l" t="t" r="r" b="b"/>
              <a:pathLst>
                <a:path w="80645" h="67944">
                  <a:moveTo>
                    <a:pt x="80149" y="0"/>
                  </a:moveTo>
                  <a:lnTo>
                    <a:pt x="0" y="67627"/>
                  </a:lnTo>
                </a:path>
              </a:pathLst>
            </a:custGeom>
            <a:ln w="12700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0109423" y="3031389"/>
              <a:ext cx="80645" cy="16510"/>
            </a:xfrm>
            <a:custGeom>
              <a:avLst/>
              <a:gdLst/>
              <a:ahLst/>
              <a:cxnLst/>
              <a:rect l="l" t="t" r="r" b="b"/>
              <a:pathLst>
                <a:path w="80645" h="16510">
                  <a:moveTo>
                    <a:pt x="80149" y="0"/>
                  </a:moveTo>
                  <a:lnTo>
                    <a:pt x="0" y="15913"/>
                  </a:lnTo>
                </a:path>
              </a:pathLst>
            </a:custGeom>
            <a:ln w="12700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0189576" y="3031389"/>
              <a:ext cx="80645" cy="0"/>
            </a:xfrm>
            <a:custGeom>
              <a:avLst/>
              <a:gdLst/>
              <a:ahLst/>
              <a:cxnLst/>
              <a:rect l="l" t="t" r="r" b="b"/>
              <a:pathLst>
                <a:path w="80645">
                  <a:moveTo>
                    <a:pt x="80149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0269731" y="3031397"/>
              <a:ext cx="80645" cy="8255"/>
            </a:xfrm>
            <a:custGeom>
              <a:avLst/>
              <a:gdLst/>
              <a:ahLst/>
              <a:cxnLst/>
              <a:rect l="l" t="t" r="r" b="b"/>
              <a:pathLst>
                <a:path w="80645" h="8255">
                  <a:moveTo>
                    <a:pt x="80149" y="795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0349885" y="3039354"/>
              <a:ext cx="80645" cy="24130"/>
            </a:xfrm>
            <a:custGeom>
              <a:avLst/>
              <a:gdLst/>
              <a:ahLst/>
              <a:cxnLst/>
              <a:rect l="l" t="t" r="r" b="b"/>
              <a:pathLst>
                <a:path w="80645" h="24130">
                  <a:moveTo>
                    <a:pt x="80149" y="2386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0430039" y="3063223"/>
              <a:ext cx="80645" cy="24130"/>
            </a:xfrm>
            <a:custGeom>
              <a:avLst/>
              <a:gdLst/>
              <a:ahLst/>
              <a:cxnLst/>
              <a:rect l="l" t="t" r="r" b="b"/>
              <a:pathLst>
                <a:path w="80645" h="24130">
                  <a:moveTo>
                    <a:pt x="80149" y="2386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0510193" y="3087081"/>
              <a:ext cx="80645" cy="27940"/>
            </a:xfrm>
            <a:custGeom>
              <a:avLst/>
              <a:gdLst/>
              <a:ahLst/>
              <a:cxnLst/>
              <a:rect l="l" t="t" r="r" b="b"/>
              <a:pathLst>
                <a:path w="80645" h="27939">
                  <a:moveTo>
                    <a:pt x="80149" y="2785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0590348" y="3114935"/>
              <a:ext cx="80645" cy="20320"/>
            </a:xfrm>
            <a:custGeom>
              <a:avLst/>
              <a:gdLst/>
              <a:ahLst/>
              <a:cxnLst/>
              <a:rect l="l" t="t" r="r" b="b"/>
              <a:pathLst>
                <a:path w="80645" h="20319">
                  <a:moveTo>
                    <a:pt x="80149" y="1988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0670500" y="3134831"/>
              <a:ext cx="80645" cy="24130"/>
            </a:xfrm>
            <a:custGeom>
              <a:avLst/>
              <a:gdLst/>
              <a:ahLst/>
              <a:cxnLst/>
              <a:rect l="l" t="t" r="r" b="b"/>
              <a:pathLst>
                <a:path w="80645" h="24130">
                  <a:moveTo>
                    <a:pt x="80149" y="2386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0750655" y="3158697"/>
              <a:ext cx="80645" cy="4445"/>
            </a:xfrm>
            <a:custGeom>
              <a:avLst/>
              <a:gdLst/>
              <a:ahLst/>
              <a:cxnLst/>
              <a:rect l="l" t="t" r="r" b="b"/>
              <a:pathLst>
                <a:path w="80645" h="4444">
                  <a:moveTo>
                    <a:pt x="80149" y="397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0830809" y="3146760"/>
              <a:ext cx="80645" cy="16510"/>
            </a:xfrm>
            <a:custGeom>
              <a:avLst/>
              <a:gdLst/>
              <a:ahLst/>
              <a:cxnLst/>
              <a:rect l="l" t="t" r="r" b="b"/>
              <a:pathLst>
                <a:path w="80645" h="16510">
                  <a:moveTo>
                    <a:pt x="80149" y="0"/>
                  </a:moveTo>
                  <a:lnTo>
                    <a:pt x="0" y="15913"/>
                  </a:lnTo>
                </a:path>
              </a:pathLst>
            </a:custGeom>
            <a:ln w="12700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0910964" y="3118910"/>
              <a:ext cx="80645" cy="27940"/>
            </a:xfrm>
            <a:custGeom>
              <a:avLst/>
              <a:gdLst/>
              <a:ahLst/>
              <a:cxnLst/>
              <a:rect l="l" t="t" r="r" b="b"/>
              <a:pathLst>
                <a:path w="80645" h="27939">
                  <a:moveTo>
                    <a:pt x="80149" y="0"/>
                  </a:moveTo>
                  <a:lnTo>
                    <a:pt x="0" y="27851"/>
                  </a:lnTo>
                </a:path>
              </a:pathLst>
            </a:custGeom>
            <a:ln w="12700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0991118" y="3071172"/>
              <a:ext cx="80645" cy="48260"/>
            </a:xfrm>
            <a:custGeom>
              <a:avLst/>
              <a:gdLst/>
              <a:ahLst/>
              <a:cxnLst/>
              <a:rect l="l" t="t" r="r" b="b"/>
              <a:pathLst>
                <a:path w="80645" h="48260">
                  <a:moveTo>
                    <a:pt x="80149" y="0"/>
                  </a:moveTo>
                  <a:lnTo>
                    <a:pt x="0" y="47739"/>
                  </a:lnTo>
                </a:path>
              </a:pathLst>
            </a:custGeom>
            <a:ln w="12700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1071272" y="3039347"/>
              <a:ext cx="80645" cy="32384"/>
            </a:xfrm>
            <a:custGeom>
              <a:avLst/>
              <a:gdLst/>
              <a:ahLst/>
              <a:cxnLst/>
              <a:rect l="l" t="t" r="r" b="b"/>
              <a:pathLst>
                <a:path w="80645" h="32385">
                  <a:moveTo>
                    <a:pt x="80149" y="0"/>
                  </a:moveTo>
                  <a:lnTo>
                    <a:pt x="0" y="31826"/>
                  </a:lnTo>
                </a:path>
              </a:pathLst>
            </a:custGeom>
            <a:ln w="12699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1151425" y="2987629"/>
              <a:ext cx="80645" cy="52069"/>
            </a:xfrm>
            <a:custGeom>
              <a:avLst/>
              <a:gdLst/>
              <a:ahLst/>
              <a:cxnLst/>
              <a:rect l="l" t="t" r="r" b="b"/>
              <a:pathLst>
                <a:path w="80645" h="52069">
                  <a:moveTo>
                    <a:pt x="80149" y="0"/>
                  </a:moveTo>
                  <a:lnTo>
                    <a:pt x="0" y="51714"/>
                  </a:lnTo>
                </a:path>
              </a:pathLst>
            </a:custGeom>
            <a:ln w="12700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1231579" y="2920000"/>
              <a:ext cx="80645" cy="67945"/>
            </a:xfrm>
            <a:custGeom>
              <a:avLst/>
              <a:gdLst/>
              <a:ahLst/>
              <a:cxnLst/>
              <a:rect l="l" t="t" r="r" b="b"/>
              <a:pathLst>
                <a:path w="80645" h="67944">
                  <a:moveTo>
                    <a:pt x="80149" y="0"/>
                  </a:moveTo>
                  <a:lnTo>
                    <a:pt x="0" y="67627"/>
                  </a:lnTo>
                </a:path>
              </a:pathLst>
            </a:custGeom>
            <a:ln w="12700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1311734" y="2812586"/>
              <a:ext cx="80645" cy="107950"/>
            </a:xfrm>
            <a:custGeom>
              <a:avLst/>
              <a:gdLst/>
              <a:ahLst/>
              <a:cxnLst/>
              <a:rect l="l" t="t" r="r" b="b"/>
              <a:pathLst>
                <a:path w="80645" h="107950">
                  <a:moveTo>
                    <a:pt x="80149" y="0"/>
                  </a:moveTo>
                  <a:lnTo>
                    <a:pt x="0" y="107416"/>
                  </a:lnTo>
                </a:path>
              </a:pathLst>
            </a:custGeom>
            <a:ln w="12700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1391889" y="2784740"/>
              <a:ext cx="80645" cy="27940"/>
            </a:xfrm>
            <a:custGeom>
              <a:avLst/>
              <a:gdLst/>
              <a:ahLst/>
              <a:cxnLst/>
              <a:rect l="l" t="t" r="r" b="b"/>
              <a:pathLst>
                <a:path w="80645" h="27939">
                  <a:moveTo>
                    <a:pt x="80149" y="0"/>
                  </a:moveTo>
                  <a:lnTo>
                    <a:pt x="0" y="27851"/>
                  </a:lnTo>
                </a:path>
              </a:pathLst>
            </a:custGeom>
            <a:ln w="12700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1472042" y="2725065"/>
              <a:ext cx="80645" cy="59690"/>
            </a:xfrm>
            <a:custGeom>
              <a:avLst/>
              <a:gdLst/>
              <a:ahLst/>
              <a:cxnLst/>
              <a:rect l="l" t="t" r="r" b="b"/>
              <a:pathLst>
                <a:path w="80645" h="59689">
                  <a:moveTo>
                    <a:pt x="80149" y="0"/>
                  </a:moveTo>
                  <a:lnTo>
                    <a:pt x="0" y="59677"/>
                  </a:lnTo>
                </a:path>
              </a:pathLst>
            </a:custGeom>
            <a:ln w="12700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1552197" y="2725065"/>
              <a:ext cx="80645" cy="0"/>
            </a:xfrm>
            <a:custGeom>
              <a:avLst/>
              <a:gdLst/>
              <a:ahLst/>
              <a:cxnLst/>
              <a:rect l="l" t="t" r="r" b="b"/>
              <a:pathLst>
                <a:path w="80645">
                  <a:moveTo>
                    <a:pt x="80149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1632352" y="2725068"/>
              <a:ext cx="80645" cy="67945"/>
            </a:xfrm>
            <a:custGeom>
              <a:avLst/>
              <a:gdLst/>
              <a:ahLst/>
              <a:cxnLst/>
              <a:rect l="l" t="t" r="r" b="b"/>
              <a:pathLst>
                <a:path w="80645" h="67944">
                  <a:moveTo>
                    <a:pt x="80149" y="6762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1712504" y="2792698"/>
              <a:ext cx="80645" cy="20320"/>
            </a:xfrm>
            <a:custGeom>
              <a:avLst/>
              <a:gdLst/>
              <a:ahLst/>
              <a:cxnLst/>
              <a:rect l="l" t="t" r="r" b="b"/>
              <a:pathLst>
                <a:path w="80645" h="20319">
                  <a:moveTo>
                    <a:pt x="80149" y="1988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1792659" y="2812593"/>
              <a:ext cx="80645" cy="71755"/>
            </a:xfrm>
            <a:custGeom>
              <a:avLst/>
              <a:gdLst/>
              <a:ahLst/>
              <a:cxnLst/>
              <a:rect l="l" t="t" r="r" b="b"/>
              <a:pathLst>
                <a:path w="80645" h="71755">
                  <a:moveTo>
                    <a:pt x="80149" y="7160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1872813" y="2884194"/>
              <a:ext cx="80645" cy="64135"/>
            </a:xfrm>
            <a:custGeom>
              <a:avLst/>
              <a:gdLst/>
              <a:ahLst/>
              <a:cxnLst/>
              <a:rect l="l" t="t" r="r" b="b"/>
              <a:pathLst>
                <a:path w="80645" h="64135">
                  <a:moveTo>
                    <a:pt x="80149" y="6365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1952967" y="2947847"/>
              <a:ext cx="80645" cy="32384"/>
            </a:xfrm>
            <a:custGeom>
              <a:avLst/>
              <a:gdLst/>
              <a:ahLst/>
              <a:cxnLst/>
              <a:rect l="l" t="t" r="r" b="b"/>
              <a:pathLst>
                <a:path w="80645" h="32385">
                  <a:moveTo>
                    <a:pt x="80149" y="31826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2033122" y="2975695"/>
              <a:ext cx="80645" cy="4445"/>
            </a:xfrm>
            <a:custGeom>
              <a:avLst/>
              <a:gdLst/>
              <a:ahLst/>
              <a:cxnLst/>
              <a:rect l="l" t="t" r="r" b="b"/>
              <a:pathLst>
                <a:path w="80645" h="4444">
                  <a:moveTo>
                    <a:pt x="80149" y="0"/>
                  </a:moveTo>
                  <a:lnTo>
                    <a:pt x="0" y="3975"/>
                  </a:lnTo>
                </a:path>
              </a:pathLst>
            </a:custGeom>
            <a:ln w="12700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2113277" y="2975691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80149" y="1193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2193429" y="2951825"/>
              <a:ext cx="80645" cy="36195"/>
            </a:xfrm>
            <a:custGeom>
              <a:avLst/>
              <a:gdLst/>
              <a:ahLst/>
              <a:cxnLst/>
              <a:rect l="l" t="t" r="r" b="b"/>
              <a:pathLst>
                <a:path w="80645" h="36194">
                  <a:moveTo>
                    <a:pt x="80149" y="0"/>
                  </a:moveTo>
                  <a:lnTo>
                    <a:pt x="0" y="35801"/>
                  </a:lnTo>
                </a:path>
              </a:pathLst>
            </a:custGeom>
            <a:ln w="12699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2273584" y="2912042"/>
              <a:ext cx="80645" cy="40005"/>
            </a:xfrm>
            <a:custGeom>
              <a:avLst/>
              <a:gdLst/>
              <a:ahLst/>
              <a:cxnLst/>
              <a:rect l="l" t="t" r="r" b="b"/>
              <a:pathLst>
                <a:path w="80645" h="40005">
                  <a:moveTo>
                    <a:pt x="80149" y="0"/>
                  </a:moveTo>
                  <a:lnTo>
                    <a:pt x="0" y="39776"/>
                  </a:lnTo>
                </a:path>
              </a:pathLst>
            </a:custGeom>
            <a:ln w="12700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2353739" y="2888173"/>
              <a:ext cx="80645" cy="24130"/>
            </a:xfrm>
            <a:custGeom>
              <a:avLst/>
              <a:gdLst/>
              <a:ahLst/>
              <a:cxnLst/>
              <a:rect l="l" t="t" r="r" b="b"/>
              <a:pathLst>
                <a:path w="80645" h="24130">
                  <a:moveTo>
                    <a:pt x="80149" y="0"/>
                  </a:moveTo>
                  <a:lnTo>
                    <a:pt x="0" y="23863"/>
                  </a:lnTo>
                </a:path>
              </a:pathLst>
            </a:custGeom>
            <a:ln w="12700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2433893" y="2864304"/>
              <a:ext cx="80645" cy="24130"/>
            </a:xfrm>
            <a:custGeom>
              <a:avLst/>
              <a:gdLst/>
              <a:ahLst/>
              <a:cxnLst/>
              <a:rect l="l" t="t" r="r" b="b"/>
              <a:pathLst>
                <a:path w="80645" h="24130">
                  <a:moveTo>
                    <a:pt x="80149" y="0"/>
                  </a:moveTo>
                  <a:lnTo>
                    <a:pt x="0" y="23863"/>
                  </a:lnTo>
                </a:path>
              </a:pathLst>
            </a:custGeom>
            <a:ln w="12700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2514047" y="2864304"/>
              <a:ext cx="80645" cy="0"/>
            </a:xfrm>
            <a:custGeom>
              <a:avLst/>
              <a:gdLst/>
              <a:ahLst/>
              <a:cxnLst/>
              <a:rect l="l" t="t" r="r" b="b"/>
              <a:pathLst>
                <a:path w="80645">
                  <a:moveTo>
                    <a:pt x="80149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2594202" y="2864303"/>
              <a:ext cx="80645" cy="48260"/>
            </a:xfrm>
            <a:custGeom>
              <a:avLst/>
              <a:gdLst/>
              <a:ahLst/>
              <a:cxnLst/>
              <a:rect l="l" t="t" r="r" b="b"/>
              <a:pathLst>
                <a:path w="80645" h="48260">
                  <a:moveTo>
                    <a:pt x="80149" y="4773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2674354" y="2912042"/>
              <a:ext cx="80645" cy="16510"/>
            </a:xfrm>
            <a:custGeom>
              <a:avLst/>
              <a:gdLst/>
              <a:ahLst/>
              <a:cxnLst/>
              <a:rect l="l" t="t" r="r" b="b"/>
              <a:pathLst>
                <a:path w="80645" h="16510">
                  <a:moveTo>
                    <a:pt x="80149" y="1591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2754509" y="2927962"/>
              <a:ext cx="80645" cy="8255"/>
            </a:xfrm>
            <a:custGeom>
              <a:avLst/>
              <a:gdLst/>
              <a:ahLst/>
              <a:cxnLst/>
              <a:rect l="l" t="t" r="r" b="b"/>
              <a:pathLst>
                <a:path w="80645" h="8255">
                  <a:moveTo>
                    <a:pt x="80149" y="795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2834662" y="2935916"/>
              <a:ext cx="80645" cy="20320"/>
            </a:xfrm>
            <a:custGeom>
              <a:avLst/>
              <a:gdLst/>
              <a:ahLst/>
              <a:cxnLst/>
              <a:rect l="l" t="t" r="r" b="b"/>
              <a:pathLst>
                <a:path w="80645" h="20319">
                  <a:moveTo>
                    <a:pt x="80149" y="1988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2914817" y="2927955"/>
              <a:ext cx="80645" cy="27940"/>
            </a:xfrm>
            <a:custGeom>
              <a:avLst/>
              <a:gdLst/>
              <a:ahLst/>
              <a:cxnLst/>
              <a:rect l="l" t="t" r="r" b="b"/>
              <a:pathLst>
                <a:path w="80645" h="27939">
                  <a:moveTo>
                    <a:pt x="80149" y="0"/>
                  </a:moveTo>
                  <a:lnTo>
                    <a:pt x="0" y="27851"/>
                  </a:lnTo>
                </a:path>
              </a:pathLst>
            </a:custGeom>
            <a:ln w="12700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2994971" y="2927962"/>
              <a:ext cx="80645" cy="55880"/>
            </a:xfrm>
            <a:custGeom>
              <a:avLst/>
              <a:gdLst/>
              <a:ahLst/>
              <a:cxnLst/>
              <a:rect l="l" t="t" r="r" b="b"/>
              <a:pathLst>
                <a:path w="80644" h="55880">
                  <a:moveTo>
                    <a:pt x="80149" y="5568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3075127" y="2983658"/>
              <a:ext cx="80645" cy="103505"/>
            </a:xfrm>
            <a:custGeom>
              <a:avLst/>
              <a:gdLst/>
              <a:ahLst/>
              <a:cxnLst/>
              <a:rect l="l" t="t" r="r" b="b"/>
              <a:pathLst>
                <a:path w="80644" h="103505">
                  <a:moveTo>
                    <a:pt x="80149" y="10342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3155280" y="3087083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4" h="12064">
                  <a:moveTo>
                    <a:pt x="80149" y="1193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3235434" y="3099016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4" h="12064">
                  <a:moveTo>
                    <a:pt x="80149" y="1193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3315589" y="3067193"/>
              <a:ext cx="80645" cy="43815"/>
            </a:xfrm>
            <a:custGeom>
              <a:avLst/>
              <a:gdLst/>
              <a:ahLst/>
              <a:cxnLst/>
              <a:rect l="l" t="t" r="r" b="b"/>
              <a:pathLst>
                <a:path w="80644" h="43814">
                  <a:moveTo>
                    <a:pt x="80149" y="0"/>
                  </a:moveTo>
                  <a:lnTo>
                    <a:pt x="0" y="43764"/>
                  </a:lnTo>
                </a:path>
              </a:pathLst>
            </a:custGeom>
            <a:ln w="12700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3395743" y="2900108"/>
              <a:ext cx="80645" cy="167640"/>
            </a:xfrm>
            <a:custGeom>
              <a:avLst/>
              <a:gdLst/>
              <a:ahLst/>
              <a:cxnLst/>
              <a:rect l="l" t="t" r="r" b="b"/>
              <a:pathLst>
                <a:path w="80644" h="167639">
                  <a:moveTo>
                    <a:pt x="80149" y="0"/>
                  </a:moveTo>
                  <a:lnTo>
                    <a:pt x="0" y="167081"/>
                  </a:lnTo>
                </a:path>
              </a:pathLst>
            </a:custGeom>
            <a:ln w="12700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3475897" y="2824523"/>
              <a:ext cx="80645" cy="76200"/>
            </a:xfrm>
            <a:custGeom>
              <a:avLst/>
              <a:gdLst/>
              <a:ahLst/>
              <a:cxnLst/>
              <a:rect l="l" t="t" r="r" b="b"/>
              <a:pathLst>
                <a:path w="80644" h="76200">
                  <a:moveTo>
                    <a:pt x="80149" y="0"/>
                  </a:moveTo>
                  <a:lnTo>
                    <a:pt x="0" y="75590"/>
                  </a:lnTo>
                </a:path>
              </a:pathLst>
            </a:custGeom>
            <a:ln w="12700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3556052" y="2737001"/>
              <a:ext cx="80645" cy="87630"/>
            </a:xfrm>
            <a:custGeom>
              <a:avLst/>
              <a:gdLst/>
              <a:ahLst/>
              <a:cxnLst/>
              <a:rect l="l" t="t" r="r" b="b"/>
              <a:pathLst>
                <a:path w="80644" h="87630">
                  <a:moveTo>
                    <a:pt x="80149" y="0"/>
                  </a:moveTo>
                  <a:lnTo>
                    <a:pt x="0" y="87515"/>
                  </a:lnTo>
                </a:path>
              </a:pathLst>
            </a:custGeom>
            <a:ln w="12699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3636206" y="2645501"/>
              <a:ext cx="80645" cy="92075"/>
            </a:xfrm>
            <a:custGeom>
              <a:avLst/>
              <a:gdLst/>
              <a:ahLst/>
              <a:cxnLst/>
              <a:rect l="l" t="t" r="r" b="b"/>
              <a:pathLst>
                <a:path w="80644" h="92075">
                  <a:moveTo>
                    <a:pt x="80149" y="0"/>
                  </a:moveTo>
                  <a:lnTo>
                    <a:pt x="0" y="91503"/>
                  </a:lnTo>
                </a:path>
              </a:pathLst>
            </a:custGeom>
            <a:ln w="12700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3716360" y="2645497"/>
              <a:ext cx="80645" cy="43815"/>
            </a:xfrm>
            <a:custGeom>
              <a:avLst/>
              <a:gdLst/>
              <a:ahLst/>
              <a:cxnLst/>
              <a:rect l="l" t="t" r="r" b="b"/>
              <a:pathLst>
                <a:path w="80644" h="43814">
                  <a:moveTo>
                    <a:pt x="80149" y="4376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3796515" y="2689255"/>
              <a:ext cx="80645" cy="250825"/>
            </a:xfrm>
            <a:custGeom>
              <a:avLst/>
              <a:gdLst/>
              <a:ahLst/>
              <a:cxnLst/>
              <a:rect l="l" t="t" r="r" b="b"/>
              <a:pathLst>
                <a:path w="80644" h="250825">
                  <a:moveTo>
                    <a:pt x="80149" y="250634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3876667" y="2939896"/>
              <a:ext cx="80645" cy="457834"/>
            </a:xfrm>
            <a:custGeom>
              <a:avLst/>
              <a:gdLst/>
              <a:ahLst/>
              <a:cxnLst/>
              <a:rect l="l" t="t" r="r" b="b"/>
              <a:pathLst>
                <a:path w="80644" h="457835">
                  <a:moveTo>
                    <a:pt x="80149" y="45749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3956822" y="3397386"/>
              <a:ext cx="80645" cy="207010"/>
            </a:xfrm>
            <a:custGeom>
              <a:avLst/>
              <a:gdLst/>
              <a:ahLst/>
              <a:cxnLst/>
              <a:rect l="l" t="t" r="r" b="b"/>
              <a:pathLst>
                <a:path w="80644" h="207010">
                  <a:moveTo>
                    <a:pt x="80149" y="20687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4036975" y="3604252"/>
              <a:ext cx="80645" cy="123825"/>
            </a:xfrm>
            <a:custGeom>
              <a:avLst/>
              <a:gdLst/>
              <a:ahLst/>
              <a:cxnLst/>
              <a:rect l="l" t="t" r="r" b="b"/>
              <a:pathLst>
                <a:path w="80644" h="123825">
                  <a:moveTo>
                    <a:pt x="80149" y="12332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A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9468187" y="4177120"/>
              <a:ext cx="80645" cy="111760"/>
            </a:xfrm>
            <a:custGeom>
              <a:avLst/>
              <a:gdLst/>
              <a:ahLst/>
              <a:cxnLst/>
              <a:rect l="l" t="t" r="r" b="b"/>
              <a:pathLst>
                <a:path w="80645" h="111760">
                  <a:moveTo>
                    <a:pt x="80149" y="11139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9548342" y="4288515"/>
              <a:ext cx="80645" cy="4445"/>
            </a:xfrm>
            <a:custGeom>
              <a:avLst/>
              <a:gdLst/>
              <a:ahLst/>
              <a:cxnLst/>
              <a:rect l="l" t="t" r="r" b="b"/>
              <a:pathLst>
                <a:path w="80645" h="4445">
                  <a:moveTo>
                    <a:pt x="80149" y="397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9628497" y="4041862"/>
              <a:ext cx="80645" cy="250825"/>
            </a:xfrm>
            <a:custGeom>
              <a:avLst/>
              <a:gdLst/>
              <a:ahLst/>
              <a:cxnLst/>
              <a:rect l="l" t="t" r="r" b="b"/>
              <a:pathLst>
                <a:path w="80645" h="250825">
                  <a:moveTo>
                    <a:pt x="80149" y="0"/>
                  </a:moveTo>
                  <a:lnTo>
                    <a:pt x="0" y="250634"/>
                  </a:lnTo>
                </a:path>
              </a:pathLst>
            </a:custGeom>
            <a:ln w="12699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9708650" y="3285996"/>
              <a:ext cx="80645" cy="756285"/>
            </a:xfrm>
            <a:custGeom>
              <a:avLst/>
              <a:gdLst/>
              <a:ahLst/>
              <a:cxnLst/>
              <a:rect l="l" t="t" r="r" b="b"/>
              <a:pathLst>
                <a:path w="80645" h="756285">
                  <a:moveTo>
                    <a:pt x="80149" y="0"/>
                  </a:moveTo>
                  <a:lnTo>
                    <a:pt x="0" y="755865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9788805" y="2788719"/>
              <a:ext cx="80645" cy="497840"/>
            </a:xfrm>
            <a:custGeom>
              <a:avLst/>
              <a:gdLst/>
              <a:ahLst/>
              <a:cxnLst/>
              <a:rect l="l" t="t" r="r" b="b"/>
              <a:pathLst>
                <a:path w="80645" h="497839">
                  <a:moveTo>
                    <a:pt x="80149" y="0"/>
                  </a:moveTo>
                  <a:lnTo>
                    <a:pt x="0" y="497281"/>
                  </a:lnTo>
                </a:path>
              </a:pathLst>
            </a:custGeom>
            <a:ln w="12699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9868960" y="2514219"/>
              <a:ext cx="80645" cy="274955"/>
            </a:xfrm>
            <a:custGeom>
              <a:avLst/>
              <a:gdLst/>
              <a:ahLst/>
              <a:cxnLst/>
              <a:rect l="l" t="t" r="r" b="b"/>
              <a:pathLst>
                <a:path w="80645" h="274955">
                  <a:moveTo>
                    <a:pt x="80149" y="0"/>
                  </a:moveTo>
                  <a:lnTo>
                    <a:pt x="0" y="274497"/>
                  </a:lnTo>
                </a:path>
              </a:pathLst>
            </a:custGeom>
            <a:ln w="12699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9949114" y="2514219"/>
              <a:ext cx="80645" cy="16510"/>
            </a:xfrm>
            <a:custGeom>
              <a:avLst/>
              <a:gdLst/>
              <a:ahLst/>
              <a:cxnLst/>
              <a:rect l="l" t="t" r="r" b="b"/>
              <a:pathLst>
                <a:path w="80645" h="16510">
                  <a:moveTo>
                    <a:pt x="80149" y="1591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0029268" y="2530136"/>
              <a:ext cx="80645" cy="262890"/>
            </a:xfrm>
            <a:custGeom>
              <a:avLst/>
              <a:gdLst/>
              <a:ahLst/>
              <a:cxnLst/>
              <a:rect l="l" t="t" r="r" b="b"/>
              <a:pathLst>
                <a:path w="80645" h="262889">
                  <a:moveTo>
                    <a:pt x="80149" y="26255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0109423" y="2792692"/>
              <a:ext cx="80645" cy="123825"/>
            </a:xfrm>
            <a:custGeom>
              <a:avLst/>
              <a:gdLst/>
              <a:ahLst/>
              <a:cxnLst/>
              <a:rect l="l" t="t" r="r" b="b"/>
              <a:pathLst>
                <a:path w="80645" h="123825">
                  <a:moveTo>
                    <a:pt x="80149" y="12332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0189576" y="2916020"/>
              <a:ext cx="80645" cy="48260"/>
            </a:xfrm>
            <a:custGeom>
              <a:avLst/>
              <a:gdLst/>
              <a:ahLst/>
              <a:cxnLst/>
              <a:rect l="l" t="t" r="r" b="b"/>
              <a:pathLst>
                <a:path w="80645" h="48260">
                  <a:moveTo>
                    <a:pt x="80149" y="4773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0269731" y="2963767"/>
              <a:ext cx="80645" cy="8255"/>
            </a:xfrm>
            <a:custGeom>
              <a:avLst/>
              <a:gdLst/>
              <a:ahLst/>
              <a:cxnLst/>
              <a:rect l="l" t="t" r="r" b="b"/>
              <a:pathLst>
                <a:path w="80645" h="8255">
                  <a:moveTo>
                    <a:pt x="80149" y="795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0349885" y="2971716"/>
              <a:ext cx="80645" cy="16510"/>
            </a:xfrm>
            <a:custGeom>
              <a:avLst/>
              <a:gdLst/>
              <a:ahLst/>
              <a:cxnLst/>
              <a:rect l="l" t="t" r="r" b="b"/>
              <a:pathLst>
                <a:path w="80645" h="16510">
                  <a:moveTo>
                    <a:pt x="80149" y="1591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0430039" y="2987629"/>
              <a:ext cx="80645" cy="48260"/>
            </a:xfrm>
            <a:custGeom>
              <a:avLst/>
              <a:gdLst/>
              <a:ahLst/>
              <a:cxnLst/>
              <a:rect l="l" t="t" r="r" b="b"/>
              <a:pathLst>
                <a:path w="80645" h="48260">
                  <a:moveTo>
                    <a:pt x="80149" y="4773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0510193" y="3035371"/>
              <a:ext cx="80645" cy="67945"/>
            </a:xfrm>
            <a:custGeom>
              <a:avLst/>
              <a:gdLst/>
              <a:ahLst/>
              <a:cxnLst/>
              <a:rect l="l" t="t" r="r" b="b"/>
              <a:pathLst>
                <a:path w="80645" h="67944">
                  <a:moveTo>
                    <a:pt x="80149" y="6762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0590348" y="3102994"/>
              <a:ext cx="80645" cy="59690"/>
            </a:xfrm>
            <a:custGeom>
              <a:avLst/>
              <a:gdLst/>
              <a:ahLst/>
              <a:cxnLst/>
              <a:rect l="l" t="t" r="r" b="b"/>
              <a:pathLst>
                <a:path w="80645" h="59689">
                  <a:moveTo>
                    <a:pt x="80149" y="5967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0670500" y="3162673"/>
              <a:ext cx="80645" cy="67945"/>
            </a:xfrm>
            <a:custGeom>
              <a:avLst/>
              <a:gdLst/>
              <a:ahLst/>
              <a:cxnLst/>
              <a:rect l="l" t="t" r="r" b="b"/>
              <a:pathLst>
                <a:path w="80645" h="67944">
                  <a:moveTo>
                    <a:pt x="80149" y="6762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0750655" y="3222345"/>
              <a:ext cx="80645" cy="8255"/>
            </a:xfrm>
            <a:custGeom>
              <a:avLst/>
              <a:gdLst/>
              <a:ahLst/>
              <a:cxnLst/>
              <a:rect l="l" t="t" r="r" b="b"/>
              <a:pathLst>
                <a:path w="80645" h="8255">
                  <a:moveTo>
                    <a:pt x="80149" y="0"/>
                  </a:moveTo>
                  <a:lnTo>
                    <a:pt x="0" y="7950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0830809" y="3162672"/>
              <a:ext cx="80645" cy="59690"/>
            </a:xfrm>
            <a:custGeom>
              <a:avLst/>
              <a:gdLst/>
              <a:ahLst/>
              <a:cxnLst/>
              <a:rect l="l" t="t" r="r" b="b"/>
              <a:pathLst>
                <a:path w="80645" h="59689">
                  <a:moveTo>
                    <a:pt x="80149" y="0"/>
                  </a:moveTo>
                  <a:lnTo>
                    <a:pt x="0" y="59677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0910964" y="3075151"/>
              <a:ext cx="80645" cy="87630"/>
            </a:xfrm>
            <a:custGeom>
              <a:avLst/>
              <a:gdLst/>
              <a:ahLst/>
              <a:cxnLst/>
              <a:rect l="l" t="t" r="r" b="b"/>
              <a:pathLst>
                <a:path w="80645" h="87630">
                  <a:moveTo>
                    <a:pt x="80149" y="0"/>
                  </a:moveTo>
                  <a:lnTo>
                    <a:pt x="0" y="87515"/>
                  </a:lnTo>
                </a:path>
              </a:pathLst>
            </a:custGeom>
            <a:ln w="12699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0991118" y="2896129"/>
              <a:ext cx="80645" cy="179070"/>
            </a:xfrm>
            <a:custGeom>
              <a:avLst/>
              <a:gdLst/>
              <a:ahLst/>
              <a:cxnLst/>
              <a:rect l="l" t="t" r="r" b="b"/>
              <a:pathLst>
                <a:path w="80645" h="179069">
                  <a:moveTo>
                    <a:pt x="80149" y="0"/>
                  </a:moveTo>
                  <a:lnTo>
                    <a:pt x="0" y="179019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1071272" y="2796674"/>
              <a:ext cx="80645" cy="99695"/>
            </a:xfrm>
            <a:custGeom>
              <a:avLst/>
              <a:gdLst/>
              <a:ahLst/>
              <a:cxnLst/>
              <a:rect l="l" t="t" r="r" b="b"/>
              <a:pathLst>
                <a:path w="80645" h="99694">
                  <a:moveTo>
                    <a:pt x="80149" y="0"/>
                  </a:moveTo>
                  <a:lnTo>
                    <a:pt x="0" y="99453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1151425" y="2685284"/>
              <a:ext cx="80645" cy="111760"/>
            </a:xfrm>
            <a:custGeom>
              <a:avLst/>
              <a:gdLst/>
              <a:ahLst/>
              <a:cxnLst/>
              <a:rect l="l" t="t" r="r" b="b"/>
              <a:pathLst>
                <a:path w="80645" h="111760">
                  <a:moveTo>
                    <a:pt x="80149" y="0"/>
                  </a:moveTo>
                  <a:lnTo>
                    <a:pt x="0" y="111391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1231579" y="2621633"/>
              <a:ext cx="80645" cy="64135"/>
            </a:xfrm>
            <a:custGeom>
              <a:avLst/>
              <a:gdLst/>
              <a:ahLst/>
              <a:cxnLst/>
              <a:rect l="l" t="t" r="r" b="b"/>
              <a:pathLst>
                <a:path w="80645" h="64135">
                  <a:moveTo>
                    <a:pt x="80149" y="0"/>
                  </a:moveTo>
                  <a:lnTo>
                    <a:pt x="0" y="63652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1311734" y="2621638"/>
              <a:ext cx="80645" cy="8255"/>
            </a:xfrm>
            <a:custGeom>
              <a:avLst/>
              <a:gdLst/>
              <a:ahLst/>
              <a:cxnLst/>
              <a:rect l="l" t="t" r="r" b="b"/>
              <a:pathLst>
                <a:path w="80645" h="8255">
                  <a:moveTo>
                    <a:pt x="80149" y="795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1391889" y="2629596"/>
              <a:ext cx="80645" cy="24130"/>
            </a:xfrm>
            <a:custGeom>
              <a:avLst/>
              <a:gdLst/>
              <a:ahLst/>
              <a:cxnLst/>
              <a:rect l="l" t="t" r="r" b="b"/>
              <a:pathLst>
                <a:path w="80645" h="24130">
                  <a:moveTo>
                    <a:pt x="80149" y="2386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1472042" y="2653454"/>
              <a:ext cx="80645" cy="43815"/>
            </a:xfrm>
            <a:custGeom>
              <a:avLst/>
              <a:gdLst/>
              <a:ahLst/>
              <a:cxnLst/>
              <a:rect l="l" t="t" r="r" b="b"/>
              <a:pathLst>
                <a:path w="80645" h="43814">
                  <a:moveTo>
                    <a:pt x="80149" y="4376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1552197" y="2697216"/>
              <a:ext cx="80645" cy="43815"/>
            </a:xfrm>
            <a:custGeom>
              <a:avLst/>
              <a:gdLst/>
              <a:ahLst/>
              <a:cxnLst/>
              <a:rect l="l" t="t" r="r" b="b"/>
              <a:pathLst>
                <a:path w="80645" h="43814">
                  <a:moveTo>
                    <a:pt x="80149" y="4376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1632352" y="2740978"/>
              <a:ext cx="80645" cy="64135"/>
            </a:xfrm>
            <a:custGeom>
              <a:avLst/>
              <a:gdLst/>
              <a:ahLst/>
              <a:cxnLst/>
              <a:rect l="l" t="t" r="r" b="b"/>
              <a:pathLst>
                <a:path w="80645" h="64135">
                  <a:moveTo>
                    <a:pt x="80149" y="6365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1712504" y="2804632"/>
              <a:ext cx="80645" cy="67945"/>
            </a:xfrm>
            <a:custGeom>
              <a:avLst/>
              <a:gdLst/>
              <a:ahLst/>
              <a:cxnLst/>
              <a:rect l="l" t="t" r="r" b="b"/>
              <a:pathLst>
                <a:path w="80645" h="67944">
                  <a:moveTo>
                    <a:pt x="80149" y="6762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1792659" y="2872263"/>
              <a:ext cx="80645" cy="83820"/>
            </a:xfrm>
            <a:custGeom>
              <a:avLst/>
              <a:gdLst/>
              <a:ahLst/>
              <a:cxnLst/>
              <a:rect l="l" t="t" r="r" b="b"/>
              <a:pathLst>
                <a:path w="80645" h="83819">
                  <a:moveTo>
                    <a:pt x="80149" y="8354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1872813" y="2955804"/>
              <a:ext cx="80645" cy="179070"/>
            </a:xfrm>
            <a:custGeom>
              <a:avLst/>
              <a:gdLst/>
              <a:ahLst/>
              <a:cxnLst/>
              <a:rect l="l" t="t" r="r" b="b"/>
              <a:pathLst>
                <a:path w="80645" h="179069">
                  <a:moveTo>
                    <a:pt x="80149" y="17901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1952967" y="3134831"/>
              <a:ext cx="80645" cy="8255"/>
            </a:xfrm>
            <a:custGeom>
              <a:avLst/>
              <a:gdLst/>
              <a:ahLst/>
              <a:cxnLst/>
              <a:rect l="l" t="t" r="r" b="b"/>
              <a:pathLst>
                <a:path w="80645" h="8255">
                  <a:moveTo>
                    <a:pt x="80149" y="795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2033122" y="3095042"/>
              <a:ext cx="80645" cy="48260"/>
            </a:xfrm>
            <a:custGeom>
              <a:avLst/>
              <a:gdLst/>
              <a:ahLst/>
              <a:cxnLst/>
              <a:rect l="l" t="t" r="r" b="b"/>
              <a:pathLst>
                <a:path w="80645" h="48260">
                  <a:moveTo>
                    <a:pt x="80149" y="0"/>
                  </a:moveTo>
                  <a:lnTo>
                    <a:pt x="0" y="47739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2113277" y="3055259"/>
              <a:ext cx="80645" cy="40005"/>
            </a:xfrm>
            <a:custGeom>
              <a:avLst/>
              <a:gdLst/>
              <a:ahLst/>
              <a:cxnLst/>
              <a:rect l="l" t="t" r="r" b="b"/>
              <a:pathLst>
                <a:path w="80645" h="40005">
                  <a:moveTo>
                    <a:pt x="80149" y="0"/>
                  </a:moveTo>
                  <a:lnTo>
                    <a:pt x="0" y="39776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2193429" y="2892153"/>
              <a:ext cx="80645" cy="163195"/>
            </a:xfrm>
            <a:custGeom>
              <a:avLst/>
              <a:gdLst/>
              <a:ahLst/>
              <a:cxnLst/>
              <a:rect l="l" t="t" r="r" b="b"/>
              <a:pathLst>
                <a:path w="80645" h="163194">
                  <a:moveTo>
                    <a:pt x="80149" y="0"/>
                  </a:moveTo>
                  <a:lnTo>
                    <a:pt x="0" y="163106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2273584" y="2856348"/>
              <a:ext cx="80645" cy="36195"/>
            </a:xfrm>
            <a:custGeom>
              <a:avLst/>
              <a:gdLst/>
              <a:ahLst/>
              <a:cxnLst/>
              <a:rect l="l" t="t" r="r" b="b"/>
              <a:pathLst>
                <a:path w="80645" h="36194">
                  <a:moveTo>
                    <a:pt x="80149" y="0"/>
                  </a:moveTo>
                  <a:lnTo>
                    <a:pt x="0" y="35801"/>
                  </a:lnTo>
                </a:path>
              </a:pathLst>
            </a:custGeom>
            <a:ln w="12699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2353739" y="2856344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80149" y="1193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2433893" y="2868285"/>
              <a:ext cx="80645" cy="20320"/>
            </a:xfrm>
            <a:custGeom>
              <a:avLst/>
              <a:gdLst/>
              <a:ahLst/>
              <a:cxnLst/>
              <a:rect l="l" t="t" r="r" b="b"/>
              <a:pathLst>
                <a:path w="80645" h="20319">
                  <a:moveTo>
                    <a:pt x="80149" y="1988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2514047" y="2888177"/>
              <a:ext cx="80645" cy="36195"/>
            </a:xfrm>
            <a:custGeom>
              <a:avLst/>
              <a:gdLst/>
              <a:ahLst/>
              <a:cxnLst/>
              <a:rect l="l" t="t" r="r" b="b"/>
              <a:pathLst>
                <a:path w="80645" h="36194">
                  <a:moveTo>
                    <a:pt x="80149" y="35801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2594202" y="2923984"/>
              <a:ext cx="80645" cy="87630"/>
            </a:xfrm>
            <a:custGeom>
              <a:avLst/>
              <a:gdLst/>
              <a:ahLst/>
              <a:cxnLst/>
              <a:rect l="l" t="t" r="r" b="b"/>
              <a:pathLst>
                <a:path w="80645" h="87630">
                  <a:moveTo>
                    <a:pt x="80149" y="87515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2674354" y="3011504"/>
              <a:ext cx="80645" cy="55880"/>
            </a:xfrm>
            <a:custGeom>
              <a:avLst/>
              <a:gdLst/>
              <a:ahLst/>
              <a:cxnLst/>
              <a:rect l="l" t="t" r="r" b="b"/>
              <a:pathLst>
                <a:path w="80645" h="55880">
                  <a:moveTo>
                    <a:pt x="80149" y="5568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12754509" y="3067193"/>
              <a:ext cx="80645" cy="48260"/>
            </a:xfrm>
            <a:custGeom>
              <a:avLst/>
              <a:gdLst/>
              <a:ahLst/>
              <a:cxnLst/>
              <a:rect l="l" t="t" r="r" b="b"/>
              <a:pathLst>
                <a:path w="80645" h="48260">
                  <a:moveTo>
                    <a:pt x="80149" y="4773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12834662" y="3114935"/>
              <a:ext cx="80645" cy="36195"/>
            </a:xfrm>
            <a:custGeom>
              <a:avLst/>
              <a:gdLst/>
              <a:ahLst/>
              <a:cxnLst/>
              <a:rect l="l" t="t" r="r" b="b"/>
              <a:pathLst>
                <a:path w="80645" h="36194">
                  <a:moveTo>
                    <a:pt x="80149" y="35801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12914817" y="3150739"/>
              <a:ext cx="80645" cy="20320"/>
            </a:xfrm>
            <a:custGeom>
              <a:avLst/>
              <a:gdLst/>
              <a:ahLst/>
              <a:cxnLst/>
              <a:rect l="l" t="t" r="r" b="b"/>
              <a:pathLst>
                <a:path w="80645" h="20319">
                  <a:moveTo>
                    <a:pt x="80149" y="1988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12994971" y="3170633"/>
              <a:ext cx="80645" cy="55880"/>
            </a:xfrm>
            <a:custGeom>
              <a:avLst/>
              <a:gdLst/>
              <a:ahLst/>
              <a:cxnLst/>
              <a:rect l="l" t="t" r="r" b="b"/>
              <a:pathLst>
                <a:path w="80644" h="55880">
                  <a:moveTo>
                    <a:pt x="80149" y="5568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13075127" y="3226322"/>
              <a:ext cx="80645" cy="95885"/>
            </a:xfrm>
            <a:custGeom>
              <a:avLst/>
              <a:gdLst/>
              <a:ahLst/>
              <a:cxnLst/>
              <a:rect l="l" t="t" r="r" b="b"/>
              <a:pathLst>
                <a:path w="80644" h="95885">
                  <a:moveTo>
                    <a:pt x="80149" y="9547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13155280" y="3321800"/>
              <a:ext cx="80645" cy="0"/>
            </a:xfrm>
            <a:custGeom>
              <a:avLst/>
              <a:gdLst/>
              <a:ahLst/>
              <a:cxnLst/>
              <a:rect l="l" t="t" r="r" b="b"/>
              <a:pathLst>
                <a:path w="80644">
                  <a:moveTo>
                    <a:pt x="80149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13235434" y="3270083"/>
              <a:ext cx="80645" cy="52069"/>
            </a:xfrm>
            <a:custGeom>
              <a:avLst/>
              <a:gdLst/>
              <a:ahLst/>
              <a:cxnLst/>
              <a:rect l="l" t="t" r="r" b="b"/>
              <a:pathLst>
                <a:path w="80644" h="52070">
                  <a:moveTo>
                    <a:pt x="80149" y="0"/>
                  </a:moveTo>
                  <a:lnTo>
                    <a:pt x="0" y="51714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13315589" y="3146760"/>
              <a:ext cx="80645" cy="123825"/>
            </a:xfrm>
            <a:custGeom>
              <a:avLst/>
              <a:gdLst/>
              <a:ahLst/>
              <a:cxnLst/>
              <a:rect l="l" t="t" r="r" b="b"/>
              <a:pathLst>
                <a:path w="80644" h="123825">
                  <a:moveTo>
                    <a:pt x="80149" y="0"/>
                  </a:moveTo>
                  <a:lnTo>
                    <a:pt x="0" y="123329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13395743" y="2927955"/>
              <a:ext cx="80645" cy="219075"/>
            </a:xfrm>
            <a:custGeom>
              <a:avLst/>
              <a:gdLst/>
              <a:ahLst/>
              <a:cxnLst/>
              <a:rect l="l" t="t" r="r" b="b"/>
              <a:pathLst>
                <a:path w="80644" h="219075">
                  <a:moveTo>
                    <a:pt x="80149" y="0"/>
                  </a:moveTo>
                  <a:lnTo>
                    <a:pt x="0" y="218808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13475897" y="2768826"/>
              <a:ext cx="80645" cy="159385"/>
            </a:xfrm>
            <a:custGeom>
              <a:avLst/>
              <a:gdLst/>
              <a:ahLst/>
              <a:cxnLst/>
              <a:rect l="l" t="t" r="r" b="b"/>
              <a:pathLst>
                <a:path w="80644" h="159385">
                  <a:moveTo>
                    <a:pt x="80149" y="0"/>
                  </a:moveTo>
                  <a:lnTo>
                    <a:pt x="0" y="159131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13556052" y="2573892"/>
              <a:ext cx="80645" cy="194945"/>
            </a:xfrm>
            <a:custGeom>
              <a:avLst/>
              <a:gdLst/>
              <a:ahLst/>
              <a:cxnLst/>
              <a:rect l="l" t="t" r="r" b="b"/>
              <a:pathLst>
                <a:path w="80644" h="194944">
                  <a:moveTo>
                    <a:pt x="80149" y="0"/>
                  </a:moveTo>
                  <a:lnTo>
                    <a:pt x="0" y="194932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13636206" y="2470458"/>
              <a:ext cx="80645" cy="103505"/>
            </a:xfrm>
            <a:custGeom>
              <a:avLst/>
              <a:gdLst/>
              <a:ahLst/>
              <a:cxnLst/>
              <a:rect l="l" t="t" r="r" b="b"/>
              <a:pathLst>
                <a:path w="80644" h="103505">
                  <a:moveTo>
                    <a:pt x="80149" y="0"/>
                  </a:moveTo>
                  <a:lnTo>
                    <a:pt x="0" y="103428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13716360" y="2470466"/>
              <a:ext cx="80645" cy="24130"/>
            </a:xfrm>
            <a:custGeom>
              <a:avLst/>
              <a:gdLst/>
              <a:ahLst/>
              <a:cxnLst/>
              <a:rect l="l" t="t" r="r" b="b"/>
              <a:pathLst>
                <a:path w="80644" h="24130">
                  <a:moveTo>
                    <a:pt x="80149" y="2386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13796515" y="2494324"/>
              <a:ext cx="80645" cy="382270"/>
            </a:xfrm>
            <a:custGeom>
              <a:avLst/>
              <a:gdLst/>
              <a:ahLst/>
              <a:cxnLst/>
              <a:rect l="l" t="t" r="r" b="b"/>
              <a:pathLst>
                <a:path w="80644" h="382269">
                  <a:moveTo>
                    <a:pt x="80149" y="38191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13876667" y="2876244"/>
              <a:ext cx="80645" cy="795655"/>
            </a:xfrm>
            <a:custGeom>
              <a:avLst/>
              <a:gdLst/>
              <a:ahLst/>
              <a:cxnLst/>
              <a:rect l="l" t="t" r="r" b="b"/>
              <a:pathLst>
                <a:path w="80644" h="795654">
                  <a:moveTo>
                    <a:pt x="80149" y="79564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13956822" y="3671890"/>
              <a:ext cx="80645" cy="167640"/>
            </a:xfrm>
            <a:custGeom>
              <a:avLst/>
              <a:gdLst/>
              <a:ahLst/>
              <a:cxnLst/>
              <a:rect l="l" t="t" r="r" b="b"/>
              <a:pathLst>
                <a:path w="80644" h="167639">
                  <a:moveTo>
                    <a:pt x="80149" y="16708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14036975" y="3838976"/>
              <a:ext cx="80645" cy="103505"/>
            </a:xfrm>
            <a:custGeom>
              <a:avLst/>
              <a:gdLst/>
              <a:ahLst/>
              <a:cxnLst/>
              <a:rect l="l" t="t" r="r" b="b"/>
              <a:pathLst>
                <a:path w="80644" h="103504">
                  <a:moveTo>
                    <a:pt x="80149" y="10342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9468187" y="3325783"/>
              <a:ext cx="80645" cy="167640"/>
            </a:xfrm>
            <a:custGeom>
              <a:avLst/>
              <a:gdLst/>
              <a:ahLst/>
              <a:cxnLst/>
              <a:rect l="l" t="t" r="r" b="b"/>
              <a:pathLst>
                <a:path w="80645" h="167639">
                  <a:moveTo>
                    <a:pt x="80149" y="16708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9548342" y="3492868"/>
              <a:ext cx="80645" cy="115570"/>
            </a:xfrm>
            <a:custGeom>
              <a:avLst/>
              <a:gdLst/>
              <a:ahLst/>
              <a:cxnLst/>
              <a:rect l="l" t="t" r="r" b="b"/>
              <a:pathLst>
                <a:path w="80645" h="115570">
                  <a:moveTo>
                    <a:pt x="80149" y="11536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9628497" y="3604256"/>
              <a:ext cx="80645" cy="4445"/>
            </a:xfrm>
            <a:custGeom>
              <a:avLst/>
              <a:gdLst/>
              <a:ahLst/>
              <a:cxnLst/>
              <a:rect l="l" t="t" r="r" b="b"/>
              <a:pathLst>
                <a:path w="80645" h="4445">
                  <a:moveTo>
                    <a:pt x="80149" y="0"/>
                  </a:moveTo>
                  <a:lnTo>
                    <a:pt x="0" y="3975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9708650" y="3445127"/>
              <a:ext cx="80645" cy="159385"/>
            </a:xfrm>
            <a:custGeom>
              <a:avLst/>
              <a:gdLst/>
              <a:ahLst/>
              <a:cxnLst/>
              <a:rect l="l" t="t" r="r" b="b"/>
              <a:pathLst>
                <a:path w="80645" h="159385">
                  <a:moveTo>
                    <a:pt x="80149" y="0"/>
                  </a:moveTo>
                  <a:lnTo>
                    <a:pt x="0" y="159131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9788805" y="3238257"/>
              <a:ext cx="80645" cy="207010"/>
            </a:xfrm>
            <a:custGeom>
              <a:avLst/>
              <a:gdLst/>
              <a:ahLst/>
              <a:cxnLst/>
              <a:rect l="l" t="t" r="r" b="b"/>
              <a:pathLst>
                <a:path w="80645" h="207010">
                  <a:moveTo>
                    <a:pt x="80149" y="0"/>
                  </a:moveTo>
                  <a:lnTo>
                    <a:pt x="0" y="206870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9868960" y="3027413"/>
              <a:ext cx="80645" cy="211454"/>
            </a:xfrm>
            <a:custGeom>
              <a:avLst/>
              <a:gdLst/>
              <a:ahLst/>
              <a:cxnLst/>
              <a:rect l="l" t="t" r="r" b="b"/>
              <a:pathLst>
                <a:path w="80645" h="211455">
                  <a:moveTo>
                    <a:pt x="80149" y="0"/>
                  </a:moveTo>
                  <a:lnTo>
                    <a:pt x="0" y="210845"/>
                  </a:lnTo>
                </a:path>
              </a:pathLst>
            </a:custGeom>
            <a:ln w="12699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9949114" y="2923978"/>
              <a:ext cx="80645" cy="103505"/>
            </a:xfrm>
            <a:custGeom>
              <a:avLst/>
              <a:gdLst/>
              <a:ahLst/>
              <a:cxnLst/>
              <a:rect l="l" t="t" r="r" b="b"/>
              <a:pathLst>
                <a:path w="80645" h="103505">
                  <a:moveTo>
                    <a:pt x="80149" y="0"/>
                  </a:moveTo>
                  <a:lnTo>
                    <a:pt x="0" y="103428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10029268" y="2888173"/>
              <a:ext cx="80645" cy="36195"/>
            </a:xfrm>
            <a:custGeom>
              <a:avLst/>
              <a:gdLst/>
              <a:ahLst/>
              <a:cxnLst/>
              <a:rect l="l" t="t" r="r" b="b"/>
              <a:pathLst>
                <a:path w="80645" h="36194">
                  <a:moveTo>
                    <a:pt x="80149" y="0"/>
                  </a:moveTo>
                  <a:lnTo>
                    <a:pt x="0" y="35801"/>
                  </a:lnTo>
                </a:path>
              </a:pathLst>
            </a:custGeom>
            <a:ln w="12699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10109423" y="2868282"/>
              <a:ext cx="80645" cy="20320"/>
            </a:xfrm>
            <a:custGeom>
              <a:avLst/>
              <a:gdLst/>
              <a:ahLst/>
              <a:cxnLst/>
              <a:rect l="l" t="t" r="r" b="b"/>
              <a:pathLst>
                <a:path w="80645" h="20319">
                  <a:moveTo>
                    <a:pt x="80149" y="0"/>
                  </a:moveTo>
                  <a:lnTo>
                    <a:pt x="0" y="19888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10189576" y="2868288"/>
              <a:ext cx="80645" cy="8255"/>
            </a:xfrm>
            <a:custGeom>
              <a:avLst/>
              <a:gdLst/>
              <a:ahLst/>
              <a:cxnLst/>
              <a:rect l="l" t="t" r="r" b="b"/>
              <a:pathLst>
                <a:path w="80645" h="8255">
                  <a:moveTo>
                    <a:pt x="80149" y="795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10269731" y="2876241"/>
              <a:ext cx="80645" cy="4445"/>
            </a:xfrm>
            <a:custGeom>
              <a:avLst/>
              <a:gdLst/>
              <a:ahLst/>
              <a:cxnLst/>
              <a:rect l="l" t="t" r="r" b="b"/>
              <a:pathLst>
                <a:path w="80645" h="4444">
                  <a:moveTo>
                    <a:pt x="80149" y="397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10349885" y="2880215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80149" y="1193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10430039" y="2892154"/>
              <a:ext cx="80645" cy="20320"/>
            </a:xfrm>
            <a:custGeom>
              <a:avLst/>
              <a:gdLst/>
              <a:ahLst/>
              <a:cxnLst/>
              <a:rect l="l" t="t" r="r" b="b"/>
              <a:pathLst>
                <a:path w="80645" h="20319">
                  <a:moveTo>
                    <a:pt x="80149" y="1988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10510193" y="2912042"/>
              <a:ext cx="80645" cy="0"/>
            </a:xfrm>
            <a:custGeom>
              <a:avLst/>
              <a:gdLst/>
              <a:ahLst/>
              <a:cxnLst/>
              <a:rect l="l" t="t" r="r" b="b"/>
              <a:pathLst>
                <a:path w="80645">
                  <a:moveTo>
                    <a:pt x="80149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10590348" y="2912049"/>
              <a:ext cx="80645" cy="24130"/>
            </a:xfrm>
            <a:custGeom>
              <a:avLst/>
              <a:gdLst/>
              <a:ahLst/>
              <a:cxnLst/>
              <a:rect l="l" t="t" r="r" b="b"/>
              <a:pathLst>
                <a:path w="80645" h="24130">
                  <a:moveTo>
                    <a:pt x="80149" y="2386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10670500" y="2935920"/>
              <a:ext cx="80645" cy="8255"/>
            </a:xfrm>
            <a:custGeom>
              <a:avLst/>
              <a:gdLst/>
              <a:ahLst/>
              <a:cxnLst/>
              <a:rect l="l" t="t" r="r" b="b"/>
              <a:pathLst>
                <a:path w="80645" h="8255">
                  <a:moveTo>
                    <a:pt x="80149" y="795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10750655" y="2943871"/>
              <a:ext cx="80645" cy="4445"/>
            </a:xfrm>
            <a:custGeom>
              <a:avLst/>
              <a:gdLst/>
              <a:ahLst/>
              <a:cxnLst/>
              <a:rect l="l" t="t" r="r" b="b"/>
              <a:pathLst>
                <a:path w="80645" h="4444">
                  <a:moveTo>
                    <a:pt x="80149" y="397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10830809" y="2947846"/>
              <a:ext cx="80645" cy="0"/>
            </a:xfrm>
            <a:custGeom>
              <a:avLst/>
              <a:gdLst/>
              <a:ahLst/>
              <a:cxnLst/>
              <a:rect l="l" t="t" r="r" b="b"/>
              <a:pathLst>
                <a:path w="80645">
                  <a:moveTo>
                    <a:pt x="80149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10910964" y="2935912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80149" y="0"/>
                  </a:moveTo>
                  <a:lnTo>
                    <a:pt x="0" y="11938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10991118" y="2935915"/>
              <a:ext cx="80645" cy="4445"/>
            </a:xfrm>
            <a:custGeom>
              <a:avLst/>
              <a:gdLst/>
              <a:ahLst/>
              <a:cxnLst/>
              <a:rect l="l" t="t" r="r" b="b"/>
              <a:pathLst>
                <a:path w="80645" h="4444">
                  <a:moveTo>
                    <a:pt x="80149" y="397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11071272" y="2935912"/>
              <a:ext cx="80645" cy="4445"/>
            </a:xfrm>
            <a:custGeom>
              <a:avLst/>
              <a:gdLst/>
              <a:ahLst/>
              <a:cxnLst/>
              <a:rect l="l" t="t" r="r" b="b"/>
              <a:pathLst>
                <a:path w="80645" h="4444">
                  <a:moveTo>
                    <a:pt x="80149" y="0"/>
                  </a:moveTo>
                  <a:lnTo>
                    <a:pt x="0" y="3975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11151425" y="2935920"/>
              <a:ext cx="80645" cy="8255"/>
            </a:xfrm>
            <a:custGeom>
              <a:avLst/>
              <a:gdLst/>
              <a:ahLst/>
              <a:cxnLst/>
              <a:rect l="l" t="t" r="r" b="b"/>
              <a:pathLst>
                <a:path w="80645" h="8255">
                  <a:moveTo>
                    <a:pt x="80149" y="795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11231579" y="2939890"/>
              <a:ext cx="80645" cy="4445"/>
            </a:xfrm>
            <a:custGeom>
              <a:avLst/>
              <a:gdLst/>
              <a:ahLst/>
              <a:cxnLst/>
              <a:rect l="l" t="t" r="r" b="b"/>
              <a:pathLst>
                <a:path w="80645" h="4444">
                  <a:moveTo>
                    <a:pt x="80149" y="0"/>
                  </a:moveTo>
                  <a:lnTo>
                    <a:pt x="0" y="3975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11311734" y="2927955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80149" y="0"/>
                  </a:moveTo>
                  <a:lnTo>
                    <a:pt x="0" y="11938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11391889" y="2920000"/>
              <a:ext cx="80645" cy="8255"/>
            </a:xfrm>
            <a:custGeom>
              <a:avLst/>
              <a:gdLst/>
              <a:ahLst/>
              <a:cxnLst/>
              <a:rect l="l" t="t" r="r" b="b"/>
              <a:pathLst>
                <a:path w="80645" h="8255">
                  <a:moveTo>
                    <a:pt x="80149" y="0"/>
                  </a:moveTo>
                  <a:lnTo>
                    <a:pt x="0" y="7950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11472042" y="2904087"/>
              <a:ext cx="80645" cy="16510"/>
            </a:xfrm>
            <a:custGeom>
              <a:avLst/>
              <a:gdLst/>
              <a:ahLst/>
              <a:cxnLst/>
              <a:rect l="l" t="t" r="r" b="b"/>
              <a:pathLst>
                <a:path w="80645" h="16510">
                  <a:moveTo>
                    <a:pt x="80149" y="0"/>
                  </a:moveTo>
                  <a:lnTo>
                    <a:pt x="0" y="15913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11552197" y="2856348"/>
              <a:ext cx="80645" cy="48260"/>
            </a:xfrm>
            <a:custGeom>
              <a:avLst/>
              <a:gdLst/>
              <a:ahLst/>
              <a:cxnLst/>
              <a:rect l="l" t="t" r="r" b="b"/>
              <a:pathLst>
                <a:path w="80645" h="48260">
                  <a:moveTo>
                    <a:pt x="80149" y="0"/>
                  </a:moveTo>
                  <a:lnTo>
                    <a:pt x="0" y="47739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11632352" y="2832478"/>
              <a:ext cx="80645" cy="24130"/>
            </a:xfrm>
            <a:custGeom>
              <a:avLst/>
              <a:gdLst/>
              <a:ahLst/>
              <a:cxnLst/>
              <a:rect l="l" t="t" r="r" b="b"/>
              <a:pathLst>
                <a:path w="80645" h="24130">
                  <a:moveTo>
                    <a:pt x="80149" y="0"/>
                  </a:moveTo>
                  <a:lnTo>
                    <a:pt x="0" y="23863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11712504" y="2816565"/>
              <a:ext cx="80645" cy="16510"/>
            </a:xfrm>
            <a:custGeom>
              <a:avLst/>
              <a:gdLst/>
              <a:ahLst/>
              <a:cxnLst/>
              <a:rect l="l" t="t" r="r" b="b"/>
              <a:pathLst>
                <a:path w="80645" h="16510">
                  <a:moveTo>
                    <a:pt x="80149" y="0"/>
                  </a:moveTo>
                  <a:lnTo>
                    <a:pt x="0" y="15913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11792659" y="2816565"/>
              <a:ext cx="80645" cy="16510"/>
            </a:xfrm>
            <a:custGeom>
              <a:avLst/>
              <a:gdLst/>
              <a:ahLst/>
              <a:cxnLst/>
              <a:rect l="l" t="t" r="r" b="b"/>
              <a:pathLst>
                <a:path w="80645" h="16510">
                  <a:moveTo>
                    <a:pt x="80149" y="1591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11872813" y="2832483"/>
              <a:ext cx="80645" cy="40005"/>
            </a:xfrm>
            <a:custGeom>
              <a:avLst/>
              <a:gdLst/>
              <a:ahLst/>
              <a:cxnLst/>
              <a:rect l="l" t="t" r="r" b="b"/>
              <a:pathLst>
                <a:path w="80645" h="40005">
                  <a:moveTo>
                    <a:pt x="80149" y="3977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11952967" y="2872257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80149" y="1193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12033122" y="2884195"/>
              <a:ext cx="80645" cy="0"/>
            </a:xfrm>
            <a:custGeom>
              <a:avLst/>
              <a:gdLst/>
              <a:ahLst/>
              <a:cxnLst/>
              <a:rect l="l" t="t" r="r" b="b"/>
              <a:pathLst>
                <a:path w="80645">
                  <a:moveTo>
                    <a:pt x="80149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12113277" y="2868282"/>
              <a:ext cx="80645" cy="16510"/>
            </a:xfrm>
            <a:custGeom>
              <a:avLst/>
              <a:gdLst/>
              <a:ahLst/>
              <a:cxnLst/>
              <a:rect l="l" t="t" r="r" b="b"/>
              <a:pathLst>
                <a:path w="80645" h="16510">
                  <a:moveTo>
                    <a:pt x="80149" y="0"/>
                  </a:moveTo>
                  <a:lnTo>
                    <a:pt x="0" y="15913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12193429" y="2860327"/>
              <a:ext cx="80645" cy="8255"/>
            </a:xfrm>
            <a:custGeom>
              <a:avLst/>
              <a:gdLst/>
              <a:ahLst/>
              <a:cxnLst/>
              <a:rect l="l" t="t" r="r" b="b"/>
              <a:pathLst>
                <a:path w="80645" h="8255">
                  <a:moveTo>
                    <a:pt x="80149" y="0"/>
                  </a:moveTo>
                  <a:lnTo>
                    <a:pt x="0" y="7950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12273584" y="2840436"/>
              <a:ext cx="80645" cy="20320"/>
            </a:xfrm>
            <a:custGeom>
              <a:avLst/>
              <a:gdLst/>
              <a:ahLst/>
              <a:cxnLst/>
              <a:rect l="l" t="t" r="r" b="b"/>
              <a:pathLst>
                <a:path w="80645" h="20319">
                  <a:moveTo>
                    <a:pt x="80149" y="0"/>
                  </a:moveTo>
                  <a:lnTo>
                    <a:pt x="0" y="19888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12353739" y="2840439"/>
              <a:ext cx="80645" cy="20320"/>
            </a:xfrm>
            <a:custGeom>
              <a:avLst/>
              <a:gdLst/>
              <a:ahLst/>
              <a:cxnLst/>
              <a:rect l="l" t="t" r="r" b="b"/>
              <a:pathLst>
                <a:path w="80645" h="20319">
                  <a:moveTo>
                    <a:pt x="80149" y="1988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12433893" y="2860332"/>
              <a:ext cx="80645" cy="8255"/>
            </a:xfrm>
            <a:custGeom>
              <a:avLst/>
              <a:gdLst/>
              <a:ahLst/>
              <a:cxnLst/>
              <a:rect l="l" t="t" r="r" b="b"/>
              <a:pathLst>
                <a:path w="80645" h="8255">
                  <a:moveTo>
                    <a:pt x="80149" y="795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12514047" y="2868278"/>
              <a:ext cx="80645" cy="27940"/>
            </a:xfrm>
            <a:custGeom>
              <a:avLst/>
              <a:gdLst/>
              <a:ahLst/>
              <a:cxnLst/>
              <a:rect l="l" t="t" r="r" b="b"/>
              <a:pathLst>
                <a:path w="80645" h="27939">
                  <a:moveTo>
                    <a:pt x="80149" y="2785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12594202" y="2896129"/>
              <a:ext cx="80645" cy="32384"/>
            </a:xfrm>
            <a:custGeom>
              <a:avLst/>
              <a:gdLst/>
              <a:ahLst/>
              <a:cxnLst/>
              <a:rect l="l" t="t" r="r" b="b"/>
              <a:pathLst>
                <a:path w="80645" h="32385">
                  <a:moveTo>
                    <a:pt x="80149" y="31826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12674354" y="2927957"/>
              <a:ext cx="80645" cy="32384"/>
            </a:xfrm>
            <a:custGeom>
              <a:avLst/>
              <a:gdLst/>
              <a:ahLst/>
              <a:cxnLst/>
              <a:rect l="l" t="t" r="r" b="b"/>
              <a:pathLst>
                <a:path w="80645" h="32385">
                  <a:moveTo>
                    <a:pt x="80149" y="31826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12754509" y="2959780"/>
              <a:ext cx="80645" cy="32384"/>
            </a:xfrm>
            <a:custGeom>
              <a:avLst/>
              <a:gdLst/>
              <a:ahLst/>
              <a:cxnLst/>
              <a:rect l="l" t="t" r="r" b="b"/>
              <a:pathLst>
                <a:path w="80645" h="32385">
                  <a:moveTo>
                    <a:pt x="80149" y="31826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12834662" y="2991607"/>
              <a:ext cx="80645" cy="16510"/>
            </a:xfrm>
            <a:custGeom>
              <a:avLst/>
              <a:gdLst/>
              <a:ahLst/>
              <a:cxnLst/>
              <a:rect l="l" t="t" r="r" b="b"/>
              <a:pathLst>
                <a:path w="80645" h="16510">
                  <a:moveTo>
                    <a:pt x="80149" y="1591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12914817" y="3007521"/>
              <a:ext cx="80645" cy="32384"/>
            </a:xfrm>
            <a:custGeom>
              <a:avLst/>
              <a:gdLst/>
              <a:ahLst/>
              <a:cxnLst/>
              <a:rect l="l" t="t" r="r" b="b"/>
              <a:pathLst>
                <a:path w="80645" h="32385">
                  <a:moveTo>
                    <a:pt x="80149" y="3182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12994971" y="3039342"/>
              <a:ext cx="80645" cy="76200"/>
            </a:xfrm>
            <a:custGeom>
              <a:avLst/>
              <a:gdLst/>
              <a:ahLst/>
              <a:cxnLst/>
              <a:rect l="l" t="t" r="r" b="b"/>
              <a:pathLst>
                <a:path w="80644" h="76200">
                  <a:moveTo>
                    <a:pt x="80149" y="7559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13075127" y="3114934"/>
              <a:ext cx="80645" cy="179070"/>
            </a:xfrm>
            <a:custGeom>
              <a:avLst/>
              <a:gdLst/>
              <a:ahLst/>
              <a:cxnLst/>
              <a:rect l="l" t="t" r="r" b="b"/>
              <a:pathLst>
                <a:path w="80644" h="179070">
                  <a:moveTo>
                    <a:pt x="80149" y="17901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13155280" y="3293961"/>
              <a:ext cx="80645" cy="24130"/>
            </a:xfrm>
            <a:custGeom>
              <a:avLst/>
              <a:gdLst/>
              <a:ahLst/>
              <a:cxnLst/>
              <a:rect l="l" t="t" r="r" b="b"/>
              <a:pathLst>
                <a:path w="80644" h="24129">
                  <a:moveTo>
                    <a:pt x="80149" y="2386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13235434" y="3297931"/>
              <a:ext cx="80645" cy="20320"/>
            </a:xfrm>
            <a:custGeom>
              <a:avLst/>
              <a:gdLst/>
              <a:ahLst/>
              <a:cxnLst/>
              <a:rect l="l" t="t" r="r" b="b"/>
              <a:pathLst>
                <a:path w="80644" h="20320">
                  <a:moveTo>
                    <a:pt x="80149" y="0"/>
                  </a:moveTo>
                  <a:lnTo>
                    <a:pt x="0" y="19888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13315589" y="3202453"/>
              <a:ext cx="80645" cy="95885"/>
            </a:xfrm>
            <a:custGeom>
              <a:avLst/>
              <a:gdLst/>
              <a:ahLst/>
              <a:cxnLst/>
              <a:rect l="l" t="t" r="r" b="b"/>
              <a:pathLst>
                <a:path w="80644" h="95885">
                  <a:moveTo>
                    <a:pt x="80149" y="0"/>
                  </a:moveTo>
                  <a:lnTo>
                    <a:pt x="0" y="95478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13395743" y="2967740"/>
              <a:ext cx="80645" cy="234950"/>
            </a:xfrm>
            <a:custGeom>
              <a:avLst/>
              <a:gdLst/>
              <a:ahLst/>
              <a:cxnLst/>
              <a:rect l="l" t="t" r="r" b="b"/>
              <a:pathLst>
                <a:path w="80644" h="234950">
                  <a:moveTo>
                    <a:pt x="80149" y="0"/>
                  </a:moveTo>
                  <a:lnTo>
                    <a:pt x="0" y="234721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13475897" y="2904087"/>
              <a:ext cx="80645" cy="64135"/>
            </a:xfrm>
            <a:custGeom>
              <a:avLst/>
              <a:gdLst/>
              <a:ahLst/>
              <a:cxnLst/>
              <a:rect l="l" t="t" r="r" b="b"/>
              <a:pathLst>
                <a:path w="80644" h="64135">
                  <a:moveTo>
                    <a:pt x="80149" y="0"/>
                  </a:moveTo>
                  <a:lnTo>
                    <a:pt x="0" y="63652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13556052" y="2824523"/>
              <a:ext cx="80645" cy="80010"/>
            </a:xfrm>
            <a:custGeom>
              <a:avLst/>
              <a:gdLst/>
              <a:ahLst/>
              <a:cxnLst/>
              <a:rect l="l" t="t" r="r" b="b"/>
              <a:pathLst>
                <a:path w="80644" h="80010">
                  <a:moveTo>
                    <a:pt x="80149" y="0"/>
                  </a:moveTo>
                  <a:lnTo>
                    <a:pt x="0" y="79565"/>
                  </a:lnTo>
                </a:path>
              </a:pathLst>
            </a:custGeom>
            <a:ln w="12699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13636206" y="2824523"/>
              <a:ext cx="80645" cy="0"/>
            </a:xfrm>
            <a:custGeom>
              <a:avLst/>
              <a:gdLst/>
              <a:ahLst/>
              <a:cxnLst/>
              <a:rect l="l" t="t" r="r" b="b"/>
              <a:pathLst>
                <a:path w="80644">
                  <a:moveTo>
                    <a:pt x="80149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13716360" y="2824522"/>
              <a:ext cx="80645" cy="32384"/>
            </a:xfrm>
            <a:custGeom>
              <a:avLst/>
              <a:gdLst/>
              <a:ahLst/>
              <a:cxnLst/>
              <a:rect l="l" t="t" r="r" b="b"/>
              <a:pathLst>
                <a:path w="80644" h="32385">
                  <a:moveTo>
                    <a:pt x="80149" y="31826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13796515" y="2856353"/>
              <a:ext cx="80645" cy="24130"/>
            </a:xfrm>
            <a:custGeom>
              <a:avLst/>
              <a:gdLst/>
              <a:ahLst/>
              <a:cxnLst/>
              <a:rect l="l" t="t" r="r" b="b"/>
              <a:pathLst>
                <a:path w="80644" h="24130">
                  <a:moveTo>
                    <a:pt x="80149" y="2386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13876667" y="2880220"/>
              <a:ext cx="80645" cy="147320"/>
            </a:xfrm>
            <a:custGeom>
              <a:avLst/>
              <a:gdLst/>
              <a:ahLst/>
              <a:cxnLst/>
              <a:rect l="l" t="t" r="r" b="b"/>
              <a:pathLst>
                <a:path w="80644" h="147319">
                  <a:moveTo>
                    <a:pt x="80149" y="14719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13956822" y="3027412"/>
              <a:ext cx="80645" cy="64135"/>
            </a:xfrm>
            <a:custGeom>
              <a:avLst/>
              <a:gdLst/>
              <a:ahLst/>
              <a:cxnLst/>
              <a:rect l="l" t="t" r="r" b="b"/>
              <a:pathLst>
                <a:path w="80644" h="64135">
                  <a:moveTo>
                    <a:pt x="80149" y="6365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14036975" y="3091068"/>
              <a:ext cx="80645" cy="151765"/>
            </a:xfrm>
            <a:custGeom>
              <a:avLst/>
              <a:gdLst/>
              <a:ahLst/>
              <a:cxnLst/>
              <a:rect l="l" t="t" r="r" b="b"/>
              <a:pathLst>
                <a:path w="80644" h="151764">
                  <a:moveTo>
                    <a:pt x="80149" y="15116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3" name="object 303"/>
          <p:cNvSpPr txBox="1"/>
          <p:nvPr/>
        </p:nvSpPr>
        <p:spPr>
          <a:xfrm>
            <a:off x="9345730" y="4883491"/>
            <a:ext cx="5017135" cy="3600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8255" algn="r">
              <a:lnSpc>
                <a:spcPts val="765"/>
              </a:lnSpc>
            </a:pPr>
            <a:r>
              <a:rPr sz="7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Dec-</a:t>
            </a:r>
            <a:r>
              <a:rPr sz="700" spc="-25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08</a:t>
            </a:r>
            <a:endParaRPr sz="700">
              <a:latin typeface="SharpSansDisplayNo1-Book"/>
              <a:cs typeface="SharpSansDisplayNo1-Book"/>
            </a:endParaRPr>
          </a:p>
          <a:p>
            <a:pPr marL="12700" marR="5080" algn="r">
              <a:lnSpc>
                <a:spcPct val="131300"/>
              </a:lnSpc>
            </a:pPr>
            <a:r>
              <a:rPr sz="7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May-</a:t>
            </a:r>
            <a:r>
              <a:rPr sz="700" spc="-25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09</a:t>
            </a:r>
            <a:r>
              <a:rPr sz="700" spc="5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 </a:t>
            </a:r>
            <a:r>
              <a:rPr sz="7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Oct-</a:t>
            </a:r>
            <a:r>
              <a:rPr sz="700" spc="-25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09</a:t>
            </a:r>
            <a:r>
              <a:rPr sz="700" spc="5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 </a:t>
            </a:r>
            <a:r>
              <a:rPr sz="7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Mar-</a:t>
            </a:r>
            <a:r>
              <a:rPr sz="700" spc="-25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10</a:t>
            </a:r>
            <a:r>
              <a:rPr sz="700" spc="5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 </a:t>
            </a:r>
            <a:r>
              <a:rPr sz="7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Aug-</a:t>
            </a:r>
            <a:r>
              <a:rPr sz="700" spc="-25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10</a:t>
            </a:r>
            <a:r>
              <a:rPr sz="700" spc="5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 </a:t>
            </a:r>
            <a:r>
              <a:rPr sz="7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Jan-</a:t>
            </a:r>
            <a:r>
              <a:rPr sz="700" spc="-25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11</a:t>
            </a:r>
            <a:r>
              <a:rPr sz="700" spc="5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 </a:t>
            </a:r>
            <a:r>
              <a:rPr sz="7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Jul-</a:t>
            </a:r>
            <a:r>
              <a:rPr sz="700" spc="-25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11</a:t>
            </a:r>
            <a:r>
              <a:rPr sz="700" spc="5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 </a:t>
            </a:r>
            <a:r>
              <a:rPr sz="7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Nov-</a:t>
            </a:r>
            <a:r>
              <a:rPr sz="700" spc="-25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11</a:t>
            </a:r>
            <a:r>
              <a:rPr sz="700" spc="5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 </a:t>
            </a:r>
            <a:r>
              <a:rPr sz="7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Apr-</a:t>
            </a:r>
            <a:r>
              <a:rPr sz="700" spc="-25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12</a:t>
            </a:r>
            <a:r>
              <a:rPr sz="700" spc="5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 </a:t>
            </a:r>
            <a:r>
              <a:rPr sz="7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Sep-</a:t>
            </a:r>
            <a:r>
              <a:rPr sz="700" spc="-25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12</a:t>
            </a:r>
            <a:r>
              <a:rPr sz="700" spc="5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 </a:t>
            </a:r>
            <a:r>
              <a:rPr sz="7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Feb-</a:t>
            </a:r>
            <a:r>
              <a:rPr sz="700" spc="-25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13</a:t>
            </a:r>
            <a:r>
              <a:rPr sz="700" spc="5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 </a:t>
            </a:r>
            <a:r>
              <a:rPr sz="7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Jul-</a:t>
            </a:r>
            <a:r>
              <a:rPr sz="700" spc="-25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13</a:t>
            </a:r>
            <a:r>
              <a:rPr sz="700" spc="5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 </a:t>
            </a:r>
            <a:r>
              <a:rPr sz="7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Dec-</a:t>
            </a:r>
            <a:r>
              <a:rPr sz="700" spc="-25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13</a:t>
            </a:r>
            <a:r>
              <a:rPr sz="700" spc="5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 </a:t>
            </a:r>
            <a:r>
              <a:rPr sz="7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May-</a:t>
            </a:r>
            <a:r>
              <a:rPr sz="700" spc="-25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14</a:t>
            </a:r>
            <a:r>
              <a:rPr sz="700" spc="5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 </a:t>
            </a:r>
            <a:r>
              <a:rPr sz="7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Oct-</a:t>
            </a:r>
            <a:r>
              <a:rPr sz="700" spc="-25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14</a:t>
            </a:r>
            <a:r>
              <a:rPr sz="700" spc="5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 </a:t>
            </a:r>
            <a:r>
              <a:rPr sz="7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Mar-</a:t>
            </a:r>
            <a:r>
              <a:rPr sz="700" spc="-25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15</a:t>
            </a:r>
            <a:r>
              <a:rPr sz="700" spc="5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 </a:t>
            </a:r>
            <a:r>
              <a:rPr sz="7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Aug-</a:t>
            </a:r>
            <a:r>
              <a:rPr sz="700" spc="-25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15</a:t>
            </a:r>
            <a:r>
              <a:rPr sz="700" spc="5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 </a:t>
            </a:r>
            <a:r>
              <a:rPr sz="7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Jan-</a:t>
            </a:r>
            <a:r>
              <a:rPr sz="700" spc="-25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16</a:t>
            </a:r>
            <a:r>
              <a:rPr sz="700" spc="5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 </a:t>
            </a:r>
            <a:r>
              <a:rPr sz="7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Jul-</a:t>
            </a:r>
            <a:r>
              <a:rPr sz="700" spc="-25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16</a:t>
            </a:r>
            <a:r>
              <a:rPr sz="700" spc="5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 </a:t>
            </a:r>
            <a:r>
              <a:rPr sz="7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Nov-</a:t>
            </a:r>
            <a:r>
              <a:rPr sz="700" spc="-25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16</a:t>
            </a:r>
            <a:r>
              <a:rPr sz="700" spc="5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 </a:t>
            </a:r>
            <a:r>
              <a:rPr sz="7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Apr-</a:t>
            </a:r>
            <a:r>
              <a:rPr sz="700" spc="-25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17</a:t>
            </a:r>
            <a:r>
              <a:rPr sz="700" spc="5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 </a:t>
            </a:r>
            <a:r>
              <a:rPr sz="7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Sep-</a:t>
            </a:r>
            <a:r>
              <a:rPr sz="700" spc="-25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17</a:t>
            </a:r>
            <a:r>
              <a:rPr sz="700" spc="5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 </a:t>
            </a:r>
            <a:r>
              <a:rPr sz="7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Feb-</a:t>
            </a:r>
            <a:r>
              <a:rPr sz="700" spc="-25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18</a:t>
            </a:r>
            <a:r>
              <a:rPr sz="700" spc="5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 </a:t>
            </a:r>
            <a:r>
              <a:rPr sz="7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Jul-</a:t>
            </a:r>
            <a:r>
              <a:rPr sz="700" spc="-25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18</a:t>
            </a:r>
            <a:r>
              <a:rPr sz="700" spc="5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 </a:t>
            </a:r>
            <a:r>
              <a:rPr sz="7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Dec-</a:t>
            </a:r>
            <a:r>
              <a:rPr sz="700" spc="-25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18</a:t>
            </a:r>
            <a:r>
              <a:rPr sz="700" spc="5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 </a:t>
            </a:r>
            <a:r>
              <a:rPr sz="7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May-</a:t>
            </a:r>
            <a:r>
              <a:rPr sz="700" spc="-25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19</a:t>
            </a:r>
            <a:r>
              <a:rPr sz="700" spc="5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 </a:t>
            </a:r>
            <a:r>
              <a:rPr sz="7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Oct-</a:t>
            </a:r>
            <a:r>
              <a:rPr sz="700" spc="-25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19</a:t>
            </a:r>
            <a:r>
              <a:rPr sz="700" spc="5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 </a:t>
            </a:r>
            <a:r>
              <a:rPr sz="7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Mar-</a:t>
            </a:r>
            <a:r>
              <a:rPr sz="700" spc="-25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20</a:t>
            </a:r>
            <a:r>
              <a:rPr sz="700" spc="5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 </a:t>
            </a:r>
            <a:r>
              <a:rPr sz="7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Aug-</a:t>
            </a:r>
            <a:r>
              <a:rPr sz="700" spc="-25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20</a:t>
            </a:r>
            <a:r>
              <a:rPr sz="700" spc="5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 </a:t>
            </a:r>
            <a:r>
              <a:rPr sz="7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Jan-</a:t>
            </a:r>
            <a:r>
              <a:rPr sz="700" spc="-25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21</a:t>
            </a:r>
            <a:r>
              <a:rPr sz="700" spc="5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 </a:t>
            </a:r>
            <a:r>
              <a:rPr sz="7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Jun-</a:t>
            </a:r>
            <a:r>
              <a:rPr sz="700" spc="-25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21</a:t>
            </a:r>
            <a:r>
              <a:rPr sz="700" spc="5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 </a:t>
            </a:r>
            <a:r>
              <a:rPr sz="7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Nov-</a:t>
            </a:r>
            <a:r>
              <a:rPr sz="700" spc="-25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21</a:t>
            </a:r>
            <a:r>
              <a:rPr sz="700" spc="5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 </a:t>
            </a:r>
            <a:r>
              <a:rPr sz="7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Apr-</a:t>
            </a:r>
            <a:r>
              <a:rPr sz="700" spc="-25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22</a:t>
            </a:r>
            <a:r>
              <a:rPr sz="700" spc="5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 </a:t>
            </a:r>
            <a:r>
              <a:rPr sz="7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Sep-</a:t>
            </a:r>
            <a:r>
              <a:rPr sz="700" spc="-25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22</a:t>
            </a:r>
            <a:r>
              <a:rPr sz="700" spc="5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 </a:t>
            </a:r>
            <a:r>
              <a:rPr sz="7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Feb-</a:t>
            </a:r>
            <a:r>
              <a:rPr sz="700" spc="-25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23</a:t>
            </a:r>
            <a:r>
              <a:rPr sz="700" spc="5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 </a:t>
            </a:r>
            <a:r>
              <a:rPr sz="7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Jul-</a:t>
            </a:r>
            <a:r>
              <a:rPr sz="700" spc="-25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23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304" name="object 304"/>
          <p:cNvSpPr/>
          <p:nvPr/>
        </p:nvSpPr>
        <p:spPr>
          <a:xfrm>
            <a:off x="0" y="0"/>
            <a:ext cx="3449320" cy="8496300"/>
          </a:xfrm>
          <a:custGeom>
            <a:avLst/>
            <a:gdLst/>
            <a:ahLst/>
            <a:cxnLst/>
            <a:rect l="l" t="t" r="r" b="b"/>
            <a:pathLst>
              <a:path w="3449320" h="8496300">
                <a:moveTo>
                  <a:pt x="3448799" y="0"/>
                </a:moveTo>
                <a:lnTo>
                  <a:pt x="0" y="0"/>
                </a:lnTo>
                <a:lnTo>
                  <a:pt x="0" y="8495995"/>
                </a:lnTo>
                <a:lnTo>
                  <a:pt x="3448799" y="8495995"/>
                </a:lnTo>
                <a:lnTo>
                  <a:pt x="3448799" y="0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Real</a:t>
            </a:r>
            <a:r>
              <a:rPr spc="-80" dirty="0"/>
              <a:t> </a:t>
            </a:r>
            <a:r>
              <a:rPr spc="-50" dirty="0"/>
              <a:t>Estate</a:t>
            </a:r>
          </a:p>
        </p:txBody>
      </p:sp>
      <p:sp>
        <p:nvSpPr>
          <p:cNvPr id="306" name="object 306"/>
          <p:cNvSpPr txBox="1"/>
          <p:nvPr/>
        </p:nvSpPr>
        <p:spPr>
          <a:xfrm>
            <a:off x="4147300" y="1917694"/>
            <a:ext cx="1234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SharpSansDisplayNo1-Semibold"/>
                <a:cs typeface="SharpSansDisplayNo1-Semibold"/>
              </a:rPr>
              <a:t>Market</a:t>
            </a:r>
            <a:r>
              <a:rPr sz="1200" b="1" spc="-25" dirty="0">
                <a:latin typeface="SharpSansDisplayNo1-Semibold"/>
                <a:cs typeface="SharpSansDisplayNo1-Semibold"/>
              </a:rPr>
              <a:t> </a:t>
            </a:r>
            <a:r>
              <a:rPr sz="1200" b="1" spc="-10" dirty="0">
                <a:latin typeface="SharpSansDisplayNo1-Semibold"/>
                <a:cs typeface="SharpSansDisplayNo1-Semibold"/>
              </a:rPr>
              <a:t>dynamics</a:t>
            </a:r>
            <a:endParaRPr sz="1200">
              <a:latin typeface="SharpSansDisplayNo1-Semibold"/>
              <a:cs typeface="SharpSansDisplayNo1-Semibold"/>
            </a:endParaRPr>
          </a:p>
        </p:txBody>
      </p:sp>
      <p:graphicFrame>
        <p:nvGraphicFramePr>
          <p:cNvPr id="307" name="object 3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692005"/>
              </p:ext>
            </p:extLst>
          </p:nvPr>
        </p:nvGraphicFramePr>
        <p:xfrm>
          <a:off x="4477500" y="2362195"/>
          <a:ext cx="4140200" cy="2984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1375">
                <a:tc>
                  <a:txBody>
                    <a:bodyPr/>
                    <a:lstStyle/>
                    <a:p>
                      <a:pPr>
                        <a:lnSpc>
                          <a:spcPts val="855"/>
                        </a:lnSpc>
                      </a:pPr>
                      <a:r>
                        <a:rPr sz="900" b="1" dirty="0">
                          <a:latin typeface="SharpSansDisplayNo1-Semibold"/>
                          <a:cs typeface="SharpSansDisplayNo1-Semibold"/>
                        </a:rPr>
                        <a:t>Margin</a:t>
                      </a:r>
                      <a:r>
                        <a:rPr sz="900" b="1" spc="-25" dirty="0">
                          <a:latin typeface="SharpSansDisplayNo1-Semibold"/>
                          <a:cs typeface="SharpSansDisplayNo1-Semibold"/>
                        </a:rPr>
                        <a:t> </a:t>
                      </a:r>
                      <a:r>
                        <a:rPr sz="900" b="1" spc="-10" dirty="0">
                          <a:latin typeface="SharpSansDisplayNo1-Semibold"/>
                          <a:cs typeface="SharpSansDisplayNo1-Semibold"/>
                        </a:rPr>
                        <a:t>over</a:t>
                      </a:r>
                      <a:r>
                        <a:rPr sz="900" b="1" spc="-20" dirty="0">
                          <a:latin typeface="SharpSansDisplayNo1-Semibold"/>
                          <a:cs typeface="SharpSansDisplayNo1-Semibold"/>
                        </a:rPr>
                        <a:t> </a:t>
                      </a:r>
                      <a:r>
                        <a:rPr sz="900" b="1" spc="-10" dirty="0">
                          <a:latin typeface="SharpSansDisplayNo1-Semibold"/>
                          <a:cs typeface="SharpSansDisplayNo1-Semibold"/>
                        </a:rPr>
                        <a:t>bonds</a:t>
                      </a:r>
                      <a:endParaRPr sz="900">
                        <a:latin typeface="SharpSansDisplayNo1-Semibold"/>
                        <a:cs typeface="SharpSansDisplayNo1-Semibold"/>
                      </a:endParaRPr>
                    </a:p>
                    <a:p>
                      <a:pPr marR="197485">
                        <a:lnSpc>
                          <a:spcPct val="111100"/>
                        </a:lnSpc>
                        <a:spcBef>
                          <a:spcPts val="150"/>
                        </a:spcBef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Globally,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real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estate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yield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spreads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remain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tight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vs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fixed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income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yields,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which</a:t>
                      </a:r>
                      <a:r>
                        <a:rPr sz="9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remain</a:t>
                      </a:r>
                      <a:r>
                        <a:rPr sz="900" spc="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elevated</a:t>
                      </a:r>
                      <a:r>
                        <a:rPr sz="900" spc="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considering</a:t>
                      </a:r>
                      <a:r>
                        <a:rPr sz="900" spc="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sticky</a:t>
                      </a:r>
                      <a:r>
                        <a:rPr sz="900" spc="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inflation.</a:t>
                      </a:r>
                      <a:r>
                        <a:rPr sz="900" spc="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Spreads</a:t>
                      </a:r>
                      <a:r>
                        <a:rPr sz="900" spc="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are</a:t>
                      </a:r>
                      <a:r>
                        <a:rPr sz="900" spc="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improving</a:t>
                      </a:r>
                      <a:r>
                        <a:rPr sz="900" spc="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slowly,</a:t>
                      </a:r>
                      <a:r>
                        <a:rPr sz="9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but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don’t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offer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enough illiquidity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premia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yet.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40" dirty="0">
                          <a:latin typeface="SharpSansDisplayNo1-Book"/>
                          <a:cs typeface="SharpSansDisplayNo1-Book"/>
                        </a:rPr>
                        <a:t>We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expect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spreads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to widen 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as</a:t>
                      </a:r>
                      <a:r>
                        <a:rPr sz="9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real estate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yields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rise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further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this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year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and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rates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peak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in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2024.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0" marB="0"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8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900" b="1" dirty="0">
                          <a:latin typeface="SharpSansDisplayNo1-Semibold"/>
                          <a:cs typeface="SharpSansDisplayNo1-Semibold"/>
                        </a:rPr>
                        <a:t>Flow</a:t>
                      </a:r>
                      <a:r>
                        <a:rPr sz="900" b="1" spc="-35" dirty="0">
                          <a:latin typeface="SharpSansDisplayNo1-Semibold"/>
                          <a:cs typeface="SharpSansDisplayNo1-Semibold"/>
                        </a:rPr>
                        <a:t> </a:t>
                      </a:r>
                      <a:r>
                        <a:rPr sz="900" b="1" dirty="0">
                          <a:latin typeface="SharpSansDisplayNo1-Semibold"/>
                          <a:cs typeface="SharpSansDisplayNo1-Semibold"/>
                        </a:rPr>
                        <a:t>of</a:t>
                      </a:r>
                      <a:r>
                        <a:rPr sz="900" b="1" spc="-25" dirty="0">
                          <a:latin typeface="SharpSansDisplayNo1-Semibold"/>
                          <a:cs typeface="SharpSansDisplayNo1-Semibold"/>
                        </a:rPr>
                        <a:t> </a:t>
                      </a:r>
                      <a:r>
                        <a:rPr sz="900" b="1" spc="-10" dirty="0">
                          <a:latin typeface="SharpSansDisplayNo1-Semibold"/>
                          <a:cs typeface="SharpSansDisplayNo1-Semibold"/>
                        </a:rPr>
                        <a:t>capital</a:t>
                      </a:r>
                      <a:endParaRPr sz="900">
                        <a:latin typeface="SharpSansDisplayNo1-Semibold"/>
                        <a:cs typeface="SharpSansDisplayNo1-Semibold"/>
                      </a:endParaRPr>
                    </a:p>
                    <a:p>
                      <a:pPr marR="142875">
                        <a:lnSpc>
                          <a:spcPct val="111100"/>
                        </a:lnSpc>
                        <a:spcBef>
                          <a:spcPts val="150"/>
                        </a:spcBef>
                      </a:pP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Global </a:t>
                      </a:r>
                      <a:r>
                        <a:rPr sz="900" spc="-30" dirty="0">
                          <a:latin typeface="SharpSansDisplayNo1-Book"/>
                          <a:cs typeface="SharpSansDisplayNo1-Book"/>
                        </a:rPr>
                        <a:t>investment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in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30" dirty="0">
                          <a:latin typeface="SharpSansDisplayNo1-Book"/>
                          <a:cs typeface="SharpSansDisplayNo1-Book"/>
                        </a:rPr>
                        <a:t>real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30" dirty="0">
                          <a:latin typeface="SharpSansDisplayNo1-Book"/>
                          <a:cs typeface="SharpSansDisplayNo1-Book"/>
                        </a:rPr>
                        <a:t>estate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was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47%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30" dirty="0">
                          <a:latin typeface="SharpSansDisplayNo1-Book"/>
                          <a:cs typeface="SharpSansDisplayNo1-Book"/>
                        </a:rPr>
                        <a:t>lower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30" dirty="0">
                          <a:latin typeface="SharpSansDisplayNo1-Book"/>
                          <a:cs typeface="SharpSansDisplayNo1-Book"/>
                        </a:rPr>
                        <a:t>over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the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year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to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Q3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2023</a:t>
                      </a:r>
                      <a:r>
                        <a:rPr sz="9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compared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to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the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30" dirty="0">
                          <a:latin typeface="SharpSansDisplayNo1-Book"/>
                          <a:cs typeface="SharpSansDisplayNo1-Book"/>
                        </a:rPr>
                        <a:t>previous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12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months.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35" dirty="0">
                          <a:latin typeface="SharpSansDisplayNo1-Book"/>
                          <a:cs typeface="SharpSansDisplayNo1-Book"/>
                        </a:rPr>
                        <a:t>Leveraged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35" dirty="0">
                          <a:latin typeface="SharpSansDisplayNo1-Book"/>
                          <a:cs typeface="SharpSansDisplayNo1-Book"/>
                        </a:rPr>
                        <a:t>investors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30" dirty="0">
                          <a:latin typeface="SharpSansDisplayNo1-Book"/>
                          <a:cs typeface="SharpSansDisplayNo1-Book"/>
                        </a:rPr>
                        <a:t>are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dealing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with</a:t>
                      </a:r>
                      <a:r>
                        <a:rPr sz="9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liquidity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issues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and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30" dirty="0">
                          <a:latin typeface="SharpSansDisplayNo1-Book"/>
                          <a:cs typeface="SharpSansDisplayNo1-Book"/>
                        </a:rPr>
                        <a:t>elevated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debt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costs,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while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other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pools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of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capital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30" dirty="0">
                          <a:latin typeface="SharpSansDisplayNo1-Book"/>
                          <a:cs typeface="SharpSansDisplayNo1-Book"/>
                        </a:rPr>
                        <a:t>are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waiting</a:t>
                      </a:r>
                      <a:r>
                        <a:rPr sz="9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to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see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how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the </a:t>
                      </a:r>
                      <a:r>
                        <a:rPr sz="900" spc="-30" dirty="0">
                          <a:latin typeface="SharpSansDisplayNo1-Book"/>
                          <a:cs typeface="SharpSansDisplayNo1-Book"/>
                        </a:rPr>
                        <a:t>market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30" dirty="0">
                          <a:latin typeface="SharpSansDisplayNo1-Book"/>
                          <a:cs typeface="SharpSansDisplayNo1-Book"/>
                        </a:rPr>
                        <a:t>evolves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and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30" dirty="0">
                          <a:latin typeface="SharpSansDisplayNo1-Book"/>
                          <a:cs typeface="SharpSansDisplayNo1-Book"/>
                        </a:rPr>
                        <a:t>for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price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30" dirty="0">
                          <a:latin typeface="SharpSansDisplayNo1-Book"/>
                          <a:cs typeface="SharpSansDisplayNo1-Book"/>
                        </a:rPr>
                        <a:t>transparency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to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improve.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984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4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900" b="1" dirty="0">
                          <a:latin typeface="SharpSansDisplayNo1-Semibold"/>
                          <a:cs typeface="SharpSansDisplayNo1-Semibold"/>
                        </a:rPr>
                        <a:t>Listed</a:t>
                      </a:r>
                      <a:r>
                        <a:rPr sz="900" b="1" spc="-20" dirty="0">
                          <a:latin typeface="SharpSansDisplayNo1-Semibold"/>
                          <a:cs typeface="SharpSansDisplayNo1-Semibold"/>
                        </a:rPr>
                        <a:t> </a:t>
                      </a:r>
                      <a:r>
                        <a:rPr sz="900" b="1" spc="-10" dirty="0">
                          <a:latin typeface="SharpSansDisplayNo1-Semibold"/>
                          <a:cs typeface="SharpSansDisplayNo1-Semibold"/>
                        </a:rPr>
                        <a:t>Market</a:t>
                      </a:r>
                      <a:r>
                        <a:rPr sz="900" b="1" spc="-15" dirty="0">
                          <a:latin typeface="SharpSansDisplayNo1-Semibold"/>
                          <a:cs typeface="SharpSansDisplayNo1-Semibold"/>
                        </a:rPr>
                        <a:t> </a:t>
                      </a:r>
                      <a:r>
                        <a:rPr sz="900" b="1" spc="-10" dirty="0">
                          <a:latin typeface="SharpSansDisplayNo1-Semibold"/>
                          <a:cs typeface="SharpSansDisplayNo1-Semibold"/>
                        </a:rPr>
                        <a:t>Pricing</a:t>
                      </a:r>
                      <a:endParaRPr sz="900" dirty="0">
                        <a:latin typeface="SharpSansDisplayNo1-Semibold"/>
                        <a:cs typeface="SharpSansDisplayNo1-Semibold"/>
                      </a:endParaRPr>
                    </a:p>
                    <a:p>
                      <a:pPr marR="143510">
                        <a:lnSpc>
                          <a:spcPct val="111100"/>
                        </a:lnSpc>
                        <a:spcBef>
                          <a:spcPts val="125"/>
                        </a:spcBef>
                      </a:pP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In</a:t>
                      </a:r>
                      <a:r>
                        <a:rPr sz="900" spc="-4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the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US,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30" dirty="0">
                          <a:latin typeface="SharpSansDisplayNo1-Book"/>
                          <a:cs typeface="SharpSansDisplayNo1-Book"/>
                        </a:rPr>
                        <a:t>REITs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have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materially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underperformed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the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broader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equity</a:t>
                      </a:r>
                      <a:r>
                        <a:rPr sz="9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markets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year-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to-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date.</a:t>
                      </a:r>
                      <a:r>
                        <a:rPr sz="900" spc="16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Rising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borrowing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costs,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a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shortage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of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private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market</a:t>
                      </a:r>
                      <a:r>
                        <a:rPr sz="9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transactions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and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an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aggressive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rate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hiking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campaign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 has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caused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 a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pause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in</a:t>
                      </a:r>
                      <a:r>
                        <a:rPr sz="9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underwriting.</a:t>
                      </a:r>
                      <a:r>
                        <a:rPr sz="900" spc="-3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40" dirty="0">
                          <a:latin typeface="SharpSansDisplayNo1-Book"/>
                          <a:cs typeface="SharpSansDisplayNo1-Book"/>
                        </a:rPr>
                        <a:t>APAC</a:t>
                      </a:r>
                      <a:r>
                        <a:rPr lang="en-GB" sz="900" spc="-40" dirty="0">
                          <a:latin typeface="SharpSansDisplayNo1-Book"/>
                          <a:cs typeface="SharpSansDisplayNo1-Book"/>
                        </a:rPr>
                        <a:t> also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shows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value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a</a:t>
                      </a:r>
                      <a:r>
                        <a:rPr lang="en-GB" sz="900" spc="-10" dirty="0">
                          <a:latin typeface="SharpSansDisplayNo1-Book"/>
                          <a:cs typeface="SharpSansDisplayNo1-Book"/>
                        </a:rPr>
                        <a:t>s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Singapore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and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Australia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look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attractive</a:t>
                      </a:r>
                      <a:r>
                        <a:rPr lang="en-GB" sz="9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but</a:t>
                      </a:r>
                      <a:r>
                        <a:rPr sz="900" spc="-3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need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more rates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stability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to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perform.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Hong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Kong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may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get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cheaper</a:t>
                      </a:r>
                      <a:r>
                        <a:rPr lang="en-GB" sz="9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amidst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its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structural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deterioration.</a:t>
                      </a:r>
                      <a:endParaRPr sz="900" dirty="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98425" marB="0">
                    <a:lnT w="3175">
                      <a:solidFill>
                        <a:srgbClr val="A7A8A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08" name="object 30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0000" y="2362192"/>
            <a:ext cx="190500" cy="190500"/>
          </a:xfrm>
          <a:prstGeom prst="rect">
            <a:avLst/>
          </a:prstGeom>
        </p:spPr>
      </p:pic>
      <p:pic>
        <p:nvPicPr>
          <p:cNvPr id="309" name="object 30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60000" y="3330567"/>
            <a:ext cx="190500" cy="190500"/>
          </a:xfrm>
          <a:prstGeom prst="rect">
            <a:avLst/>
          </a:prstGeom>
        </p:spPr>
      </p:pic>
      <p:pic>
        <p:nvPicPr>
          <p:cNvPr id="310" name="object 3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0000" y="4298942"/>
            <a:ext cx="190500" cy="190500"/>
          </a:xfrm>
          <a:prstGeom prst="rect">
            <a:avLst/>
          </a:prstGeom>
        </p:spPr>
      </p:pic>
      <p:grpSp>
        <p:nvGrpSpPr>
          <p:cNvPr id="311" name="object 311"/>
          <p:cNvGrpSpPr/>
          <p:nvPr/>
        </p:nvGrpSpPr>
        <p:grpSpPr>
          <a:xfrm>
            <a:off x="634996" y="1968498"/>
            <a:ext cx="641985" cy="619760"/>
            <a:chOff x="634996" y="1968498"/>
            <a:chExt cx="641985" cy="619760"/>
          </a:xfrm>
        </p:grpSpPr>
        <p:pic>
          <p:nvPicPr>
            <p:cNvPr id="312" name="object 3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0570" y="2262869"/>
              <a:ext cx="335889" cy="324840"/>
            </a:xfrm>
            <a:prstGeom prst="rect">
              <a:avLst/>
            </a:prstGeom>
          </p:spPr>
        </p:pic>
        <p:pic>
          <p:nvPicPr>
            <p:cNvPr id="313" name="object 3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4996" y="2297350"/>
              <a:ext cx="192938" cy="290360"/>
            </a:xfrm>
            <a:prstGeom prst="rect">
              <a:avLst/>
            </a:prstGeom>
          </p:spPr>
        </p:pic>
        <p:sp>
          <p:nvSpPr>
            <p:cNvPr id="314" name="object 314"/>
            <p:cNvSpPr/>
            <p:nvPr/>
          </p:nvSpPr>
          <p:spPr>
            <a:xfrm>
              <a:off x="635872" y="2576013"/>
              <a:ext cx="635000" cy="0"/>
            </a:xfrm>
            <a:custGeom>
              <a:avLst/>
              <a:gdLst/>
              <a:ahLst/>
              <a:cxnLst/>
              <a:rect l="l" t="t" r="r" b="b"/>
              <a:pathLst>
                <a:path w="635000">
                  <a:moveTo>
                    <a:pt x="0" y="0"/>
                  </a:moveTo>
                  <a:lnTo>
                    <a:pt x="63494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755263" y="1974848"/>
              <a:ext cx="431800" cy="330835"/>
            </a:xfrm>
            <a:custGeom>
              <a:avLst/>
              <a:gdLst/>
              <a:ahLst/>
              <a:cxnLst/>
              <a:rect l="l" t="t" r="r" b="b"/>
              <a:pathLst>
                <a:path w="431800" h="330835">
                  <a:moveTo>
                    <a:pt x="317309" y="217754"/>
                  </a:moveTo>
                  <a:lnTo>
                    <a:pt x="317309" y="262318"/>
                  </a:lnTo>
                  <a:lnTo>
                    <a:pt x="317309" y="269163"/>
                  </a:lnTo>
                  <a:lnTo>
                    <a:pt x="311708" y="274764"/>
                  </a:lnTo>
                  <a:lnTo>
                    <a:pt x="304863" y="274764"/>
                  </a:lnTo>
                  <a:lnTo>
                    <a:pt x="111988" y="274764"/>
                  </a:lnTo>
                  <a:lnTo>
                    <a:pt x="55994" y="330758"/>
                  </a:lnTo>
                  <a:lnTo>
                    <a:pt x="55994" y="274764"/>
                  </a:lnTo>
                  <a:lnTo>
                    <a:pt x="12446" y="274764"/>
                  </a:lnTo>
                  <a:lnTo>
                    <a:pt x="5600" y="274764"/>
                  </a:lnTo>
                  <a:lnTo>
                    <a:pt x="0" y="269163"/>
                  </a:lnTo>
                  <a:lnTo>
                    <a:pt x="0" y="262318"/>
                  </a:lnTo>
                  <a:lnTo>
                    <a:pt x="0" y="69456"/>
                  </a:lnTo>
                  <a:lnTo>
                    <a:pt x="0" y="62610"/>
                  </a:lnTo>
                  <a:lnTo>
                    <a:pt x="5600" y="57010"/>
                  </a:lnTo>
                  <a:lnTo>
                    <a:pt x="12446" y="57010"/>
                  </a:lnTo>
                  <a:lnTo>
                    <a:pt x="114198" y="57010"/>
                  </a:lnTo>
                </a:path>
                <a:path w="431800" h="330835">
                  <a:moveTo>
                    <a:pt x="114198" y="117868"/>
                  </a:moveTo>
                  <a:lnTo>
                    <a:pt x="40830" y="117868"/>
                  </a:lnTo>
                </a:path>
                <a:path w="431800" h="330835">
                  <a:moveTo>
                    <a:pt x="114198" y="153669"/>
                  </a:moveTo>
                  <a:lnTo>
                    <a:pt x="40830" y="153669"/>
                  </a:lnTo>
                </a:path>
                <a:path w="431800" h="330835">
                  <a:moveTo>
                    <a:pt x="114198" y="189483"/>
                  </a:moveTo>
                  <a:lnTo>
                    <a:pt x="40830" y="189483"/>
                  </a:lnTo>
                </a:path>
                <a:path w="431800" h="330835">
                  <a:moveTo>
                    <a:pt x="379006" y="57010"/>
                  </a:moveTo>
                  <a:lnTo>
                    <a:pt x="166687" y="57010"/>
                  </a:lnTo>
                </a:path>
                <a:path w="431800" h="330835">
                  <a:moveTo>
                    <a:pt x="379006" y="92824"/>
                  </a:moveTo>
                  <a:lnTo>
                    <a:pt x="166687" y="92824"/>
                  </a:lnTo>
                </a:path>
                <a:path w="431800" h="330835">
                  <a:moveTo>
                    <a:pt x="379006" y="128625"/>
                  </a:moveTo>
                  <a:lnTo>
                    <a:pt x="166687" y="128625"/>
                  </a:lnTo>
                </a:path>
                <a:path w="431800" h="330835">
                  <a:moveTo>
                    <a:pt x="419061" y="0"/>
                  </a:moveTo>
                  <a:lnTo>
                    <a:pt x="425907" y="0"/>
                  </a:lnTo>
                  <a:lnTo>
                    <a:pt x="431495" y="5587"/>
                  </a:lnTo>
                  <a:lnTo>
                    <a:pt x="431495" y="12433"/>
                  </a:lnTo>
                  <a:lnTo>
                    <a:pt x="431495" y="205308"/>
                  </a:lnTo>
                  <a:lnTo>
                    <a:pt x="431495" y="212153"/>
                  </a:lnTo>
                  <a:lnTo>
                    <a:pt x="425907" y="217754"/>
                  </a:lnTo>
                  <a:lnTo>
                    <a:pt x="419061" y="217754"/>
                  </a:lnTo>
                  <a:lnTo>
                    <a:pt x="375500" y="217754"/>
                  </a:lnTo>
                  <a:lnTo>
                    <a:pt x="375500" y="273748"/>
                  </a:lnTo>
                  <a:lnTo>
                    <a:pt x="319506" y="217754"/>
                  </a:lnTo>
                  <a:lnTo>
                    <a:pt x="126631" y="217754"/>
                  </a:lnTo>
                  <a:lnTo>
                    <a:pt x="119799" y="217754"/>
                  </a:lnTo>
                  <a:lnTo>
                    <a:pt x="114198" y="212153"/>
                  </a:lnTo>
                  <a:lnTo>
                    <a:pt x="114198" y="205308"/>
                  </a:lnTo>
                  <a:lnTo>
                    <a:pt x="114198" y="59067"/>
                  </a:lnTo>
                  <a:lnTo>
                    <a:pt x="114198" y="12433"/>
                  </a:lnTo>
                  <a:lnTo>
                    <a:pt x="114198" y="5587"/>
                  </a:lnTo>
                  <a:lnTo>
                    <a:pt x="119799" y="0"/>
                  </a:lnTo>
                  <a:lnTo>
                    <a:pt x="126631" y="0"/>
                  </a:lnTo>
                  <a:lnTo>
                    <a:pt x="419061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6" name="object 316"/>
          <p:cNvSpPr txBox="1"/>
          <p:nvPr/>
        </p:nvSpPr>
        <p:spPr>
          <a:xfrm>
            <a:off x="622300" y="2682307"/>
            <a:ext cx="2362200" cy="64198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200" b="1" spc="-10" dirty="0">
                <a:latin typeface="SharpSansDisplayNo1-Semibold"/>
                <a:cs typeface="SharpSansDisplayNo1-Semibold"/>
              </a:rPr>
              <a:t>Market</a:t>
            </a:r>
            <a:r>
              <a:rPr sz="1200" b="1" spc="-35" dirty="0">
                <a:latin typeface="SharpSansDisplayNo1-Semibold"/>
                <a:cs typeface="SharpSansDisplayNo1-Semibold"/>
              </a:rPr>
              <a:t> </a:t>
            </a:r>
            <a:r>
              <a:rPr sz="1200" b="1" spc="-10" dirty="0">
                <a:latin typeface="SharpSansDisplayNo1-Semibold"/>
                <a:cs typeface="SharpSansDisplayNo1-Semibold"/>
              </a:rPr>
              <a:t>Commentary</a:t>
            </a:r>
            <a:endParaRPr sz="1200">
              <a:latin typeface="SharpSansDisplayNo1-Semibold"/>
              <a:cs typeface="SharpSansDisplayNo1-Semibold"/>
            </a:endParaRPr>
          </a:p>
          <a:p>
            <a:pPr marL="12700" marR="5080">
              <a:lnSpc>
                <a:spcPct val="111100"/>
              </a:lnSpc>
              <a:spcBef>
                <a:spcPts val="365"/>
              </a:spcBef>
            </a:pP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global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real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estate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market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is </a:t>
            </a:r>
            <a:r>
              <a:rPr sz="900" spc="-10" dirty="0">
                <a:latin typeface="SharpSansDisplayNo1-Book"/>
                <a:cs typeface="SharpSansDisplayNo1-Book"/>
              </a:rPr>
              <a:t>progressing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steadily,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through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this</a:t>
            </a:r>
            <a:r>
              <a:rPr sz="900" spc="-10" dirty="0">
                <a:latin typeface="SharpSansDisplayNo1-Book"/>
                <a:cs typeface="SharpSansDisplayNo1-Book"/>
              </a:rPr>
              <a:t> current downturn.</a:t>
            </a:r>
            <a:endParaRPr sz="900">
              <a:latin typeface="SharpSansDisplayNo1-Book"/>
              <a:cs typeface="SharpSansDisplayNo1-Book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622300" y="3370527"/>
            <a:ext cx="236474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dirty="0">
                <a:latin typeface="SharpSansDisplayNo1-Book"/>
                <a:cs typeface="SharpSansDisplayNo1-Book"/>
              </a:rPr>
              <a:t>Capital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markets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(yields)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have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been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recalibrating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 response to higher </a:t>
            </a:r>
            <a:r>
              <a:rPr sz="900" spc="-10" dirty="0">
                <a:latin typeface="SharpSansDisplayNo1-Book"/>
                <a:cs typeface="SharpSansDisplayNo1-Book"/>
              </a:rPr>
              <a:t>interest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rates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higher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debt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costs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which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has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been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much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faster </a:t>
            </a:r>
            <a:r>
              <a:rPr sz="900" dirty="0">
                <a:latin typeface="SharpSansDisplayNo1-Book"/>
                <a:cs typeface="SharpSansDisplayNo1-Book"/>
              </a:rPr>
              <a:t>than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correction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following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GFC.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most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regions,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values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have</a:t>
            </a:r>
            <a:r>
              <a:rPr sz="900" spc="-10" dirty="0">
                <a:latin typeface="SharpSansDisplayNo1-Book"/>
                <a:cs typeface="SharpSansDisplayNo1-Book"/>
              </a:rPr>
              <a:t> fallen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between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15%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to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30%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just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two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to</a:t>
            </a:r>
            <a:r>
              <a:rPr sz="900" spc="-10" dirty="0">
                <a:latin typeface="SharpSansDisplayNo1-Book"/>
                <a:cs typeface="SharpSansDisplayNo1-Book"/>
              </a:rPr>
              <a:t> three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quarters.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We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believe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this</a:t>
            </a:r>
            <a:r>
              <a:rPr sz="900" spc="-10" dirty="0">
                <a:latin typeface="SharpSansDisplayNo1-Book"/>
                <a:cs typeface="SharpSansDisplayNo1-Book"/>
              </a:rPr>
              <a:t> revaluation phase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close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to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end.</a:t>
            </a:r>
            <a:endParaRPr sz="900">
              <a:latin typeface="SharpSansDisplayNo1-Book"/>
              <a:cs typeface="SharpSansDisplayNo1-Book"/>
            </a:endParaRPr>
          </a:p>
        </p:txBody>
      </p:sp>
      <p:sp>
        <p:nvSpPr>
          <p:cNvPr id="318" name="object 318"/>
          <p:cNvSpPr txBox="1"/>
          <p:nvPr/>
        </p:nvSpPr>
        <p:spPr>
          <a:xfrm>
            <a:off x="622300" y="4661728"/>
            <a:ext cx="21907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dirty="0">
                <a:latin typeface="SharpSansDisplayNo1-Book"/>
                <a:cs typeface="SharpSansDisplayNo1-Book"/>
              </a:rPr>
              <a:t>A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second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phase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of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weakness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train,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driven</a:t>
            </a:r>
            <a:r>
              <a:rPr sz="900" spc="-3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by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likely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recession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UK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and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Europe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and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weakness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Asia,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which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is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expected</a:t>
            </a:r>
            <a:r>
              <a:rPr sz="900" spc="-2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to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last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through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rest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of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2023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and </a:t>
            </a:r>
            <a:r>
              <a:rPr sz="900" spc="-10" dirty="0">
                <a:latin typeface="SharpSansDisplayNo1-Book"/>
                <a:cs typeface="SharpSansDisplayNo1-Book"/>
              </a:rPr>
              <a:t>potentially</a:t>
            </a:r>
            <a:r>
              <a:rPr sz="900" dirty="0">
                <a:latin typeface="SharpSansDisplayNo1-Book"/>
                <a:cs typeface="SharpSansDisplayNo1-Book"/>
              </a:rPr>
              <a:t> into 2024, with the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US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remaining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more</a:t>
            </a:r>
            <a:r>
              <a:rPr sz="900" spc="-10" dirty="0">
                <a:latin typeface="SharpSansDisplayNo1-Book"/>
                <a:cs typeface="SharpSansDisplayNo1-Book"/>
              </a:rPr>
              <a:t> resilient </a:t>
            </a:r>
            <a:r>
              <a:rPr sz="900" dirty="0">
                <a:latin typeface="SharpSansDisplayNo1-Book"/>
                <a:cs typeface="SharpSansDisplayNo1-Book"/>
              </a:rPr>
              <a:t>than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expected.</a:t>
            </a:r>
            <a:endParaRPr sz="900">
              <a:latin typeface="SharpSansDisplayNo1-Book"/>
              <a:cs typeface="SharpSansDisplayNo1-Book"/>
            </a:endParaRPr>
          </a:p>
        </p:txBody>
      </p:sp>
      <p:sp>
        <p:nvSpPr>
          <p:cNvPr id="319" name="object 319"/>
          <p:cNvSpPr txBox="1"/>
          <p:nvPr/>
        </p:nvSpPr>
        <p:spPr>
          <a:xfrm>
            <a:off x="622300" y="5648128"/>
            <a:ext cx="233108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705">
              <a:lnSpc>
                <a:spcPct val="111100"/>
              </a:lnSpc>
              <a:spcBef>
                <a:spcPts val="100"/>
              </a:spcBef>
            </a:pPr>
            <a:r>
              <a:rPr sz="900" spc="-10" dirty="0">
                <a:latin typeface="SharpSansDisplayNo1-Book"/>
                <a:cs typeface="SharpSansDisplayNo1-Book"/>
              </a:rPr>
              <a:t>Overall,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we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believe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 </a:t>
            </a:r>
            <a:r>
              <a:rPr sz="900" spc="-10" dirty="0">
                <a:latin typeface="SharpSansDisplayNo1-Book"/>
                <a:cs typeface="SharpSansDisplayNo1-Book"/>
              </a:rPr>
              <a:t>recovery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 </a:t>
            </a:r>
            <a:r>
              <a:rPr sz="900" spc="-10" dirty="0">
                <a:latin typeface="SharpSansDisplayNo1-Book"/>
                <a:cs typeface="SharpSansDisplayNo1-Book"/>
              </a:rPr>
              <a:t>direct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real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estate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market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should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begin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 </a:t>
            </a:r>
            <a:r>
              <a:rPr sz="900" spc="-25" dirty="0">
                <a:latin typeface="SharpSansDisplayNo1-Book"/>
                <a:cs typeface="SharpSansDisplayNo1-Book"/>
              </a:rPr>
              <a:t>Q1/</a:t>
            </a:r>
            <a:endParaRPr sz="900">
              <a:latin typeface="SharpSansDisplayNo1-Book"/>
              <a:cs typeface="SharpSansDisplayNo1-Book"/>
            </a:endParaRPr>
          </a:p>
          <a:p>
            <a:pPr marL="12700" marR="5080">
              <a:lnSpc>
                <a:spcPct val="111100"/>
              </a:lnSpc>
            </a:pPr>
            <a:r>
              <a:rPr sz="900" dirty="0">
                <a:latin typeface="SharpSansDisplayNo1-Book"/>
                <a:cs typeface="SharpSansDisplayNo1-Book"/>
              </a:rPr>
              <a:t>Q2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2024,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with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listed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real</a:t>
            </a:r>
            <a:r>
              <a:rPr sz="900" spc="-10" dirty="0">
                <a:latin typeface="SharpSansDisplayNo1-Book"/>
                <a:cs typeface="SharpSansDisplayNo1-Book"/>
              </a:rPr>
              <a:t> estate markets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preceding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this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green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shoots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and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peak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rates </a:t>
            </a:r>
            <a:r>
              <a:rPr sz="900" dirty="0">
                <a:latin typeface="SharpSansDisplayNo1-Book"/>
                <a:cs typeface="SharpSansDisplayNo1-Book"/>
              </a:rPr>
              <a:t>begin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to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support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cyclical</a:t>
            </a:r>
            <a:r>
              <a:rPr sz="900" spc="-10" dirty="0">
                <a:latin typeface="SharpSansDisplayNo1-Book"/>
                <a:cs typeface="SharpSansDisplayNo1-Book"/>
              </a:rPr>
              <a:t> rebound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real</a:t>
            </a:r>
            <a:r>
              <a:rPr sz="900" spc="-10" dirty="0">
                <a:latin typeface="SharpSansDisplayNo1-Book"/>
                <a:cs typeface="SharpSansDisplayNo1-Book"/>
              </a:rPr>
              <a:t> estate fundamentals.</a:t>
            </a:r>
            <a:endParaRPr sz="900">
              <a:latin typeface="SharpSansDisplayNo1-Book"/>
              <a:cs typeface="SharpSansDisplayNo1-Book"/>
            </a:endParaRPr>
          </a:p>
        </p:txBody>
      </p:sp>
      <p:grpSp>
        <p:nvGrpSpPr>
          <p:cNvPr id="320" name="object 320"/>
          <p:cNvGrpSpPr/>
          <p:nvPr/>
        </p:nvGrpSpPr>
        <p:grpSpPr>
          <a:xfrm>
            <a:off x="4153650" y="5795117"/>
            <a:ext cx="10350500" cy="12700"/>
            <a:chOff x="4153650" y="5795117"/>
            <a:chExt cx="10350500" cy="12700"/>
          </a:xfrm>
        </p:grpSpPr>
        <p:sp>
          <p:nvSpPr>
            <p:cNvPr id="321" name="object 321"/>
            <p:cNvSpPr/>
            <p:nvPr/>
          </p:nvSpPr>
          <p:spPr>
            <a:xfrm>
              <a:off x="4198147" y="5801467"/>
              <a:ext cx="10280650" cy="0"/>
            </a:xfrm>
            <a:custGeom>
              <a:avLst/>
              <a:gdLst/>
              <a:ahLst/>
              <a:cxnLst/>
              <a:rect l="l" t="t" r="r" b="b"/>
              <a:pathLst>
                <a:path w="10280650">
                  <a:moveTo>
                    <a:pt x="0" y="0"/>
                  </a:moveTo>
                  <a:lnTo>
                    <a:pt x="10280573" y="0"/>
                  </a:lnTo>
                </a:path>
              </a:pathLst>
            </a:custGeom>
            <a:ln w="12700">
              <a:solidFill>
                <a:srgbClr val="0056B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4153649" y="5795124"/>
              <a:ext cx="10350500" cy="12700"/>
            </a:xfrm>
            <a:custGeom>
              <a:avLst/>
              <a:gdLst/>
              <a:ahLst/>
              <a:cxnLst/>
              <a:rect l="l" t="t" r="r" b="b"/>
              <a:pathLst>
                <a:path w="10350500" h="12700">
                  <a:moveTo>
                    <a:pt x="12700" y="6350"/>
                  </a:moveTo>
                  <a:lnTo>
                    <a:pt x="10833" y="1854"/>
                  </a:lnTo>
                  <a:lnTo>
                    <a:pt x="6350" y="0"/>
                  </a:lnTo>
                  <a:lnTo>
                    <a:pt x="1854" y="1854"/>
                  </a:lnTo>
                  <a:lnTo>
                    <a:pt x="0" y="6350"/>
                  </a:lnTo>
                  <a:lnTo>
                    <a:pt x="1854" y="10845"/>
                  </a:lnTo>
                  <a:lnTo>
                    <a:pt x="6350" y="12700"/>
                  </a:lnTo>
                  <a:lnTo>
                    <a:pt x="10833" y="10845"/>
                  </a:lnTo>
                  <a:lnTo>
                    <a:pt x="12700" y="6350"/>
                  </a:lnTo>
                  <a:close/>
                </a:path>
                <a:path w="10350500" h="12700">
                  <a:moveTo>
                    <a:pt x="10350500" y="6350"/>
                  </a:moveTo>
                  <a:lnTo>
                    <a:pt x="10348633" y="1854"/>
                  </a:lnTo>
                  <a:lnTo>
                    <a:pt x="10344150" y="0"/>
                  </a:lnTo>
                  <a:lnTo>
                    <a:pt x="10339654" y="1854"/>
                  </a:lnTo>
                  <a:lnTo>
                    <a:pt x="10337800" y="6350"/>
                  </a:lnTo>
                  <a:lnTo>
                    <a:pt x="10339654" y="10845"/>
                  </a:lnTo>
                  <a:lnTo>
                    <a:pt x="10344150" y="12700"/>
                  </a:lnTo>
                  <a:lnTo>
                    <a:pt x="10348633" y="10845"/>
                  </a:lnTo>
                  <a:lnTo>
                    <a:pt x="10350500" y="6350"/>
                  </a:lnTo>
                  <a:close/>
                </a:path>
              </a:pathLst>
            </a:custGeom>
            <a:solidFill>
              <a:srgbClr val="005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3" name="object 323"/>
          <p:cNvSpPr txBox="1"/>
          <p:nvPr/>
        </p:nvSpPr>
        <p:spPr>
          <a:xfrm>
            <a:off x="4147300" y="5546720"/>
            <a:ext cx="1033144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SharpSansDisplayNo1-Semibold"/>
                <a:cs typeface="SharpSansDisplayNo1-Semibold"/>
              </a:rPr>
              <a:t>Market</a:t>
            </a:r>
            <a:r>
              <a:rPr sz="800" b="1" spc="-5" dirty="0">
                <a:latin typeface="SharpSansDisplayNo1-Semibold"/>
                <a:cs typeface="SharpSansDisplayNo1-Semibold"/>
              </a:rPr>
              <a:t> </a:t>
            </a:r>
            <a:r>
              <a:rPr sz="800" b="1" dirty="0">
                <a:latin typeface="SharpSansDisplayNo1-Semibold"/>
                <a:cs typeface="SharpSansDisplayNo1-Semibold"/>
              </a:rPr>
              <a:t>dynamics </a:t>
            </a:r>
            <a:r>
              <a:rPr sz="800" b="1" spc="-20" dirty="0">
                <a:latin typeface="SharpSansDisplayNo1-Semibold"/>
                <a:cs typeface="SharpSansDisplayNo1-Semibold"/>
              </a:rPr>
              <a:t>key</a:t>
            </a:r>
            <a:r>
              <a:rPr sz="800" spc="-20" dirty="0">
                <a:latin typeface="SharpSansDisplayNo1-Book"/>
                <a:cs typeface="SharpSansDisplayNo1-Book"/>
              </a:rPr>
              <a:t>:</a:t>
            </a:r>
            <a:endParaRPr sz="800">
              <a:latin typeface="SharpSansDisplayNo1-Book"/>
              <a:cs typeface="SharpSansDisplayNo1-Book"/>
            </a:endParaRPr>
          </a:p>
        </p:txBody>
      </p:sp>
      <p:pic>
        <p:nvPicPr>
          <p:cNvPr id="324" name="object 3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18048" y="5584830"/>
            <a:ext cx="88900" cy="88900"/>
          </a:xfrm>
          <a:prstGeom prst="rect">
            <a:avLst/>
          </a:prstGeom>
        </p:spPr>
      </p:pic>
      <p:sp>
        <p:nvSpPr>
          <p:cNvPr id="325" name="object 325"/>
          <p:cNvSpPr txBox="1"/>
          <p:nvPr/>
        </p:nvSpPr>
        <p:spPr>
          <a:xfrm>
            <a:off x="5319648" y="5546720"/>
            <a:ext cx="3860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SharpSansDisplayNo1-Book"/>
                <a:cs typeface="SharpSansDisplayNo1-Book"/>
              </a:rPr>
              <a:t>Positive</a:t>
            </a:r>
            <a:endParaRPr sz="800">
              <a:latin typeface="SharpSansDisplayNo1-Book"/>
              <a:cs typeface="SharpSansDisplayNo1-Book"/>
            </a:endParaRPr>
          </a:p>
        </p:txBody>
      </p:sp>
      <p:pic>
        <p:nvPicPr>
          <p:cNvPr id="326" name="object 3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95816" y="5584830"/>
            <a:ext cx="88900" cy="88900"/>
          </a:xfrm>
          <a:prstGeom prst="rect">
            <a:avLst/>
          </a:prstGeom>
        </p:spPr>
      </p:pic>
      <p:sp>
        <p:nvSpPr>
          <p:cNvPr id="327" name="object 327"/>
          <p:cNvSpPr txBox="1"/>
          <p:nvPr/>
        </p:nvSpPr>
        <p:spPr>
          <a:xfrm>
            <a:off x="5997416" y="5546720"/>
            <a:ext cx="3790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SharpSansDisplayNo1-Book"/>
                <a:cs typeface="SharpSansDisplayNo1-Book"/>
              </a:rPr>
              <a:t>Neutral</a:t>
            </a:r>
            <a:endParaRPr sz="800">
              <a:latin typeface="SharpSansDisplayNo1-Book"/>
              <a:cs typeface="SharpSansDisplayNo1-Book"/>
            </a:endParaRPr>
          </a:p>
        </p:txBody>
      </p:sp>
      <p:pic>
        <p:nvPicPr>
          <p:cNvPr id="328" name="object 3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6982" y="5584830"/>
            <a:ext cx="88900" cy="88900"/>
          </a:xfrm>
          <a:prstGeom prst="rect">
            <a:avLst/>
          </a:prstGeom>
        </p:spPr>
      </p:pic>
      <p:sp>
        <p:nvSpPr>
          <p:cNvPr id="329" name="object 329"/>
          <p:cNvSpPr txBox="1"/>
          <p:nvPr/>
        </p:nvSpPr>
        <p:spPr>
          <a:xfrm>
            <a:off x="6668582" y="5546720"/>
            <a:ext cx="4616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SharpSansDisplayNo1-Book"/>
                <a:cs typeface="SharpSansDisplayNo1-Book"/>
              </a:rPr>
              <a:t>Negative</a:t>
            </a:r>
            <a:endParaRPr sz="800">
              <a:latin typeface="SharpSansDisplayNo1-Book"/>
              <a:cs typeface="SharpSansDisplayNo1-Book"/>
            </a:endParaRPr>
          </a:p>
        </p:txBody>
      </p:sp>
      <p:sp>
        <p:nvSpPr>
          <p:cNvPr id="330" name="object 330"/>
          <p:cNvSpPr txBox="1"/>
          <p:nvPr/>
        </p:nvSpPr>
        <p:spPr>
          <a:xfrm>
            <a:off x="8973300" y="5572120"/>
            <a:ext cx="4342289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SharpSansDisplayNo1-Book"/>
                <a:cs typeface="SharpSansDisplayNo1-Book"/>
              </a:rPr>
              <a:t>Source: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MSCI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Global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Property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Fund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Index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–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All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regions,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September</a:t>
            </a:r>
            <a:r>
              <a:rPr sz="900" spc="-10" dirty="0">
                <a:latin typeface="SharpSansDisplayNo1-Book"/>
                <a:cs typeface="SharpSansDisplayNo1-Book"/>
              </a:rPr>
              <a:t> 2023</a:t>
            </a:r>
            <a:endParaRPr sz="900" dirty="0">
              <a:latin typeface="SharpSansDisplayNo1-Book"/>
              <a:cs typeface="SharpSansDisplayNo1-Book"/>
            </a:endParaRPr>
          </a:p>
        </p:txBody>
      </p:sp>
      <p:pic>
        <p:nvPicPr>
          <p:cNvPr id="331" name="object 33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259709" y="7413630"/>
            <a:ext cx="88900" cy="88900"/>
          </a:xfrm>
          <a:prstGeom prst="rect">
            <a:avLst/>
          </a:prstGeom>
        </p:spPr>
      </p:pic>
      <p:sp>
        <p:nvSpPr>
          <p:cNvPr id="332" name="object 332"/>
          <p:cNvSpPr txBox="1"/>
          <p:nvPr/>
        </p:nvSpPr>
        <p:spPr>
          <a:xfrm>
            <a:off x="4109200" y="7375520"/>
            <a:ext cx="3176603" cy="5411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1264285" algn="l"/>
              </a:tabLst>
            </a:pPr>
            <a:r>
              <a:rPr sz="800" b="1" dirty="0">
                <a:latin typeface="SharpSansDisplayNo1-Semibold"/>
                <a:cs typeface="SharpSansDisplayNo1-Semibold"/>
              </a:rPr>
              <a:t>Sector</a:t>
            </a:r>
            <a:r>
              <a:rPr sz="800" b="1" spc="-10" dirty="0">
                <a:latin typeface="SharpSansDisplayNo1-Semibold"/>
                <a:cs typeface="SharpSansDisplayNo1-Semibold"/>
              </a:rPr>
              <a:t> preference</a:t>
            </a:r>
            <a:r>
              <a:rPr sz="800" b="1" spc="-5" dirty="0">
                <a:latin typeface="SharpSansDisplayNo1-Semibold"/>
                <a:cs typeface="SharpSansDisplayNo1-Semibold"/>
              </a:rPr>
              <a:t> </a:t>
            </a:r>
            <a:r>
              <a:rPr sz="800" b="1" spc="-20" dirty="0">
                <a:latin typeface="SharpSansDisplayNo1-Semibold"/>
                <a:cs typeface="SharpSansDisplayNo1-Semibold"/>
              </a:rPr>
              <a:t>key</a:t>
            </a:r>
            <a:r>
              <a:rPr sz="800" spc="-20" dirty="0">
                <a:latin typeface="SharpSansDisplayNo1-Book"/>
                <a:cs typeface="SharpSansDisplayNo1-Book"/>
              </a:rPr>
              <a:t>:</a:t>
            </a:r>
            <a:r>
              <a:rPr sz="800" dirty="0">
                <a:latin typeface="SharpSansDisplayNo1-Book"/>
                <a:cs typeface="SharpSansDisplayNo1-Book"/>
              </a:rPr>
              <a:t>	Non-</a:t>
            </a:r>
            <a:r>
              <a:rPr sz="800" spc="-10" dirty="0">
                <a:latin typeface="SharpSansDisplayNo1-Book"/>
                <a:cs typeface="SharpSansDisplayNo1-Book"/>
              </a:rPr>
              <a:t>attractive</a:t>
            </a:r>
            <a:endParaRPr sz="800" dirty="0">
              <a:latin typeface="SharpSansDisplayNo1-Book"/>
              <a:cs typeface="SharpSansDisplayNo1-Book"/>
            </a:endParaRPr>
          </a:p>
          <a:p>
            <a:pPr marL="50800">
              <a:lnSpc>
                <a:spcPct val="100000"/>
              </a:lnSpc>
              <a:spcBef>
                <a:spcPts val="690"/>
              </a:spcBef>
            </a:pPr>
            <a:r>
              <a:rPr sz="900" dirty="0">
                <a:latin typeface="SharpSansDisplayNo1-Book"/>
                <a:cs typeface="SharpSansDisplayNo1-Book"/>
              </a:rPr>
              <a:t>Source: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abrdn</a:t>
            </a:r>
            <a:endParaRPr sz="900" dirty="0">
              <a:latin typeface="SharpSansDisplayNo1-Book"/>
              <a:cs typeface="SharpSansDisplayNo1-Book"/>
            </a:endParaRPr>
          </a:p>
          <a:p>
            <a:pPr marL="50800">
              <a:lnSpc>
                <a:spcPct val="100000"/>
              </a:lnSpc>
              <a:spcBef>
                <a:spcPts val="310"/>
              </a:spcBef>
            </a:pPr>
            <a:r>
              <a:rPr sz="900" baseline="31746" dirty="0">
                <a:latin typeface="SharpSansDisplayNo1-Book"/>
                <a:cs typeface="SharpSansDisplayNo1-Book"/>
              </a:rPr>
              <a:t>1</a:t>
            </a:r>
            <a:r>
              <a:rPr sz="900" spc="-15" baseline="31746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abrdn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views,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reflective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of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European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direct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real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estate</a:t>
            </a:r>
            <a:endParaRPr sz="900" dirty="0">
              <a:latin typeface="SharpSansDisplayNo1-Book"/>
              <a:cs typeface="SharpSansDisplayNo1-Book"/>
            </a:endParaRPr>
          </a:p>
        </p:txBody>
      </p:sp>
      <p:pic>
        <p:nvPicPr>
          <p:cNvPr id="333" name="object 3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88301" y="7413630"/>
            <a:ext cx="88900" cy="88900"/>
          </a:xfrm>
          <a:prstGeom prst="rect">
            <a:avLst/>
          </a:prstGeom>
        </p:spPr>
      </p:pic>
      <p:sp>
        <p:nvSpPr>
          <p:cNvPr id="334" name="object 334"/>
          <p:cNvSpPr txBox="1"/>
          <p:nvPr/>
        </p:nvSpPr>
        <p:spPr>
          <a:xfrm>
            <a:off x="6389901" y="7375520"/>
            <a:ext cx="7181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SharpSansDisplayNo1-Book"/>
                <a:cs typeface="SharpSansDisplayNo1-Book"/>
              </a:rPr>
              <a:t>Less</a:t>
            </a:r>
            <a:r>
              <a:rPr sz="800" spc="-35" dirty="0">
                <a:latin typeface="SharpSansDisplayNo1-Book"/>
                <a:cs typeface="SharpSansDisplayNo1-Book"/>
              </a:rPr>
              <a:t> </a:t>
            </a:r>
            <a:r>
              <a:rPr sz="800" spc="-10" dirty="0">
                <a:latin typeface="SharpSansDisplayNo1-Book"/>
                <a:cs typeface="SharpSansDisplayNo1-Book"/>
              </a:rPr>
              <a:t>attractive</a:t>
            </a:r>
            <a:endParaRPr sz="800">
              <a:latin typeface="SharpSansDisplayNo1-Book"/>
              <a:cs typeface="SharpSansDisplayNo1-Book"/>
            </a:endParaRPr>
          </a:p>
        </p:txBody>
      </p:sp>
      <p:pic>
        <p:nvPicPr>
          <p:cNvPr id="335" name="object 33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98503" y="7413630"/>
            <a:ext cx="88900" cy="88900"/>
          </a:xfrm>
          <a:prstGeom prst="rect">
            <a:avLst/>
          </a:prstGeom>
        </p:spPr>
      </p:pic>
      <p:sp>
        <p:nvSpPr>
          <p:cNvPr id="336" name="object 336"/>
          <p:cNvSpPr txBox="1"/>
          <p:nvPr/>
        </p:nvSpPr>
        <p:spPr>
          <a:xfrm>
            <a:off x="7400103" y="7375520"/>
            <a:ext cx="3790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SharpSansDisplayNo1-Book"/>
                <a:cs typeface="SharpSansDisplayNo1-Book"/>
              </a:rPr>
              <a:t>Neutral</a:t>
            </a:r>
            <a:endParaRPr sz="800">
              <a:latin typeface="SharpSansDisplayNo1-Book"/>
              <a:cs typeface="SharpSansDisplayNo1-Book"/>
            </a:endParaRPr>
          </a:p>
        </p:txBody>
      </p:sp>
      <p:pic>
        <p:nvPicPr>
          <p:cNvPr id="337" name="object 3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969669" y="7413630"/>
            <a:ext cx="88900" cy="88900"/>
          </a:xfrm>
          <a:prstGeom prst="rect">
            <a:avLst/>
          </a:prstGeom>
        </p:spPr>
      </p:pic>
      <p:sp>
        <p:nvSpPr>
          <p:cNvPr id="338" name="object 338"/>
          <p:cNvSpPr txBox="1"/>
          <p:nvPr/>
        </p:nvSpPr>
        <p:spPr>
          <a:xfrm>
            <a:off x="8071269" y="7375520"/>
            <a:ext cx="4921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SharpSansDisplayNo1-Book"/>
                <a:cs typeface="SharpSansDisplayNo1-Book"/>
              </a:rPr>
              <a:t>Attractive</a:t>
            </a:r>
            <a:endParaRPr sz="800">
              <a:latin typeface="SharpSansDisplayNo1-Book"/>
              <a:cs typeface="SharpSansDisplayNo1-Book"/>
            </a:endParaRPr>
          </a:p>
        </p:txBody>
      </p:sp>
      <p:pic>
        <p:nvPicPr>
          <p:cNvPr id="339" name="object 33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753307" y="7413630"/>
            <a:ext cx="88900" cy="88900"/>
          </a:xfrm>
          <a:prstGeom prst="rect">
            <a:avLst/>
          </a:prstGeom>
        </p:spPr>
      </p:pic>
      <p:sp>
        <p:nvSpPr>
          <p:cNvPr id="340" name="object 340"/>
          <p:cNvSpPr txBox="1"/>
          <p:nvPr/>
        </p:nvSpPr>
        <p:spPr>
          <a:xfrm>
            <a:off x="8854907" y="7375520"/>
            <a:ext cx="7289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SharpSansDisplayNo1-Book"/>
                <a:cs typeface="SharpSansDisplayNo1-Book"/>
              </a:rPr>
              <a:t>Very</a:t>
            </a:r>
            <a:r>
              <a:rPr sz="800" spc="-30" dirty="0">
                <a:latin typeface="SharpSansDisplayNo1-Book"/>
                <a:cs typeface="SharpSansDisplayNo1-Book"/>
              </a:rPr>
              <a:t> </a:t>
            </a:r>
            <a:r>
              <a:rPr sz="800" spc="-10" dirty="0">
                <a:latin typeface="SharpSansDisplayNo1-Book"/>
                <a:cs typeface="SharpSansDisplayNo1-Book"/>
              </a:rPr>
              <a:t>attractive</a:t>
            </a:r>
            <a:endParaRPr sz="800" dirty="0">
              <a:latin typeface="SharpSansDisplayNo1-Book"/>
              <a:cs typeface="SharpSansDisplayNo1-Book"/>
            </a:endParaRPr>
          </a:p>
        </p:txBody>
      </p:sp>
      <p:sp>
        <p:nvSpPr>
          <p:cNvPr id="341" name="object 341"/>
          <p:cNvSpPr txBox="1"/>
          <p:nvPr/>
        </p:nvSpPr>
        <p:spPr>
          <a:xfrm>
            <a:off x="4121900" y="5892795"/>
            <a:ext cx="1402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SharpSansDisplayNo1-Semibold"/>
                <a:cs typeface="SharpSansDisplayNo1-Semibold"/>
              </a:rPr>
              <a:t>Sector</a:t>
            </a:r>
            <a:r>
              <a:rPr sz="1200" b="1" spc="-20" dirty="0">
                <a:latin typeface="SharpSansDisplayNo1-Semibold"/>
                <a:cs typeface="SharpSansDisplayNo1-Semibold"/>
              </a:rPr>
              <a:t> </a:t>
            </a:r>
            <a:r>
              <a:rPr sz="1200" b="1" spc="-10" dirty="0">
                <a:latin typeface="SharpSansDisplayNo1-Semibold"/>
                <a:cs typeface="SharpSansDisplayNo1-Semibold"/>
              </a:rPr>
              <a:t>preference</a:t>
            </a:r>
            <a:r>
              <a:rPr sz="1050" b="1" spc="-15" baseline="31746" dirty="0">
                <a:latin typeface="SharpSansDisplayNo1-Semibold"/>
                <a:cs typeface="SharpSansDisplayNo1-Semibold"/>
              </a:rPr>
              <a:t>1</a:t>
            </a:r>
            <a:endParaRPr sz="1050" baseline="31746" dirty="0">
              <a:latin typeface="SharpSansDisplayNo1-Semibold"/>
              <a:cs typeface="SharpSansDisplayNo1-Semibold"/>
            </a:endParaRPr>
          </a:p>
        </p:txBody>
      </p:sp>
      <p:grpSp>
        <p:nvGrpSpPr>
          <p:cNvPr id="342" name="object 342"/>
          <p:cNvGrpSpPr/>
          <p:nvPr/>
        </p:nvGrpSpPr>
        <p:grpSpPr>
          <a:xfrm>
            <a:off x="4223500" y="6222996"/>
            <a:ext cx="762000" cy="762000"/>
            <a:chOff x="4223500" y="6222996"/>
            <a:chExt cx="762000" cy="762000"/>
          </a:xfrm>
        </p:grpSpPr>
        <p:sp>
          <p:nvSpPr>
            <p:cNvPr id="343" name="object 343"/>
            <p:cNvSpPr/>
            <p:nvPr/>
          </p:nvSpPr>
          <p:spPr>
            <a:xfrm>
              <a:off x="4223500" y="6222996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1000" y="0"/>
                  </a:moveTo>
                  <a:lnTo>
                    <a:pt x="333207" y="2968"/>
                  </a:lnTo>
                  <a:lnTo>
                    <a:pt x="287185" y="11636"/>
                  </a:lnTo>
                  <a:lnTo>
                    <a:pt x="243293" y="25646"/>
                  </a:lnTo>
                  <a:lnTo>
                    <a:pt x="201887" y="44641"/>
                  </a:lnTo>
                  <a:lnTo>
                    <a:pt x="163323" y="68264"/>
                  </a:lnTo>
                  <a:lnTo>
                    <a:pt x="127960" y="96158"/>
                  </a:lnTo>
                  <a:lnTo>
                    <a:pt x="96153" y="127965"/>
                  </a:lnTo>
                  <a:lnTo>
                    <a:pt x="68260" y="163329"/>
                  </a:lnTo>
                  <a:lnTo>
                    <a:pt x="44638" y="201893"/>
                  </a:lnTo>
                  <a:lnTo>
                    <a:pt x="25644" y="243298"/>
                  </a:lnTo>
                  <a:lnTo>
                    <a:pt x="11635" y="287190"/>
                  </a:lnTo>
                  <a:lnTo>
                    <a:pt x="2968" y="333209"/>
                  </a:lnTo>
                  <a:lnTo>
                    <a:pt x="0" y="380999"/>
                  </a:lnTo>
                  <a:lnTo>
                    <a:pt x="2968" y="428790"/>
                  </a:lnTo>
                  <a:lnTo>
                    <a:pt x="11635" y="474809"/>
                  </a:lnTo>
                  <a:lnTo>
                    <a:pt x="25644" y="518701"/>
                  </a:lnTo>
                  <a:lnTo>
                    <a:pt x="44638" y="560106"/>
                  </a:lnTo>
                  <a:lnTo>
                    <a:pt x="68260" y="598670"/>
                  </a:lnTo>
                  <a:lnTo>
                    <a:pt x="96153" y="634034"/>
                  </a:lnTo>
                  <a:lnTo>
                    <a:pt x="127960" y="665841"/>
                  </a:lnTo>
                  <a:lnTo>
                    <a:pt x="163323" y="693735"/>
                  </a:lnTo>
                  <a:lnTo>
                    <a:pt x="201887" y="717358"/>
                  </a:lnTo>
                  <a:lnTo>
                    <a:pt x="243293" y="736353"/>
                  </a:lnTo>
                  <a:lnTo>
                    <a:pt x="287185" y="750363"/>
                  </a:lnTo>
                  <a:lnTo>
                    <a:pt x="333207" y="759031"/>
                  </a:lnTo>
                  <a:lnTo>
                    <a:pt x="381000" y="761999"/>
                  </a:lnTo>
                  <a:lnTo>
                    <a:pt x="428792" y="759031"/>
                  </a:lnTo>
                  <a:lnTo>
                    <a:pt x="474814" y="750363"/>
                  </a:lnTo>
                  <a:lnTo>
                    <a:pt x="518706" y="736353"/>
                  </a:lnTo>
                  <a:lnTo>
                    <a:pt x="560112" y="717358"/>
                  </a:lnTo>
                  <a:lnTo>
                    <a:pt x="598676" y="693735"/>
                  </a:lnTo>
                  <a:lnTo>
                    <a:pt x="634039" y="665841"/>
                  </a:lnTo>
                  <a:lnTo>
                    <a:pt x="665846" y="634034"/>
                  </a:lnTo>
                  <a:lnTo>
                    <a:pt x="693739" y="598670"/>
                  </a:lnTo>
                  <a:lnTo>
                    <a:pt x="717361" y="560106"/>
                  </a:lnTo>
                  <a:lnTo>
                    <a:pt x="736355" y="518701"/>
                  </a:lnTo>
                  <a:lnTo>
                    <a:pt x="750364" y="474809"/>
                  </a:lnTo>
                  <a:lnTo>
                    <a:pt x="759031" y="428790"/>
                  </a:lnTo>
                  <a:lnTo>
                    <a:pt x="762000" y="380999"/>
                  </a:lnTo>
                  <a:lnTo>
                    <a:pt x="759031" y="333209"/>
                  </a:lnTo>
                  <a:lnTo>
                    <a:pt x="750364" y="287190"/>
                  </a:lnTo>
                  <a:lnTo>
                    <a:pt x="736355" y="243298"/>
                  </a:lnTo>
                  <a:lnTo>
                    <a:pt x="717361" y="201893"/>
                  </a:lnTo>
                  <a:lnTo>
                    <a:pt x="693739" y="163329"/>
                  </a:lnTo>
                  <a:lnTo>
                    <a:pt x="665846" y="127965"/>
                  </a:lnTo>
                  <a:lnTo>
                    <a:pt x="634039" y="96158"/>
                  </a:lnTo>
                  <a:lnTo>
                    <a:pt x="598676" y="68264"/>
                  </a:lnTo>
                  <a:lnTo>
                    <a:pt x="560112" y="44641"/>
                  </a:lnTo>
                  <a:lnTo>
                    <a:pt x="518706" y="25646"/>
                  </a:lnTo>
                  <a:lnTo>
                    <a:pt x="474814" y="11636"/>
                  </a:lnTo>
                  <a:lnTo>
                    <a:pt x="428792" y="2968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ED2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5" name="object 3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97522" y="6477239"/>
              <a:ext cx="223037" cy="293096"/>
            </a:xfrm>
            <a:prstGeom prst="rect">
              <a:avLst/>
            </a:prstGeom>
          </p:spPr>
        </p:pic>
        <p:sp>
          <p:nvSpPr>
            <p:cNvPr id="346" name="object 346"/>
            <p:cNvSpPr/>
            <p:nvPr/>
          </p:nvSpPr>
          <p:spPr>
            <a:xfrm>
              <a:off x="4647287" y="6449648"/>
              <a:ext cx="161925" cy="318135"/>
            </a:xfrm>
            <a:custGeom>
              <a:avLst/>
              <a:gdLst/>
              <a:ahLst/>
              <a:cxnLst/>
              <a:rect l="l" t="t" r="r" b="b"/>
              <a:pathLst>
                <a:path w="161925" h="318134">
                  <a:moveTo>
                    <a:pt x="0" y="53352"/>
                  </a:moveTo>
                  <a:lnTo>
                    <a:pt x="0" y="0"/>
                  </a:lnTo>
                  <a:lnTo>
                    <a:pt x="44068" y="0"/>
                  </a:lnTo>
                  <a:lnTo>
                    <a:pt x="44068" y="45720"/>
                  </a:lnTo>
                  <a:lnTo>
                    <a:pt x="161683" y="92976"/>
                  </a:lnTo>
                  <a:lnTo>
                    <a:pt x="161683" y="317982"/>
                  </a:lnTo>
                  <a:lnTo>
                    <a:pt x="0" y="317982"/>
                  </a:lnTo>
                </a:path>
                <a:path w="161925" h="318134">
                  <a:moveTo>
                    <a:pt x="117513" y="314934"/>
                  </a:moveTo>
                  <a:lnTo>
                    <a:pt x="87718" y="314934"/>
                  </a:lnTo>
                  <a:lnTo>
                    <a:pt x="87718" y="230974"/>
                  </a:lnTo>
                  <a:lnTo>
                    <a:pt x="117513" y="230974"/>
                  </a:lnTo>
                  <a:lnTo>
                    <a:pt x="117513" y="314934"/>
                  </a:lnTo>
                </a:path>
                <a:path w="161925" h="318134">
                  <a:moveTo>
                    <a:pt x="117513" y="145707"/>
                  </a:moveTo>
                  <a:lnTo>
                    <a:pt x="87718" y="145707"/>
                  </a:lnTo>
                  <a:lnTo>
                    <a:pt x="87718" y="110058"/>
                  </a:lnTo>
                  <a:lnTo>
                    <a:pt x="117513" y="110058"/>
                  </a:lnTo>
                  <a:lnTo>
                    <a:pt x="117513" y="145707"/>
                  </a:lnTo>
                </a:path>
              </a:pathLst>
            </a:custGeom>
            <a:ln w="79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7" name="object 34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05205" y="6495361"/>
              <a:ext cx="82791" cy="276237"/>
            </a:xfrm>
            <a:prstGeom prst="rect">
              <a:avLst/>
            </a:prstGeom>
          </p:spPr>
        </p:pic>
      </p:grpSp>
      <p:grpSp>
        <p:nvGrpSpPr>
          <p:cNvPr id="348" name="object 348"/>
          <p:cNvGrpSpPr/>
          <p:nvPr/>
        </p:nvGrpSpPr>
        <p:grpSpPr>
          <a:xfrm>
            <a:off x="5557000" y="6222996"/>
            <a:ext cx="762000" cy="762000"/>
            <a:chOff x="5557000" y="6222996"/>
            <a:chExt cx="762000" cy="762000"/>
          </a:xfrm>
        </p:grpSpPr>
        <p:sp>
          <p:nvSpPr>
            <p:cNvPr id="349" name="object 349"/>
            <p:cNvSpPr/>
            <p:nvPr/>
          </p:nvSpPr>
          <p:spPr>
            <a:xfrm>
              <a:off x="5557000" y="6222996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1000" y="0"/>
                  </a:moveTo>
                  <a:lnTo>
                    <a:pt x="333207" y="2968"/>
                  </a:lnTo>
                  <a:lnTo>
                    <a:pt x="287185" y="11636"/>
                  </a:lnTo>
                  <a:lnTo>
                    <a:pt x="243293" y="25646"/>
                  </a:lnTo>
                  <a:lnTo>
                    <a:pt x="201887" y="44641"/>
                  </a:lnTo>
                  <a:lnTo>
                    <a:pt x="163323" y="68264"/>
                  </a:lnTo>
                  <a:lnTo>
                    <a:pt x="127960" y="96158"/>
                  </a:lnTo>
                  <a:lnTo>
                    <a:pt x="96153" y="127965"/>
                  </a:lnTo>
                  <a:lnTo>
                    <a:pt x="68260" y="163329"/>
                  </a:lnTo>
                  <a:lnTo>
                    <a:pt x="44638" y="201893"/>
                  </a:lnTo>
                  <a:lnTo>
                    <a:pt x="25644" y="243298"/>
                  </a:lnTo>
                  <a:lnTo>
                    <a:pt x="11635" y="287190"/>
                  </a:lnTo>
                  <a:lnTo>
                    <a:pt x="2968" y="333209"/>
                  </a:lnTo>
                  <a:lnTo>
                    <a:pt x="0" y="380999"/>
                  </a:lnTo>
                  <a:lnTo>
                    <a:pt x="2968" y="428790"/>
                  </a:lnTo>
                  <a:lnTo>
                    <a:pt x="11635" y="474809"/>
                  </a:lnTo>
                  <a:lnTo>
                    <a:pt x="25644" y="518701"/>
                  </a:lnTo>
                  <a:lnTo>
                    <a:pt x="44638" y="560106"/>
                  </a:lnTo>
                  <a:lnTo>
                    <a:pt x="68260" y="598670"/>
                  </a:lnTo>
                  <a:lnTo>
                    <a:pt x="96153" y="634034"/>
                  </a:lnTo>
                  <a:lnTo>
                    <a:pt x="127960" y="665841"/>
                  </a:lnTo>
                  <a:lnTo>
                    <a:pt x="163323" y="693735"/>
                  </a:lnTo>
                  <a:lnTo>
                    <a:pt x="201887" y="717358"/>
                  </a:lnTo>
                  <a:lnTo>
                    <a:pt x="243293" y="736353"/>
                  </a:lnTo>
                  <a:lnTo>
                    <a:pt x="287185" y="750363"/>
                  </a:lnTo>
                  <a:lnTo>
                    <a:pt x="333207" y="759031"/>
                  </a:lnTo>
                  <a:lnTo>
                    <a:pt x="381000" y="761999"/>
                  </a:lnTo>
                  <a:lnTo>
                    <a:pt x="428792" y="759031"/>
                  </a:lnTo>
                  <a:lnTo>
                    <a:pt x="474814" y="750363"/>
                  </a:lnTo>
                  <a:lnTo>
                    <a:pt x="518706" y="736353"/>
                  </a:lnTo>
                  <a:lnTo>
                    <a:pt x="560112" y="717358"/>
                  </a:lnTo>
                  <a:lnTo>
                    <a:pt x="598676" y="693735"/>
                  </a:lnTo>
                  <a:lnTo>
                    <a:pt x="634039" y="665841"/>
                  </a:lnTo>
                  <a:lnTo>
                    <a:pt x="665846" y="634034"/>
                  </a:lnTo>
                  <a:lnTo>
                    <a:pt x="693739" y="598670"/>
                  </a:lnTo>
                  <a:lnTo>
                    <a:pt x="717361" y="560106"/>
                  </a:lnTo>
                  <a:lnTo>
                    <a:pt x="736355" y="518701"/>
                  </a:lnTo>
                  <a:lnTo>
                    <a:pt x="750364" y="474809"/>
                  </a:lnTo>
                  <a:lnTo>
                    <a:pt x="759031" y="428790"/>
                  </a:lnTo>
                  <a:lnTo>
                    <a:pt x="762000" y="380999"/>
                  </a:lnTo>
                  <a:lnTo>
                    <a:pt x="759031" y="333209"/>
                  </a:lnTo>
                  <a:lnTo>
                    <a:pt x="750364" y="287190"/>
                  </a:lnTo>
                  <a:lnTo>
                    <a:pt x="736355" y="243298"/>
                  </a:lnTo>
                  <a:lnTo>
                    <a:pt x="717361" y="201893"/>
                  </a:lnTo>
                  <a:lnTo>
                    <a:pt x="693739" y="163329"/>
                  </a:lnTo>
                  <a:lnTo>
                    <a:pt x="665846" y="127965"/>
                  </a:lnTo>
                  <a:lnTo>
                    <a:pt x="634039" y="96158"/>
                  </a:lnTo>
                  <a:lnTo>
                    <a:pt x="598676" y="68264"/>
                  </a:lnTo>
                  <a:lnTo>
                    <a:pt x="560112" y="44641"/>
                  </a:lnTo>
                  <a:lnTo>
                    <a:pt x="518706" y="25646"/>
                  </a:lnTo>
                  <a:lnTo>
                    <a:pt x="474814" y="11636"/>
                  </a:lnTo>
                  <a:lnTo>
                    <a:pt x="428792" y="2968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ED2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5795632" y="6413767"/>
              <a:ext cx="285750" cy="389890"/>
            </a:xfrm>
            <a:custGeom>
              <a:avLst/>
              <a:gdLst/>
              <a:ahLst/>
              <a:cxnLst/>
              <a:rect l="l" t="t" r="r" b="b"/>
              <a:pathLst>
                <a:path w="285750" h="389890">
                  <a:moveTo>
                    <a:pt x="285750" y="142875"/>
                  </a:moveTo>
                  <a:lnTo>
                    <a:pt x="262970" y="224765"/>
                  </a:lnTo>
                  <a:lnTo>
                    <a:pt x="213907" y="304811"/>
                  </a:lnTo>
                  <a:lnTo>
                    <a:pt x="165047" y="365604"/>
                  </a:lnTo>
                  <a:lnTo>
                    <a:pt x="142875" y="389737"/>
                  </a:lnTo>
                  <a:lnTo>
                    <a:pt x="59668" y="304777"/>
                  </a:lnTo>
                  <a:lnTo>
                    <a:pt x="17049" y="250742"/>
                  </a:lnTo>
                  <a:lnTo>
                    <a:pt x="1625" y="204489"/>
                  </a:lnTo>
                  <a:lnTo>
                    <a:pt x="0" y="142875"/>
                  </a:lnTo>
                  <a:lnTo>
                    <a:pt x="7601" y="97716"/>
                  </a:lnTo>
                  <a:lnTo>
                    <a:pt x="27923" y="58495"/>
                  </a:lnTo>
                  <a:lnTo>
                    <a:pt x="58733" y="27567"/>
                  </a:lnTo>
                  <a:lnTo>
                    <a:pt x="97795" y="7284"/>
                  </a:lnTo>
                  <a:lnTo>
                    <a:pt x="142875" y="0"/>
                  </a:lnTo>
                  <a:lnTo>
                    <a:pt x="188112" y="7284"/>
                  </a:lnTo>
                  <a:lnTo>
                    <a:pt x="227491" y="27567"/>
                  </a:lnTo>
                  <a:lnTo>
                    <a:pt x="258539" y="58495"/>
                  </a:lnTo>
                  <a:lnTo>
                    <a:pt x="278782" y="97716"/>
                  </a:lnTo>
                  <a:lnTo>
                    <a:pt x="285750" y="142875"/>
                  </a:lnTo>
                </a:path>
              </a:pathLst>
            </a:custGeom>
            <a:ln w="79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2" name="object 35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63314" y="6470965"/>
              <a:ext cx="150380" cy="150380"/>
            </a:xfrm>
            <a:prstGeom prst="rect">
              <a:avLst/>
            </a:prstGeom>
          </p:spPr>
        </p:pic>
      </p:grpSp>
      <p:grpSp>
        <p:nvGrpSpPr>
          <p:cNvPr id="353" name="object 353"/>
          <p:cNvGrpSpPr/>
          <p:nvPr/>
        </p:nvGrpSpPr>
        <p:grpSpPr>
          <a:xfrm>
            <a:off x="6890500" y="6222996"/>
            <a:ext cx="762000" cy="762000"/>
            <a:chOff x="6890500" y="6222996"/>
            <a:chExt cx="762000" cy="762000"/>
          </a:xfrm>
        </p:grpSpPr>
        <p:sp>
          <p:nvSpPr>
            <p:cNvPr id="354" name="object 354"/>
            <p:cNvSpPr/>
            <p:nvPr/>
          </p:nvSpPr>
          <p:spPr>
            <a:xfrm>
              <a:off x="6890500" y="6222996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1000" y="0"/>
                  </a:moveTo>
                  <a:lnTo>
                    <a:pt x="333207" y="2968"/>
                  </a:lnTo>
                  <a:lnTo>
                    <a:pt x="287185" y="11636"/>
                  </a:lnTo>
                  <a:lnTo>
                    <a:pt x="243293" y="25646"/>
                  </a:lnTo>
                  <a:lnTo>
                    <a:pt x="201887" y="44641"/>
                  </a:lnTo>
                  <a:lnTo>
                    <a:pt x="163323" y="68264"/>
                  </a:lnTo>
                  <a:lnTo>
                    <a:pt x="127960" y="96158"/>
                  </a:lnTo>
                  <a:lnTo>
                    <a:pt x="96153" y="127965"/>
                  </a:lnTo>
                  <a:lnTo>
                    <a:pt x="68260" y="163329"/>
                  </a:lnTo>
                  <a:lnTo>
                    <a:pt x="44638" y="201893"/>
                  </a:lnTo>
                  <a:lnTo>
                    <a:pt x="25644" y="243298"/>
                  </a:lnTo>
                  <a:lnTo>
                    <a:pt x="11635" y="287190"/>
                  </a:lnTo>
                  <a:lnTo>
                    <a:pt x="2968" y="333209"/>
                  </a:lnTo>
                  <a:lnTo>
                    <a:pt x="0" y="380999"/>
                  </a:lnTo>
                  <a:lnTo>
                    <a:pt x="2968" y="428790"/>
                  </a:lnTo>
                  <a:lnTo>
                    <a:pt x="11635" y="474809"/>
                  </a:lnTo>
                  <a:lnTo>
                    <a:pt x="25644" y="518701"/>
                  </a:lnTo>
                  <a:lnTo>
                    <a:pt x="44638" y="560106"/>
                  </a:lnTo>
                  <a:lnTo>
                    <a:pt x="68260" y="598670"/>
                  </a:lnTo>
                  <a:lnTo>
                    <a:pt x="96153" y="634034"/>
                  </a:lnTo>
                  <a:lnTo>
                    <a:pt x="127960" y="665841"/>
                  </a:lnTo>
                  <a:lnTo>
                    <a:pt x="163323" y="693735"/>
                  </a:lnTo>
                  <a:lnTo>
                    <a:pt x="201887" y="717358"/>
                  </a:lnTo>
                  <a:lnTo>
                    <a:pt x="243293" y="736353"/>
                  </a:lnTo>
                  <a:lnTo>
                    <a:pt x="287185" y="750363"/>
                  </a:lnTo>
                  <a:lnTo>
                    <a:pt x="333207" y="759031"/>
                  </a:lnTo>
                  <a:lnTo>
                    <a:pt x="381000" y="761999"/>
                  </a:lnTo>
                  <a:lnTo>
                    <a:pt x="428792" y="759031"/>
                  </a:lnTo>
                  <a:lnTo>
                    <a:pt x="474814" y="750363"/>
                  </a:lnTo>
                  <a:lnTo>
                    <a:pt x="518706" y="736353"/>
                  </a:lnTo>
                  <a:lnTo>
                    <a:pt x="560112" y="717358"/>
                  </a:lnTo>
                  <a:lnTo>
                    <a:pt x="598676" y="693735"/>
                  </a:lnTo>
                  <a:lnTo>
                    <a:pt x="634039" y="665841"/>
                  </a:lnTo>
                  <a:lnTo>
                    <a:pt x="665846" y="634034"/>
                  </a:lnTo>
                  <a:lnTo>
                    <a:pt x="693739" y="598670"/>
                  </a:lnTo>
                  <a:lnTo>
                    <a:pt x="717361" y="560106"/>
                  </a:lnTo>
                  <a:lnTo>
                    <a:pt x="736355" y="518701"/>
                  </a:lnTo>
                  <a:lnTo>
                    <a:pt x="750364" y="474809"/>
                  </a:lnTo>
                  <a:lnTo>
                    <a:pt x="759031" y="428790"/>
                  </a:lnTo>
                  <a:lnTo>
                    <a:pt x="762000" y="380999"/>
                  </a:lnTo>
                  <a:lnTo>
                    <a:pt x="759031" y="333209"/>
                  </a:lnTo>
                  <a:lnTo>
                    <a:pt x="750364" y="287190"/>
                  </a:lnTo>
                  <a:lnTo>
                    <a:pt x="736355" y="243298"/>
                  </a:lnTo>
                  <a:lnTo>
                    <a:pt x="717361" y="201893"/>
                  </a:lnTo>
                  <a:lnTo>
                    <a:pt x="693739" y="163329"/>
                  </a:lnTo>
                  <a:lnTo>
                    <a:pt x="665846" y="127965"/>
                  </a:lnTo>
                  <a:lnTo>
                    <a:pt x="634039" y="96158"/>
                  </a:lnTo>
                  <a:lnTo>
                    <a:pt x="598676" y="68264"/>
                  </a:lnTo>
                  <a:lnTo>
                    <a:pt x="560112" y="44641"/>
                  </a:lnTo>
                  <a:lnTo>
                    <a:pt x="518706" y="25646"/>
                  </a:lnTo>
                  <a:lnTo>
                    <a:pt x="474814" y="11636"/>
                  </a:lnTo>
                  <a:lnTo>
                    <a:pt x="428792" y="2968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ED2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7125254" y="6462395"/>
              <a:ext cx="331470" cy="337820"/>
            </a:xfrm>
            <a:custGeom>
              <a:avLst/>
              <a:gdLst/>
              <a:ahLst/>
              <a:cxnLst/>
              <a:rect l="l" t="t" r="r" b="b"/>
              <a:pathLst>
                <a:path w="331470" h="337820">
                  <a:moveTo>
                    <a:pt x="0" y="115900"/>
                  </a:moveTo>
                  <a:lnTo>
                    <a:pt x="20662" y="158534"/>
                  </a:lnTo>
                  <a:lnTo>
                    <a:pt x="54664" y="193182"/>
                  </a:lnTo>
                  <a:lnTo>
                    <a:pt x="96745" y="236066"/>
                  </a:lnTo>
                  <a:lnTo>
                    <a:pt x="139974" y="280118"/>
                  </a:lnTo>
                  <a:lnTo>
                    <a:pt x="177419" y="318274"/>
                  </a:lnTo>
                  <a:lnTo>
                    <a:pt x="197154" y="334411"/>
                  </a:lnTo>
                  <a:lnTo>
                    <a:pt x="212145" y="337748"/>
                  </a:lnTo>
                  <a:lnTo>
                    <a:pt x="225276" y="331224"/>
                  </a:lnTo>
                  <a:lnTo>
                    <a:pt x="239433" y="317779"/>
                  </a:lnTo>
                  <a:lnTo>
                    <a:pt x="256284" y="300634"/>
                  </a:lnTo>
                  <a:lnTo>
                    <a:pt x="275975" y="280628"/>
                  </a:lnTo>
                  <a:lnTo>
                    <a:pt x="295645" y="260647"/>
                  </a:lnTo>
                  <a:lnTo>
                    <a:pt x="312432" y="243573"/>
                  </a:lnTo>
                  <a:lnTo>
                    <a:pt x="325179" y="229537"/>
                  </a:lnTo>
                  <a:lnTo>
                    <a:pt x="331179" y="216317"/>
                  </a:lnTo>
                  <a:lnTo>
                    <a:pt x="327504" y="200951"/>
                  </a:lnTo>
                  <a:lnTo>
                    <a:pt x="311226" y="180479"/>
                  </a:lnTo>
                  <a:lnTo>
                    <a:pt x="273865" y="142330"/>
                  </a:lnTo>
                  <a:lnTo>
                    <a:pt x="230960" y="98429"/>
                  </a:lnTo>
                  <a:lnTo>
                    <a:pt x="189262" y="55755"/>
                  </a:lnTo>
                  <a:lnTo>
                    <a:pt x="155524" y="21285"/>
                  </a:lnTo>
                  <a:lnTo>
                    <a:pt x="113690" y="0"/>
                  </a:lnTo>
                  <a:lnTo>
                    <a:pt x="95586" y="85"/>
                  </a:lnTo>
                  <a:lnTo>
                    <a:pt x="76442" y="273"/>
                  </a:lnTo>
                  <a:lnTo>
                    <a:pt x="57863" y="460"/>
                  </a:lnTo>
                  <a:lnTo>
                    <a:pt x="41452" y="546"/>
                  </a:lnTo>
                  <a:lnTo>
                    <a:pt x="3983" y="26429"/>
                  </a:lnTo>
                  <a:lnTo>
                    <a:pt x="300" y="58318"/>
                  </a:lnTo>
                  <a:lnTo>
                    <a:pt x="177" y="77590"/>
                  </a:lnTo>
                  <a:lnTo>
                    <a:pt x="55" y="97377"/>
                  </a:lnTo>
                  <a:lnTo>
                    <a:pt x="0" y="115900"/>
                  </a:lnTo>
                </a:path>
                <a:path w="331470" h="337820">
                  <a:moveTo>
                    <a:pt x="42075" y="73024"/>
                  </a:moveTo>
                  <a:lnTo>
                    <a:pt x="44161" y="62694"/>
                  </a:lnTo>
                  <a:lnTo>
                    <a:pt x="49852" y="54257"/>
                  </a:lnTo>
                  <a:lnTo>
                    <a:pt x="58293" y="48568"/>
                  </a:lnTo>
                  <a:lnTo>
                    <a:pt x="68630" y="46481"/>
                  </a:lnTo>
                  <a:lnTo>
                    <a:pt x="78977" y="48568"/>
                  </a:lnTo>
                  <a:lnTo>
                    <a:pt x="87426" y="54257"/>
                  </a:lnTo>
                  <a:lnTo>
                    <a:pt x="93123" y="62694"/>
                  </a:lnTo>
                  <a:lnTo>
                    <a:pt x="95211" y="73024"/>
                  </a:lnTo>
                  <a:lnTo>
                    <a:pt x="93123" y="83360"/>
                  </a:lnTo>
                  <a:lnTo>
                    <a:pt x="87426" y="91797"/>
                  </a:lnTo>
                  <a:lnTo>
                    <a:pt x="78977" y="97483"/>
                  </a:lnTo>
                  <a:lnTo>
                    <a:pt x="68630" y="99567"/>
                  </a:lnTo>
                  <a:lnTo>
                    <a:pt x="58293" y="97483"/>
                  </a:lnTo>
                  <a:lnTo>
                    <a:pt x="49852" y="91797"/>
                  </a:lnTo>
                  <a:lnTo>
                    <a:pt x="44161" y="83360"/>
                  </a:lnTo>
                  <a:lnTo>
                    <a:pt x="42075" y="73024"/>
                  </a:lnTo>
                </a:path>
              </a:pathLst>
            </a:custGeom>
            <a:ln w="70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7" name="object 35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264488" y="6594852"/>
              <a:ext cx="127914" cy="142595"/>
            </a:xfrm>
            <a:prstGeom prst="rect">
              <a:avLst/>
            </a:prstGeom>
          </p:spPr>
        </p:pic>
        <p:sp>
          <p:nvSpPr>
            <p:cNvPr id="358" name="object 358"/>
            <p:cNvSpPr/>
            <p:nvPr/>
          </p:nvSpPr>
          <p:spPr>
            <a:xfrm>
              <a:off x="7088498" y="6416950"/>
              <a:ext cx="122555" cy="125095"/>
            </a:xfrm>
            <a:custGeom>
              <a:avLst/>
              <a:gdLst/>
              <a:ahLst/>
              <a:cxnLst/>
              <a:rect l="l" t="t" r="r" b="b"/>
              <a:pathLst>
                <a:path w="122554" h="125095">
                  <a:moveTo>
                    <a:pt x="113779" y="97218"/>
                  </a:moveTo>
                  <a:lnTo>
                    <a:pt x="79044" y="122770"/>
                  </a:lnTo>
                  <a:lnTo>
                    <a:pt x="70853" y="124523"/>
                  </a:lnTo>
                  <a:lnTo>
                    <a:pt x="62255" y="124523"/>
                  </a:lnTo>
                  <a:lnTo>
                    <a:pt x="55676" y="124523"/>
                  </a:lnTo>
                  <a:lnTo>
                    <a:pt x="12255" y="99353"/>
                  </a:lnTo>
                  <a:lnTo>
                    <a:pt x="0" y="62255"/>
                  </a:lnTo>
                  <a:lnTo>
                    <a:pt x="4891" y="38024"/>
                  </a:lnTo>
                  <a:lnTo>
                    <a:pt x="18230" y="18235"/>
                  </a:lnTo>
                  <a:lnTo>
                    <a:pt x="38019" y="4892"/>
                  </a:lnTo>
                  <a:lnTo>
                    <a:pt x="62255" y="0"/>
                  </a:lnTo>
                  <a:lnTo>
                    <a:pt x="82677" y="3427"/>
                  </a:lnTo>
                  <a:lnTo>
                    <a:pt x="100255" y="12938"/>
                  </a:lnTo>
                  <a:lnTo>
                    <a:pt x="113835" y="27378"/>
                  </a:lnTo>
                  <a:lnTo>
                    <a:pt x="122262" y="45593"/>
                  </a:lnTo>
                </a:path>
              </a:pathLst>
            </a:custGeom>
            <a:ln w="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9" name="object 359"/>
          <p:cNvGrpSpPr/>
          <p:nvPr/>
        </p:nvGrpSpPr>
        <p:grpSpPr>
          <a:xfrm>
            <a:off x="8224000" y="6222996"/>
            <a:ext cx="762000" cy="762000"/>
            <a:chOff x="8224000" y="6222996"/>
            <a:chExt cx="762000" cy="762000"/>
          </a:xfrm>
        </p:grpSpPr>
        <p:sp>
          <p:nvSpPr>
            <p:cNvPr id="360" name="object 360"/>
            <p:cNvSpPr/>
            <p:nvPr/>
          </p:nvSpPr>
          <p:spPr>
            <a:xfrm>
              <a:off x="8224000" y="6222996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1000" y="0"/>
                  </a:moveTo>
                  <a:lnTo>
                    <a:pt x="333207" y="2968"/>
                  </a:lnTo>
                  <a:lnTo>
                    <a:pt x="287185" y="11636"/>
                  </a:lnTo>
                  <a:lnTo>
                    <a:pt x="243293" y="25646"/>
                  </a:lnTo>
                  <a:lnTo>
                    <a:pt x="201887" y="44641"/>
                  </a:lnTo>
                  <a:lnTo>
                    <a:pt x="163323" y="68264"/>
                  </a:lnTo>
                  <a:lnTo>
                    <a:pt x="127960" y="96158"/>
                  </a:lnTo>
                  <a:lnTo>
                    <a:pt x="96153" y="127965"/>
                  </a:lnTo>
                  <a:lnTo>
                    <a:pt x="68260" y="163329"/>
                  </a:lnTo>
                  <a:lnTo>
                    <a:pt x="44638" y="201893"/>
                  </a:lnTo>
                  <a:lnTo>
                    <a:pt x="25644" y="243298"/>
                  </a:lnTo>
                  <a:lnTo>
                    <a:pt x="11635" y="287190"/>
                  </a:lnTo>
                  <a:lnTo>
                    <a:pt x="2968" y="333209"/>
                  </a:lnTo>
                  <a:lnTo>
                    <a:pt x="0" y="380999"/>
                  </a:lnTo>
                  <a:lnTo>
                    <a:pt x="2968" y="428790"/>
                  </a:lnTo>
                  <a:lnTo>
                    <a:pt x="11635" y="474809"/>
                  </a:lnTo>
                  <a:lnTo>
                    <a:pt x="25644" y="518701"/>
                  </a:lnTo>
                  <a:lnTo>
                    <a:pt x="44638" y="560106"/>
                  </a:lnTo>
                  <a:lnTo>
                    <a:pt x="68260" y="598670"/>
                  </a:lnTo>
                  <a:lnTo>
                    <a:pt x="96153" y="634034"/>
                  </a:lnTo>
                  <a:lnTo>
                    <a:pt x="127960" y="665841"/>
                  </a:lnTo>
                  <a:lnTo>
                    <a:pt x="163323" y="693735"/>
                  </a:lnTo>
                  <a:lnTo>
                    <a:pt x="201887" y="717358"/>
                  </a:lnTo>
                  <a:lnTo>
                    <a:pt x="243293" y="736353"/>
                  </a:lnTo>
                  <a:lnTo>
                    <a:pt x="287185" y="750363"/>
                  </a:lnTo>
                  <a:lnTo>
                    <a:pt x="333207" y="759031"/>
                  </a:lnTo>
                  <a:lnTo>
                    <a:pt x="381000" y="761999"/>
                  </a:lnTo>
                  <a:lnTo>
                    <a:pt x="428792" y="759031"/>
                  </a:lnTo>
                  <a:lnTo>
                    <a:pt x="474814" y="750363"/>
                  </a:lnTo>
                  <a:lnTo>
                    <a:pt x="518706" y="736353"/>
                  </a:lnTo>
                  <a:lnTo>
                    <a:pt x="560112" y="717358"/>
                  </a:lnTo>
                  <a:lnTo>
                    <a:pt x="598676" y="693735"/>
                  </a:lnTo>
                  <a:lnTo>
                    <a:pt x="634039" y="665841"/>
                  </a:lnTo>
                  <a:lnTo>
                    <a:pt x="665846" y="634034"/>
                  </a:lnTo>
                  <a:lnTo>
                    <a:pt x="693739" y="598670"/>
                  </a:lnTo>
                  <a:lnTo>
                    <a:pt x="717361" y="560106"/>
                  </a:lnTo>
                  <a:lnTo>
                    <a:pt x="736355" y="518701"/>
                  </a:lnTo>
                  <a:lnTo>
                    <a:pt x="750364" y="474809"/>
                  </a:lnTo>
                  <a:lnTo>
                    <a:pt x="759031" y="428790"/>
                  </a:lnTo>
                  <a:lnTo>
                    <a:pt x="762000" y="380999"/>
                  </a:lnTo>
                  <a:lnTo>
                    <a:pt x="759031" y="333209"/>
                  </a:lnTo>
                  <a:lnTo>
                    <a:pt x="750364" y="287190"/>
                  </a:lnTo>
                  <a:lnTo>
                    <a:pt x="736355" y="243298"/>
                  </a:lnTo>
                  <a:lnTo>
                    <a:pt x="717361" y="201893"/>
                  </a:lnTo>
                  <a:lnTo>
                    <a:pt x="693739" y="163329"/>
                  </a:lnTo>
                  <a:lnTo>
                    <a:pt x="665846" y="127965"/>
                  </a:lnTo>
                  <a:lnTo>
                    <a:pt x="634039" y="96158"/>
                  </a:lnTo>
                  <a:lnTo>
                    <a:pt x="598676" y="68264"/>
                  </a:lnTo>
                  <a:lnTo>
                    <a:pt x="560112" y="44641"/>
                  </a:lnTo>
                  <a:lnTo>
                    <a:pt x="518706" y="25646"/>
                  </a:lnTo>
                  <a:lnTo>
                    <a:pt x="474814" y="11636"/>
                  </a:lnTo>
                  <a:lnTo>
                    <a:pt x="428792" y="2968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00B7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406499" y="6405038"/>
              <a:ext cx="400050" cy="407670"/>
            </a:xfrm>
            <a:custGeom>
              <a:avLst/>
              <a:gdLst/>
              <a:ahLst/>
              <a:cxnLst/>
              <a:rect l="l" t="t" r="r" b="b"/>
              <a:pathLst>
                <a:path w="400050" h="407670">
                  <a:moveTo>
                    <a:pt x="200025" y="0"/>
                  </a:moveTo>
                  <a:lnTo>
                    <a:pt x="154211" y="5385"/>
                  </a:lnTo>
                  <a:lnTo>
                    <a:pt x="112128" y="20721"/>
                  </a:lnTo>
                  <a:lnTo>
                    <a:pt x="74986" y="44777"/>
                  </a:lnTo>
                  <a:lnTo>
                    <a:pt x="43993" y="76323"/>
                  </a:lnTo>
                  <a:lnTo>
                    <a:pt x="20358" y="114128"/>
                  </a:lnTo>
                  <a:lnTo>
                    <a:pt x="5291" y="156962"/>
                  </a:lnTo>
                  <a:lnTo>
                    <a:pt x="0" y="203593"/>
                  </a:lnTo>
                  <a:lnTo>
                    <a:pt x="5291" y="250229"/>
                  </a:lnTo>
                  <a:lnTo>
                    <a:pt x="20358" y="293066"/>
                  </a:lnTo>
                  <a:lnTo>
                    <a:pt x="43993" y="330873"/>
                  </a:lnTo>
                  <a:lnTo>
                    <a:pt x="74986" y="362421"/>
                  </a:lnTo>
                  <a:lnTo>
                    <a:pt x="112128" y="386478"/>
                  </a:lnTo>
                  <a:lnTo>
                    <a:pt x="154211" y="401814"/>
                  </a:lnTo>
                  <a:lnTo>
                    <a:pt x="200025" y="407200"/>
                  </a:lnTo>
                  <a:lnTo>
                    <a:pt x="245838" y="401814"/>
                  </a:lnTo>
                  <a:lnTo>
                    <a:pt x="252318" y="399453"/>
                  </a:lnTo>
                  <a:lnTo>
                    <a:pt x="200025" y="399453"/>
                  </a:lnTo>
                  <a:lnTo>
                    <a:pt x="155956" y="394272"/>
                  </a:lnTo>
                  <a:lnTo>
                    <a:pt x="115474" y="379518"/>
                  </a:lnTo>
                  <a:lnTo>
                    <a:pt x="79745" y="356375"/>
                  </a:lnTo>
                  <a:lnTo>
                    <a:pt x="49929" y="326027"/>
                  </a:lnTo>
                  <a:lnTo>
                    <a:pt x="27192" y="289659"/>
                  </a:lnTo>
                  <a:lnTo>
                    <a:pt x="12697" y="248453"/>
                  </a:lnTo>
                  <a:lnTo>
                    <a:pt x="7607" y="203593"/>
                  </a:lnTo>
                  <a:lnTo>
                    <a:pt x="12697" y="158738"/>
                  </a:lnTo>
                  <a:lnTo>
                    <a:pt x="27192" y="117533"/>
                  </a:lnTo>
                  <a:lnTo>
                    <a:pt x="49929" y="81164"/>
                  </a:lnTo>
                  <a:lnTo>
                    <a:pt x="79745" y="50815"/>
                  </a:lnTo>
                  <a:lnTo>
                    <a:pt x="115474" y="27671"/>
                  </a:lnTo>
                  <a:lnTo>
                    <a:pt x="155956" y="12915"/>
                  </a:lnTo>
                  <a:lnTo>
                    <a:pt x="200025" y="7734"/>
                  </a:lnTo>
                  <a:lnTo>
                    <a:pt x="252284" y="7734"/>
                  </a:lnTo>
                  <a:lnTo>
                    <a:pt x="245838" y="5385"/>
                  </a:lnTo>
                  <a:lnTo>
                    <a:pt x="200025" y="0"/>
                  </a:lnTo>
                  <a:close/>
                </a:path>
                <a:path w="400050" h="407670">
                  <a:moveTo>
                    <a:pt x="252284" y="7734"/>
                  </a:moveTo>
                  <a:lnTo>
                    <a:pt x="200025" y="7734"/>
                  </a:lnTo>
                  <a:lnTo>
                    <a:pt x="244093" y="12915"/>
                  </a:lnTo>
                  <a:lnTo>
                    <a:pt x="284575" y="27671"/>
                  </a:lnTo>
                  <a:lnTo>
                    <a:pt x="320304" y="50815"/>
                  </a:lnTo>
                  <a:lnTo>
                    <a:pt x="350120" y="81164"/>
                  </a:lnTo>
                  <a:lnTo>
                    <a:pt x="372857" y="117533"/>
                  </a:lnTo>
                  <a:lnTo>
                    <a:pt x="387352" y="158738"/>
                  </a:lnTo>
                  <a:lnTo>
                    <a:pt x="392442" y="203593"/>
                  </a:lnTo>
                  <a:lnTo>
                    <a:pt x="387352" y="248453"/>
                  </a:lnTo>
                  <a:lnTo>
                    <a:pt x="372857" y="289659"/>
                  </a:lnTo>
                  <a:lnTo>
                    <a:pt x="350120" y="326027"/>
                  </a:lnTo>
                  <a:lnTo>
                    <a:pt x="320304" y="356375"/>
                  </a:lnTo>
                  <a:lnTo>
                    <a:pt x="284575" y="379518"/>
                  </a:lnTo>
                  <a:lnTo>
                    <a:pt x="244093" y="394272"/>
                  </a:lnTo>
                  <a:lnTo>
                    <a:pt x="200025" y="399453"/>
                  </a:lnTo>
                  <a:lnTo>
                    <a:pt x="252318" y="399453"/>
                  </a:lnTo>
                  <a:lnTo>
                    <a:pt x="325063" y="362421"/>
                  </a:lnTo>
                  <a:lnTo>
                    <a:pt x="356056" y="330873"/>
                  </a:lnTo>
                  <a:lnTo>
                    <a:pt x="379691" y="293066"/>
                  </a:lnTo>
                  <a:lnTo>
                    <a:pt x="394758" y="250229"/>
                  </a:lnTo>
                  <a:lnTo>
                    <a:pt x="400050" y="203593"/>
                  </a:lnTo>
                  <a:lnTo>
                    <a:pt x="394758" y="156962"/>
                  </a:lnTo>
                  <a:lnTo>
                    <a:pt x="379691" y="114128"/>
                  </a:lnTo>
                  <a:lnTo>
                    <a:pt x="356056" y="76323"/>
                  </a:lnTo>
                  <a:lnTo>
                    <a:pt x="325063" y="44777"/>
                  </a:lnTo>
                  <a:lnTo>
                    <a:pt x="287921" y="20721"/>
                  </a:lnTo>
                  <a:lnTo>
                    <a:pt x="252284" y="77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2" name="object 36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86201" y="6468460"/>
              <a:ext cx="249259" cy="253377"/>
            </a:xfrm>
            <a:prstGeom prst="rect">
              <a:avLst/>
            </a:prstGeom>
          </p:spPr>
        </p:pic>
      </p:grpSp>
      <p:grpSp>
        <p:nvGrpSpPr>
          <p:cNvPr id="363" name="object 363"/>
          <p:cNvGrpSpPr/>
          <p:nvPr/>
        </p:nvGrpSpPr>
        <p:grpSpPr>
          <a:xfrm>
            <a:off x="9557500" y="6222996"/>
            <a:ext cx="762000" cy="762000"/>
            <a:chOff x="9557500" y="6222996"/>
            <a:chExt cx="762000" cy="762000"/>
          </a:xfrm>
        </p:grpSpPr>
        <p:sp>
          <p:nvSpPr>
            <p:cNvPr id="364" name="object 364"/>
            <p:cNvSpPr/>
            <p:nvPr/>
          </p:nvSpPr>
          <p:spPr>
            <a:xfrm>
              <a:off x="9557500" y="6222996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1000" y="0"/>
                  </a:moveTo>
                  <a:lnTo>
                    <a:pt x="333207" y="2968"/>
                  </a:lnTo>
                  <a:lnTo>
                    <a:pt x="287185" y="11636"/>
                  </a:lnTo>
                  <a:lnTo>
                    <a:pt x="243293" y="25646"/>
                  </a:lnTo>
                  <a:lnTo>
                    <a:pt x="201887" y="44641"/>
                  </a:lnTo>
                  <a:lnTo>
                    <a:pt x="163323" y="68264"/>
                  </a:lnTo>
                  <a:lnTo>
                    <a:pt x="127960" y="96158"/>
                  </a:lnTo>
                  <a:lnTo>
                    <a:pt x="96153" y="127965"/>
                  </a:lnTo>
                  <a:lnTo>
                    <a:pt x="68260" y="163329"/>
                  </a:lnTo>
                  <a:lnTo>
                    <a:pt x="44638" y="201893"/>
                  </a:lnTo>
                  <a:lnTo>
                    <a:pt x="25644" y="243298"/>
                  </a:lnTo>
                  <a:lnTo>
                    <a:pt x="11635" y="287190"/>
                  </a:lnTo>
                  <a:lnTo>
                    <a:pt x="2968" y="333209"/>
                  </a:lnTo>
                  <a:lnTo>
                    <a:pt x="0" y="380999"/>
                  </a:lnTo>
                  <a:lnTo>
                    <a:pt x="2968" y="428790"/>
                  </a:lnTo>
                  <a:lnTo>
                    <a:pt x="11635" y="474809"/>
                  </a:lnTo>
                  <a:lnTo>
                    <a:pt x="25644" y="518701"/>
                  </a:lnTo>
                  <a:lnTo>
                    <a:pt x="44638" y="560106"/>
                  </a:lnTo>
                  <a:lnTo>
                    <a:pt x="68260" y="598670"/>
                  </a:lnTo>
                  <a:lnTo>
                    <a:pt x="96153" y="634034"/>
                  </a:lnTo>
                  <a:lnTo>
                    <a:pt x="127960" y="665841"/>
                  </a:lnTo>
                  <a:lnTo>
                    <a:pt x="163323" y="693735"/>
                  </a:lnTo>
                  <a:lnTo>
                    <a:pt x="201887" y="717358"/>
                  </a:lnTo>
                  <a:lnTo>
                    <a:pt x="243293" y="736353"/>
                  </a:lnTo>
                  <a:lnTo>
                    <a:pt x="287185" y="750363"/>
                  </a:lnTo>
                  <a:lnTo>
                    <a:pt x="333207" y="759031"/>
                  </a:lnTo>
                  <a:lnTo>
                    <a:pt x="381000" y="761999"/>
                  </a:lnTo>
                  <a:lnTo>
                    <a:pt x="428792" y="759031"/>
                  </a:lnTo>
                  <a:lnTo>
                    <a:pt x="474814" y="750363"/>
                  </a:lnTo>
                  <a:lnTo>
                    <a:pt x="518706" y="736353"/>
                  </a:lnTo>
                  <a:lnTo>
                    <a:pt x="560112" y="717358"/>
                  </a:lnTo>
                  <a:lnTo>
                    <a:pt x="598676" y="693735"/>
                  </a:lnTo>
                  <a:lnTo>
                    <a:pt x="634039" y="665841"/>
                  </a:lnTo>
                  <a:lnTo>
                    <a:pt x="665846" y="634034"/>
                  </a:lnTo>
                  <a:lnTo>
                    <a:pt x="693739" y="598670"/>
                  </a:lnTo>
                  <a:lnTo>
                    <a:pt x="717361" y="560106"/>
                  </a:lnTo>
                  <a:lnTo>
                    <a:pt x="736355" y="518701"/>
                  </a:lnTo>
                  <a:lnTo>
                    <a:pt x="750364" y="474809"/>
                  </a:lnTo>
                  <a:lnTo>
                    <a:pt x="759031" y="428790"/>
                  </a:lnTo>
                  <a:lnTo>
                    <a:pt x="762000" y="380999"/>
                  </a:lnTo>
                  <a:lnTo>
                    <a:pt x="759031" y="333209"/>
                  </a:lnTo>
                  <a:lnTo>
                    <a:pt x="750364" y="287190"/>
                  </a:lnTo>
                  <a:lnTo>
                    <a:pt x="736355" y="243298"/>
                  </a:lnTo>
                  <a:lnTo>
                    <a:pt x="717361" y="201893"/>
                  </a:lnTo>
                  <a:lnTo>
                    <a:pt x="693739" y="163329"/>
                  </a:lnTo>
                  <a:lnTo>
                    <a:pt x="665846" y="127965"/>
                  </a:lnTo>
                  <a:lnTo>
                    <a:pt x="634039" y="96158"/>
                  </a:lnTo>
                  <a:lnTo>
                    <a:pt x="598676" y="68264"/>
                  </a:lnTo>
                  <a:lnTo>
                    <a:pt x="560112" y="44641"/>
                  </a:lnTo>
                  <a:lnTo>
                    <a:pt x="518706" y="25646"/>
                  </a:lnTo>
                  <a:lnTo>
                    <a:pt x="474814" y="11636"/>
                  </a:lnTo>
                  <a:lnTo>
                    <a:pt x="428792" y="2968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00B7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9749664" y="6421111"/>
              <a:ext cx="382270" cy="375285"/>
            </a:xfrm>
            <a:custGeom>
              <a:avLst/>
              <a:gdLst/>
              <a:ahLst/>
              <a:cxnLst/>
              <a:rect l="l" t="t" r="r" b="b"/>
              <a:pathLst>
                <a:path w="382270" h="375284">
                  <a:moveTo>
                    <a:pt x="190868" y="0"/>
                  </a:moveTo>
                  <a:lnTo>
                    <a:pt x="140177" y="6708"/>
                  </a:lnTo>
                  <a:lnTo>
                    <a:pt x="94597" y="25634"/>
                  </a:lnTo>
                  <a:lnTo>
                    <a:pt x="55957" y="54978"/>
                  </a:lnTo>
                  <a:lnTo>
                    <a:pt x="26090" y="92941"/>
                  </a:lnTo>
                  <a:lnTo>
                    <a:pt x="6827" y="137724"/>
                  </a:lnTo>
                  <a:lnTo>
                    <a:pt x="0" y="187528"/>
                  </a:lnTo>
                  <a:lnTo>
                    <a:pt x="6827" y="237326"/>
                  </a:lnTo>
                  <a:lnTo>
                    <a:pt x="26090" y="282106"/>
                  </a:lnTo>
                  <a:lnTo>
                    <a:pt x="55957" y="320066"/>
                  </a:lnTo>
                  <a:lnTo>
                    <a:pt x="94597" y="349409"/>
                  </a:lnTo>
                  <a:lnTo>
                    <a:pt x="140177" y="368335"/>
                  </a:lnTo>
                  <a:lnTo>
                    <a:pt x="190868" y="375043"/>
                  </a:lnTo>
                  <a:lnTo>
                    <a:pt x="241558" y="368335"/>
                  </a:lnTo>
                  <a:lnTo>
                    <a:pt x="242561" y="367919"/>
                  </a:lnTo>
                  <a:lnTo>
                    <a:pt x="190868" y="367919"/>
                  </a:lnTo>
                  <a:lnTo>
                    <a:pt x="142108" y="361464"/>
                  </a:lnTo>
                  <a:lnTo>
                    <a:pt x="98260" y="343257"/>
                  </a:lnTo>
                  <a:lnTo>
                    <a:pt x="61088" y="315028"/>
                  </a:lnTo>
                  <a:lnTo>
                    <a:pt x="32354" y="278509"/>
                  </a:lnTo>
                  <a:lnTo>
                    <a:pt x="13821" y="235431"/>
                  </a:lnTo>
                  <a:lnTo>
                    <a:pt x="7251" y="187528"/>
                  </a:lnTo>
                  <a:lnTo>
                    <a:pt x="13821" y="139619"/>
                  </a:lnTo>
                  <a:lnTo>
                    <a:pt x="32354" y="96538"/>
                  </a:lnTo>
                  <a:lnTo>
                    <a:pt x="61088" y="60017"/>
                  </a:lnTo>
                  <a:lnTo>
                    <a:pt x="98260" y="31786"/>
                  </a:lnTo>
                  <a:lnTo>
                    <a:pt x="142108" y="13578"/>
                  </a:lnTo>
                  <a:lnTo>
                    <a:pt x="190868" y="7124"/>
                  </a:lnTo>
                  <a:lnTo>
                    <a:pt x="242561" y="7124"/>
                  </a:lnTo>
                  <a:lnTo>
                    <a:pt x="241558" y="6708"/>
                  </a:lnTo>
                  <a:lnTo>
                    <a:pt x="190868" y="0"/>
                  </a:lnTo>
                  <a:close/>
                </a:path>
                <a:path w="382270" h="375284">
                  <a:moveTo>
                    <a:pt x="242561" y="7124"/>
                  </a:moveTo>
                  <a:lnTo>
                    <a:pt x="190868" y="7124"/>
                  </a:lnTo>
                  <a:lnTo>
                    <a:pt x="239628" y="13578"/>
                  </a:lnTo>
                  <a:lnTo>
                    <a:pt x="283475" y="31786"/>
                  </a:lnTo>
                  <a:lnTo>
                    <a:pt x="320648" y="60017"/>
                  </a:lnTo>
                  <a:lnTo>
                    <a:pt x="349382" y="96538"/>
                  </a:lnTo>
                  <a:lnTo>
                    <a:pt x="367915" y="139619"/>
                  </a:lnTo>
                  <a:lnTo>
                    <a:pt x="374484" y="187528"/>
                  </a:lnTo>
                  <a:lnTo>
                    <a:pt x="367915" y="235431"/>
                  </a:lnTo>
                  <a:lnTo>
                    <a:pt x="349382" y="278509"/>
                  </a:lnTo>
                  <a:lnTo>
                    <a:pt x="320648" y="315028"/>
                  </a:lnTo>
                  <a:lnTo>
                    <a:pt x="283475" y="343257"/>
                  </a:lnTo>
                  <a:lnTo>
                    <a:pt x="239628" y="361464"/>
                  </a:lnTo>
                  <a:lnTo>
                    <a:pt x="190868" y="367919"/>
                  </a:lnTo>
                  <a:lnTo>
                    <a:pt x="242561" y="367919"/>
                  </a:lnTo>
                  <a:lnTo>
                    <a:pt x="287139" y="349409"/>
                  </a:lnTo>
                  <a:lnTo>
                    <a:pt x="325778" y="320066"/>
                  </a:lnTo>
                  <a:lnTo>
                    <a:pt x="355645" y="282106"/>
                  </a:lnTo>
                  <a:lnTo>
                    <a:pt x="374908" y="237326"/>
                  </a:lnTo>
                  <a:lnTo>
                    <a:pt x="381736" y="187528"/>
                  </a:lnTo>
                  <a:lnTo>
                    <a:pt x="374908" y="137724"/>
                  </a:lnTo>
                  <a:lnTo>
                    <a:pt x="355645" y="92941"/>
                  </a:lnTo>
                  <a:lnTo>
                    <a:pt x="325778" y="54978"/>
                  </a:lnTo>
                  <a:lnTo>
                    <a:pt x="287139" y="25634"/>
                  </a:lnTo>
                  <a:lnTo>
                    <a:pt x="242561" y="71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6" name="object 36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846905" y="6488238"/>
              <a:ext cx="176467" cy="237318"/>
            </a:xfrm>
            <a:prstGeom prst="rect">
              <a:avLst/>
            </a:prstGeom>
          </p:spPr>
        </p:pic>
      </p:grpSp>
      <p:grpSp>
        <p:nvGrpSpPr>
          <p:cNvPr id="367" name="object 367"/>
          <p:cNvGrpSpPr/>
          <p:nvPr/>
        </p:nvGrpSpPr>
        <p:grpSpPr>
          <a:xfrm>
            <a:off x="10891000" y="6222996"/>
            <a:ext cx="762000" cy="762000"/>
            <a:chOff x="10891000" y="6222996"/>
            <a:chExt cx="762000" cy="762000"/>
          </a:xfrm>
        </p:grpSpPr>
        <p:sp>
          <p:nvSpPr>
            <p:cNvPr id="368" name="object 368"/>
            <p:cNvSpPr/>
            <p:nvPr/>
          </p:nvSpPr>
          <p:spPr>
            <a:xfrm>
              <a:off x="10891000" y="6222996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1000" y="0"/>
                  </a:moveTo>
                  <a:lnTo>
                    <a:pt x="333207" y="2968"/>
                  </a:lnTo>
                  <a:lnTo>
                    <a:pt x="287185" y="11636"/>
                  </a:lnTo>
                  <a:lnTo>
                    <a:pt x="243293" y="25646"/>
                  </a:lnTo>
                  <a:lnTo>
                    <a:pt x="201887" y="44641"/>
                  </a:lnTo>
                  <a:lnTo>
                    <a:pt x="163323" y="68264"/>
                  </a:lnTo>
                  <a:lnTo>
                    <a:pt x="127960" y="96158"/>
                  </a:lnTo>
                  <a:lnTo>
                    <a:pt x="96153" y="127965"/>
                  </a:lnTo>
                  <a:lnTo>
                    <a:pt x="68260" y="163329"/>
                  </a:lnTo>
                  <a:lnTo>
                    <a:pt x="44638" y="201893"/>
                  </a:lnTo>
                  <a:lnTo>
                    <a:pt x="25644" y="243298"/>
                  </a:lnTo>
                  <a:lnTo>
                    <a:pt x="11635" y="287190"/>
                  </a:lnTo>
                  <a:lnTo>
                    <a:pt x="2968" y="333209"/>
                  </a:lnTo>
                  <a:lnTo>
                    <a:pt x="0" y="380999"/>
                  </a:lnTo>
                  <a:lnTo>
                    <a:pt x="2968" y="428790"/>
                  </a:lnTo>
                  <a:lnTo>
                    <a:pt x="11635" y="474809"/>
                  </a:lnTo>
                  <a:lnTo>
                    <a:pt x="25644" y="518701"/>
                  </a:lnTo>
                  <a:lnTo>
                    <a:pt x="44638" y="560106"/>
                  </a:lnTo>
                  <a:lnTo>
                    <a:pt x="68260" y="598670"/>
                  </a:lnTo>
                  <a:lnTo>
                    <a:pt x="96153" y="634034"/>
                  </a:lnTo>
                  <a:lnTo>
                    <a:pt x="127960" y="665841"/>
                  </a:lnTo>
                  <a:lnTo>
                    <a:pt x="163323" y="693735"/>
                  </a:lnTo>
                  <a:lnTo>
                    <a:pt x="201887" y="717358"/>
                  </a:lnTo>
                  <a:lnTo>
                    <a:pt x="243293" y="736353"/>
                  </a:lnTo>
                  <a:lnTo>
                    <a:pt x="287185" y="750363"/>
                  </a:lnTo>
                  <a:lnTo>
                    <a:pt x="333207" y="759031"/>
                  </a:lnTo>
                  <a:lnTo>
                    <a:pt x="381000" y="761999"/>
                  </a:lnTo>
                  <a:lnTo>
                    <a:pt x="428792" y="759031"/>
                  </a:lnTo>
                  <a:lnTo>
                    <a:pt x="474814" y="750363"/>
                  </a:lnTo>
                  <a:lnTo>
                    <a:pt x="518706" y="736353"/>
                  </a:lnTo>
                  <a:lnTo>
                    <a:pt x="560112" y="717358"/>
                  </a:lnTo>
                  <a:lnTo>
                    <a:pt x="598676" y="693735"/>
                  </a:lnTo>
                  <a:lnTo>
                    <a:pt x="634039" y="665841"/>
                  </a:lnTo>
                  <a:lnTo>
                    <a:pt x="665846" y="634034"/>
                  </a:lnTo>
                  <a:lnTo>
                    <a:pt x="693739" y="598670"/>
                  </a:lnTo>
                  <a:lnTo>
                    <a:pt x="717361" y="560106"/>
                  </a:lnTo>
                  <a:lnTo>
                    <a:pt x="736355" y="518701"/>
                  </a:lnTo>
                  <a:lnTo>
                    <a:pt x="750364" y="474809"/>
                  </a:lnTo>
                  <a:lnTo>
                    <a:pt x="759031" y="428790"/>
                  </a:lnTo>
                  <a:lnTo>
                    <a:pt x="762000" y="380999"/>
                  </a:lnTo>
                  <a:lnTo>
                    <a:pt x="759031" y="333209"/>
                  </a:lnTo>
                  <a:lnTo>
                    <a:pt x="750364" y="287190"/>
                  </a:lnTo>
                  <a:lnTo>
                    <a:pt x="736355" y="243298"/>
                  </a:lnTo>
                  <a:lnTo>
                    <a:pt x="717361" y="201893"/>
                  </a:lnTo>
                  <a:lnTo>
                    <a:pt x="693739" y="163329"/>
                  </a:lnTo>
                  <a:lnTo>
                    <a:pt x="665846" y="127965"/>
                  </a:lnTo>
                  <a:lnTo>
                    <a:pt x="634039" y="96158"/>
                  </a:lnTo>
                  <a:lnTo>
                    <a:pt x="598676" y="68264"/>
                  </a:lnTo>
                  <a:lnTo>
                    <a:pt x="560112" y="44641"/>
                  </a:lnTo>
                  <a:lnTo>
                    <a:pt x="518706" y="25646"/>
                  </a:lnTo>
                  <a:lnTo>
                    <a:pt x="474814" y="11636"/>
                  </a:lnTo>
                  <a:lnTo>
                    <a:pt x="428792" y="2968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00B7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11091291" y="6427533"/>
              <a:ext cx="367030" cy="362585"/>
            </a:xfrm>
            <a:custGeom>
              <a:avLst/>
              <a:gdLst/>
              <a:ahLst/>
              <a:cxnLst/>
              <a:rect l="l" t="t" r="r" b="b"/>
              <a:pathLst>
                <a:path w="367029" h="362584">
                  <a:moveTo>
                    <a:pt x="175552" y="285521"/>
                  </a:moveTo>
                  <a:lnTo>
                    <a:pt x="174053" y="278180"/>
                  </a:lnTo>
                  <a:lnTo>
                    <a:pt x="170954" y="273646"/>
                  </a:lnTo>
                  <a:lnTo>
                    <a:pt x="169964" y="272199"/>
                  </a:lnTo>
                  <a:lnTo>
                    <a:pt x="168402" y="271170"/>
                  </a:lnTo>
                  <a:lnTo>
                    <a:pt x="168402" y="278955"/>
                  </a:lnTo>
                  <a:lnTo>
                    <a:pt x="168402" y="349707"/>
                  </a:lnTo>
                  <a:lnTo>
                    <a:pt x="162991" y="355015"/>
                  </a:lnTo>
                  <a:lnTo>
                    <a:pt x="148793" y="355015"/>
                  </a:lnTo>
                  <a:lnTo>
                    <a:pt x="143395" y="349707"/>
                  </a:lnTo>
                  <a:lnTo>
                    <a:pt x="143395" y="278955"/>
                  </a:lnTo>
                  <a:lnTo>
                    <a:pt x="148793" y="273646"/>
                  </a:lnTo>
                  <a:lnTo>
                    <a:pt x="162991" y="273646"/>
                  </a:lnTo>
                  <a:lnTo>
                    <a:pt x="168402" y="278955"/>
                  </a:lnTo>
                  <a:lnTo>
                    <a:pt x="168402" y="271170"/>
                  </a:lnTo>
                  <a:lnTo>
                    <a:pt x="163880" y="268185"/>
                  </a:lnTo>
                  <a:lnTo>
                    <a:pt x="156400" y="266712"/>
                  </a:lnTo>
                  <a:lnTo>
                    <a:pt x="155397" y="266712"/>
                  </a:lnTo>
                  <a:lnTo>
                    <a:pt x="147955" y="268185"/>
                  </a:lnTo>
                  <a:lnTo>
                    <a:pt x="141871" y="272237"/>
                  </a:lnTo>
                  <a:lnTo>
                    <a:pt x="137756" y="278206"/>
                  </a:lnTo>
                  <a:lnTo>
                    <a:pt x="136245" y="285521"/>
                  </a:lnTo>
                  <a:lnTo>
                    <a:pt x="136245" y="343306"/>
                  </a:lnTo>
                  <a:lnTo>
                    <a:pt x="137756" y="350621"/>
                  </a:lnTo>
                  <a:lnTo>
                    <a:pt x="141871" y="356603"/>
                  </a:lnTo>
                  <a:lnTo>
                    <a:pt x="147955" y="360641"/>
                  </a:lnTo>
                  <a:lnTo>
                    <a:pt x="155397" y="362127"/>
                  </a:lnTo>
                  <a:lnTo>
                    <a:pt x="156400" y="362127"/>
                  </a:lnTo>
                  <a:lnTo>
                    <a:pt x="175552" y="343306"/>
                  </a:lnTo>
                  <a:lnTo>
                    <a:pt x="175552" y="285521"/>
                  </a:lnTo>
                  <a:close/>
                </a:path>
                <a:path w="367029" h="362584">
                  <a:moveTo>
                    <a:pt x="239229" y="229806"/>
                  </a:moveTo>
                  <a:lnTo>
                    <a:pt x="237718" y="222491"/>
                  </a:lnTo>
                  <a:lnTo>
                    <a:pt x="234632" y="218020"/>
                  </a:lnTo>
                  <a:lnTo>
                    <a:pt x="233603" y="216509"/>
                  </a:lnTo>
                  <a:lnTo>
                    <a:pt x="232079" y="215506"/>
                  </a:lnTo>
                  <a:lnTo>
                    <a:pt x="232079" y="223329"/>
                  </a:lnTo>
                  <a:lnTo>
                    <a:pt x="232079" y="349707"/>
                  </a:lnTo>
                  <a:lnTo>
                    <a:pt x="226669" y="355015"/>
                  </a:lnTo>
                  <a:lnTo>
                    <a:pt x="212471" y="355015"/>
                  </a:lnTo>
                  <a:lnTo>
                    <a:pt x="207073" y="349707"/>
                  </a:lnTo>
                  <a:lnTo>
                    <a:pt x="207073" y="223329"/>
                  </a:lnTo>
                  <a:lnTo>
                    <a:pt x="212471" y="218020"/>
                  </a:lnTo>
                  <a:lnTo>
                    <a:pt x="226669" y="218020"/>
                  </a:lnTo>
                  <a:lnTo>
                    <a:pt x="232079" y="223329"/>
                  </a:lnTo>
                  <a:lnTo>
                    <a:pt x="232079" y="215506"/>
                  </a:lnTo>
                  <a:lnTo>
                    <a:pt x="227507" y="212471"/>
                  </a:lnTo>
                  <a:lnTo>
                    <a:pt x="220078" y="210997"/>
                  </a:lnTo>
                  <a:lnTo>
                    <a:pt x="219075" y="210997"/>
                  </a:lnTo>
                  <a:lnTo>
                    <a:pt x="211632" y="212471"/>
                  </a:lnTo>
                  <a:lnTo>
                    <a:pt x="205536" y="216509"/>
                  </a:lnTo>
                  <a:lnTo>
                    <a:pt x="201434" y="222491"/>
                  </a:lnTo>
                  <a:lnTo>
                    <a:pt x="199923" y="229806"/>
                  </a:lnTo>
                  <a:lnTo>
                    <a:pt x="199923" y="343230"/>
                  </a:lnTo>
                  <a:lnTo>
                    <a:pt x="201434" y="350532"/>
                  </a:lnTo>
                  <a:lnTo>
                    <a:pt x="205536" y="356514"/>
                  </a:lnTo>
                  <a:lnTo>
                    <a:pt x="211632" y="360553"/>
                  </a:lnTo>
                  <a:lnTo>
                    <a:pt x="219075" y="362038"/>
                  </a:lnTo>
                  <a:lnTo>
                    <a:pt x="220078" y="362038"/>
                  </a:lnTo>
                  <a:lnTo>
                    <a:pt x="227507" y="360553"/>
                  </a:lnTo>
                  <a:lnTo>
                    <a:pt x="233603" y="356514"/>
                  </a:lnTo>
                  <a:lnTo>
                    <a:pt x="234632" y="355015"/>
                  </a:lnTo>
                  <a:lnTo>
                    <a:pt x="237718" y="350532"/>
                  </a:lnTo>
                  <a:lnTo>
                    <a:pt x="239229" y="343230"/>
                  </a:lnTo>
                  <a:lnTo>
                    <a:pt x="239229" y="229806"/>
                  </a:lnTo>
                  <a:close/>
                </a:path>
                <a:path w="367029" h="362584">
                  <a:moveTo>
                    <a:pt x="285572" y="76517"/>
                  </a:moveTo>
                  <a:lnTo>
                    <a:pt x="283591" y="74358"/>
                  </a:lnTo>
                  <a:lnTo>
                    <a:pt x="273939" y="63842"/>
                  </a:lnTo>
                  <a:lnTo>
                    <a:pt x="273939" y="74358"/>
                  </a:lnTo>
                  <a:lnTo>
                    <a:pt x="245173" y="74358"/>
                  </a:lnTo>
                  <a:lnTo>
                    <a:pt x="234365" y="72212"/>
                  </a:lnTo>
                  <a:lnTo>
                    <a:pt x="225513" y="66344"/>
                  </a:lnTo>
                  <a:lnTo>
                    <a:pt x="219532" y="57645"/>
                  </a:lnTo>
                  <a:lnTo>
                    <a:pt x="217322" y="46990"/>
                  </a:lnTo>
                  <a:lnTo>
                    <a:pt x="217322" y="12611"/>
                  </a:lnTo>
                  <a:lnTo>
                    <a:pt x="273939" y="74358"/>
                  </a:lnTo>
                  <a:lnTo>
                    <a:pt x="273939" y="63842"/>
                  </a:lnTo>
                  <a:lnTo>
                    <a:pt x="226961" y="12611"/>
                  </a:lnTo>
                  <a:lnTo>
                    <a:pt x="221843" y="7023"/>
                  </a:lnTo>
                  <a:lnTo>
                    <a:pt x="215392" y="0"/>
                  </a:lnTo>
                  <a:lnTo>
                    <a:pt x="35090" y="0"/>
                  </a:lnTo>
                  <a:lnTo>
                    <a:pt x="21463" y="2705"/>
                  </a:lnTo>
                  <a:lnTo>
                    <a:pt x="10299" y="10071"/>
                  </a:lnTo>
                  <a:lnTo>
                    <a:pt x="2768" y="21005"/>
                  </a:lnTo>
                  <a:lnTo>
                    <a:pt x="0" y="34391"/>
                  </a:lnTo>
                  <a:lnTo>
                    <a:pt x="25" y="328180"/>
                  </a:lnTo>
                  <a:lnTo>
                    <a:pt x="2717" y="341312"/>
                  </a:lnTo>
                  <a:lnTo>
                    <a:pt x="10134" y="352132"/>
                  </a:lnTo>
                  <a:lnTo>
                    <a:pt x="21145" y="359435"/>
                  </a:lnTo>
                  <a:lnTo>
                    <a:pt x="34632" y="362115"/>
                  </a:lnTo>
                  <a:lnTo>
                    <a:pt x="105549" y="362115"/>
                  </a:lnTo>
                  <a:lnTo>
                    <a:pt x="107099" y="360502"/>
                  </a:lnTo>
                  <a:lnTo>
                    <a:pt x="107099" y="356628"/>
                  </a:lnTo>
                  <a:lnTo>
                    <a:pt x="105448" y="355104"/>
                  </a:lnTo>
                  <a:lnTo>
                    <a:pt x="34632" y="355104"/>
                  </a:lnTo>
                  <a:lnTo>
                    <a:pt x="23977" y="352983"/>
                  </a:lnTo>
                  <a:lnTo>
                    <a:pt x="15278" y="347218"/>
                  </a:lnTo>
                  <a:lnTo>
                    <a:pt x="9398" y="338658"/>
                  </a:lnTo>
                  <a:lnTo>
                    <a:pt x="7239" y="328180"/>
                  </a:lnTo>
                  <a:lnTo>
                    <a:pt x="7239" y="34391"/>
                  </a:lnTo>
                  <a:lnTo>
                    <a:pt x="9436" y="23736"/>
                  </a:lnTo>
                  <a:lnTo>
                    <a:pt x="15392" y="15036"/>
                  </a:lnTo>
                  <a:lnTo>
                    <a:pt x="24244" y="9169"/>
                  </a:lnTo>
                  <a:lnTo>
                    <a:pt x="35090" y="7023"/>
                  </a:lnTo>
                  <a:lnTo>
                    <a:pt x="210261" y="7023"/>
                  </a:lnTo>
                  <a:lnTo>
                    <a:pt x="210261" y="46990"/>
                  </a:lnTo>
                  <a:lnTo>
                    <a:pt x="213029" y="60388"/>
                  </a:lnTo>
                  <a:lnTo>
                    <a:pt x="220560" y="71348"/>
                  </a:lnTo>
                  <a:lnTo>
                    <a:pt x="231724" y="78752"/>
                  </a:lnTo>
                  <a:lnTo>
                    <a:pt x="245351" y="81470"/>
                  </a:lnTo>
                  <a:lnTo>
                    <a:pt x="278612" y="81470"/>
                  </a:lnTo>
                  <a:lnTo>
                    <a:pt x="278612" y="141592"/>
                  </a:lnTo>
                  <a:lnTo>
                    <a:pt x="278434" y="141592"/>
                  </a:lnTo>
                  <a:lnTo>
                    <a:pt x="278434" y="143573"/>
                  </a:lnTo>
                  <a:lnTo>
                    <a:pt x="280073" y="145097"/>
                  </a:lnTo>
                  <a:lnTo>
                    <a:pt x="284022" y="145097"/>
                  </a:lnTo>
                  <a:lnTo>
                    <a:pt x="285496" y="143573"/>
                  </a:lnTo>
                  <a:lnTo>
                    <a:pt x="285572" y="76517"/>
                  </a:lnTo>
                  <a:close/>
                </a:path>
                <a:path w="367029" h="362584">
                  <a:moveTo>
                    <a:pt x="302895" y="182905"/>
                  </a:moveTo>
                  <a:lnTo>
                    <a:pt x="301358" y="175615"/>
                  </a:lnTo>
                  <a:lnTo>
                    <a:pt x="298246" y="171119"/>
                  </a:lnTo>
                  <a:lnTo>
                    <a:pt x="297243" y="169659"/>
                  </a:lnTo>
                  <a:lnTo>
                    <a:pt x="295656" y="168617"/>
                  </a:lnTo>
                  <a:lnTo>
                    <a:pt x="295656" y="176428"/>
                  </a:lnTo>
                  <a:lnTo>
                    <a:pt x="295656" y="349783"/>
                  </a:lnTo>
                  <a:lnTo>
                    <a:pt x="290245" y="355003"/>
                  </a:lnTo>
                  <a:lnTo>
                    <a:pt x="276047" y="355003"/>
                  </a:lnTo>
                  <a:lnTo>
                    <a:pt x="270827" y="349783"/>
                  </a:lnTo>
                  <a:lnTo>
                    <a:pt x="270738" y="176428"/>
                  </a:lnTo>
                  <a:lnTo>
                    <a:pt x="276136" y="171119"/>
                  </a:lnTo>
                  <a:lnTo>
                    <a:pt x="290334" y="171119"/>
                  </a:lnTo>
                  <a:lnTo>
                    <a:pt x="295656" y="176428"/>
                  </a:lnTo>
                  <a:lnTo>
                    <a:pt x="295656" y="168617"/>
                  </a:lnTo>
                  <a:lnTo>
                    <a:pt x="291172" y="165658"/>
                  </a:lnTo>
                  <a:lnTo>
                    <a:pt x="283743" y="164185"/>
                  </a:lnTo>
                  <a:lnTo>
                    <a:pt x="282638" y="164185"/>
                  </a:lnTo>
                  <a:lnTo>
                    <a:pt x="263499" y="343306"/>
                  </a:lnTo>
                  <a:lnTo>
                    <a:pt x="265010" y="350608"/>
                  </a:lnTo>
                  <a:lnTo>
                    <a:pt x="269125" y="356590"/>
                  </a:lnTo>
                  <a:lnTo>
                    <a:pt x="275209" y="360629"/>
                  </a:lnTo>
                  <a:lnTo>
                    <a:pt x="282638" y="362115"/>
                  </a:lnTo>
                  <a:lnTo>
                    <a:pt x="283743" y="362115"/>
                  </a:lnTo>
                  <a:lnTo>
                    <a:pt x="302895" y="343306"/>
                  </a:lnTo>
                  <a:lnTo>
                    <a:pt x="302895" y="182905"/>
                  </a:lnTo>
                  <a:close/>
                </a:path>
                <a:path w="367029" h="362584">
                  <a:moveTo>
                    <a:pt x="366483" y="154825"/>
                  </a:moveTo>
                  <a:lnTo>
                    <a:pt x="364934" y="147332"/>
                  </a:lnTo>
                  <a:lnTo>
                    <a:pt x="361657" y="142582"/>
                  </a:lnTo>
                  <a:lnTo>
                    <a:pt x="360718" y="141211"/>
                  </a:lnTo>
                  <a:lnTo>
                    <a:pt x="359333" y="140309"/>
                  </a:lnTo>
                  <a:lnTo>
                    <a:pt x="359333" y="148069"/>
                  </a:lnTo>
                  <a:lnTo>
                    <a:pt x="359333" y="349516"/>
                  </a:lnTo>
                  <a:lnTo>
                    <a:pt x="353745" y="355003"/>
                  </a:lnTo>
                  <a:lnTo>
                    <a:pt x="340004" y="355003"/>
                  </a:lnTo>
                  <a:lnTo>
                    <a:pt x="334416" y="349516"/>
                  </a:lnTo>
                  <a:lnTo>
                    <a:pt x="334416" y="148069"/>
                  </a:lnTo>
                  <a:lnTo>
                    <a:pt x="340004" y="142582"/>
                  </a:lnTo>
                  <a:lnTo>
                    <a:pt x="353745" y="142582"/>
                  </a:lnTo>
                  <a:lnTo>
                    <a:pt x="359333" y="148069"/>
                  </a:lnTo>
                  <a:lnTo>
                    <a:pt x="359333" y="140309"/>
                  </a:lnTo>
                  <a:lnTo>
                    <a:pt x="354457" y="137083"/>
                  </a:lnTo>
                  <a:lnTo>
                    <a:pt x="346786" y="135559"/>
                  </a:lnTo>
                  <a:lnTo>
                    <a:pt x="339140" y="137083"/>
                  </a:lnTo>
                  <a:lnTo>
                    <a:pt x="332879" y="141224"/>
                  </a:lnTo>
                  <a:lnTo>
                    <a:pt x="328637" y="147370"/>
                  </a:lnTo>
                  <a:lnTo>
                    <a:pt x="327101" y="154825"/>
                  </a:lnTo>
                  <a:lnTo>
                    <a:pt x="327088" y="342861"/>
                  </a:lnTo>
                  <a:lnTo>
                    <a:pt x="328625" y="350367"/>
                  </a:lnTo>
                  <a:lnTo>
                    <a:pt x="332841" y="356514"/>
                  </a:lnTo>
                  <a:lnTo>
                    <a:pt x="339102" y="360680"/>
                  </a:lnTo>
                  <a:lnTo>
                    <a:pt x="346786" y="362204"/>
                  </a:lnTo>
                  <a:lnTo>
                    <a:pt x="354469" y="360680"/>
                  </a:lnTo>
                  <a:lnTo>
                    <a:pt x="360718" y="356552"/>
                  </a:lnTo>
                  <a:lnTo>
                    <a:pt x="361772" y="355003"/>
                  </a:lnTo>
                  <a:lnTo>
                    <a:pt x="364934" y="350405"/>
                  </a:lnTo>
                  <a:lnTo>
                    <a:pt x="366483" y="342861"/>
                  </a:lnTo>
                  <a:lnTo>
                    <a:pt x="366483" y="1548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0" name="object 37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127596" y="6472538"/>
              <a:ext cx="166715" cy="163817"/>
            </a:xfrm>
            <a:prstGeom prst="rect">
              <a:avLst/>
            </a:prstGeom>
          </p:spPr>
        </p:pic>
        <p:sp>
          <p:nvSpPr>
            <p:cNvPr id="371" name="object 371"/>
            <p:cNvSpPr/>
            <p:nvPr/>
          </p:nvSpPr>
          <p:spPr>
            <a:xfrm>
              <a:off x="11132706" y="6660032"/>
              <a:ext cx="134620" cy="38100"/>
            </a:xfrm>
            <a:custGeom>
              <a:avLst/>
              <a:gdLst/>
              <a:ahLst/>
              <a:cxnLst/>
              <a:rect l="l" t="t" r="r" b="b"/>
              <a:pathLst>
                <a:path w="134620" h="38100">
                  <a:moveTo>
                    <a:pt x="71183" y="31788"/>
                  </a:moveTo>
                  <a:lnTo>
                    <a:pt x="69443" y="30073"/>
                  </a:lnTo>
                  <a:lnTo>
                    <a:pt x="67246" y="30073"/>
                  </a:lnTo>
                  <a:lnTo>
                    <a:pt x="1739" y="30073"/>
                  </a:lnTo>
                  <a:lnTo>
                    <a:pt x="0" y="31788"/>
                  </a:lnTo>
                  <a:lnTo>
                    <a:pt x="0" y="36106"/>
                  </a:lnTo>
                  <a:lnTo>
                    <a:pt x="1739" y="37820"/>
                  </a:lnTo>
                  <a:lnTo>
                    <a:pt x="69443" y="37820"/>
                  </a:lnTo>
                  <a:lnTo>
                    <a:pt x="71183" y="36106"/>
                  </a:lnTo>
                  <a:lnTo>
                    <a:pt x="71183" y="31788"/>
                  </a:lnTo>
                  <a:close/>
                </a:path>
                <a:path w="134620" h="38100">
                  <a:moveTo>
                    <a:pt x="134493" y="1714"/>
                  </a:moveTo>
                  <a:lnTo>
                    <a:pt x="132753" y="0"/>
                  </a:lnTo>
                  <a:lnTo>
                    <a:pt x="130556" y="0"/>
                  </a:lnTo>
                  <a:lnTo>
                    <a:pt x="1739" y="0"/>
                  </a:lnTo>
                  <a:lnTo>
                    <a:pt x="0" y="1714"/>
                  </a:lnTo>
                  <a:lnTo>
                    <a:pt x="0" y="6032"/>
                  </a:lnTo>
                  <a:lnTo>
                    <a:pt x="1739" y="7747"/>
                  </a:lnTo>
                  <a:lnTo>
                    <a:pt x="132753" y="7747"/>
                  </a:lnTo>
                  <a:lnTo>
                    <a:pt x="134493" y="6032"/>
                  </a:lnTo>
                  <a:lnTo>
                    <a:pt x="134493" y="17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372" name="object 372"/>
          <p:cNvGraphicFramePr>
            <a:graphicFrameLocks noGrp="1"/>
          </p:cNvGraphicFramePr>
          <p:nvPr/>
        </p:nvGraphicFramePr>
        <p:xfrm>
          <a:off x="4405534" y="7162795"/>
          <a:ext cx="7204707" cy="114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5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55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33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marL="31750">
                        <a:lnSpc>
                          <a:spcPts val="800"/>
                        </a:lnSpc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Office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5130">
                        <a:lnSpc>
                          <a:spcPts val="800"/>
                        </a:lnSpc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Hotel/Leisure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ctr">
                        <a:lnSpc>
                          <a:spcPts val="800"/>
                        </a:lnSpc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Retail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8945">
                        <a:lnSpc>
                          <a:spcPts val="800"/>
                        </a:lnSpc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Residential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6400">
                        <a:lnSpc>
                          <a:spcPts val="800"/>
                        </a:lnSpc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Logistics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8145">
                        <a:lnSpc>
                          <a:spcPts val="800"/>
                        </a:lnSpc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Specialised</a:t>
                      </a:r>
                      <a:endParaRPr sz="900" dirty="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73" name="object 37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20" dirty="0"/>
              <a:t>Private</a:t>
            </a:r>
            <a:r>
              <a:rPr dirty="0"/>
              <a:t> </a:t>
            </a:r>
            <a:r>
              <a:rPr spc="-20" dirty="0"/>
              <a:t>Markets</a:t>
            </a:r>
            <a:r>
              <a:rPr dirty="0"/>
              <a:t> </a:t>
            </a:r>
            <a:r>
              <a:rPr spc="-10" dirty="0"/>
              <a:t>House</a:t>
            </a:r>
            <a:r>
              <a:rPr spc="5" dirty="0"/>
              <a:t> </a:t>
            </a:r>
            <a:r>
              <a:rPr spc="-20" dirty="0"/>
              <a:t>View</a:t>
            </a:r>
          </a:p>
        </p:txBody>
      </p:sp>
      <p:sp>
        <p:nvSpPr>
          <p:cNvPr id="374" name="object 37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1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303" grpId="0"/>
      <p:bldP spid="304" grpId="0" animBg="1"/>
      <p:bldP spid="305" grpId="0"/>
      <p:bldP spid="306" grpId="0"/>
      <p:bldP spid="316" grpId="0"/>
      <p:bldP spid="317" grpId="0"/>
      <p:bldP spid="318" grpId="0"/>
      <p:bldP spid="319" grpId="0"/>
      <p:bldP spid="323" grpId="0"/>
      <p:bldP spid="325" grpId="0"/>
      <p:bldP spid="327" grpId="0"/>
      <p:bldP spid="329" grpId="0"/>
      <p:bldP spid="330" grpId="0"/>
      <p:bldP spid="332" grpId="0"/>
      <p:bldP spid="334" grpId="0"/>
      <p:bldP spid="336" grpId="0"/>
      <p:bldP spid="338" grpId="0"/>
      <p:bldP spid="340" grpId="0"/>
      <p:bldP spid="3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449320" cy="8496300"/>
          </a:xfrm>
          <a:custGeom>
            <a:avLst/>
            <a:gdLst/>
            <a:ahLst/>
            <a:cxnLst/>
            <a:rect l="l" t="t" r="r" b="b"/>
            <a:pathLst>
              <a:path w="3449320" h="8496300">
                <a:moveTo>
                  <a:pt x="3448799" y="0"/>
                </a:moveTo>
                <a:lnTo>
                  <a:pt x="0" y="0"/>
                </a:lnTo>
                <a:lnTo>
                  <a:pt x="0" y="8495995"/>
                </a:lnTo>
                <a:lnTo>
                  <a:pt x="3448799" y="8495995"/>
                </a:lnTo>
                <a:lnTo>
                  <a:pt x="3448799" y="0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2300" y="558795"/>
            <a:ext cx="12623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Real</a:t>
            </a:r>
            <a:r>
              <a:rPr spc="-80" dirty="0"/>
              <a:t> </a:t>
            </a:r>
            <a:r>
              <a:rPr spc="-50" dirty="0"/>
              <a:t>Estate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34996" y="1968498"/>
            <a:ext cx="641985" cy="619760"/>
            <a:chOff x="634996" y="1968498"/>
            <a:chExt cx="641985" cy="6197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0570" y="2262869"/>
              <a:ext cx="335889" cy="3248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4996" y="2297350"/>
              <a:ext cx="192938" cy="29036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35872" y="2576013"/>
              <a:ext cx="635000" cy="0"/>
            </a:xfrm>
            <a:custGeom>
              <a:avLst/>
              <a:gdLst/>
              <a:ahLst/>
              <a:cxnLst/>
              <a:rect l="l" t="t" r="r" b="b"/>
              <a:pathLst>
                <a:path w="635000">
                  <a:moveTo>
                    <a:pt x="0" y="0"/>
                  </a:moveTo>
                  <a:lnTo>
                    <a:pt x="63494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5263" y="1974848"/>
              <a:ext cx="431800" cy="330835"/>
            </a:xfrm>
            <a:custGeom>
              <a:avLst/>
              <a:gdLst/>
              <a:ahLst/>
              <a:cxnLst/>
              <a:rect l="l" t="t" r="r" b="b"/>
              <a:pathLst>
                <a:path w="431800" h="330835">
                  <a:moveTo>
                    <a:pt x="317309" y="217754"/>
                  </a:moveTo>
                  <a:lnTo>
                    <a:pt x="317309" y="262318"/>
                  </a:lnTo>
                  <a:lnTo>
                    <a:pt x="317309" y="269163"/>
                  </a:lnTo>
                  <a:lnTo>
                    <a:pt x="311708" y="274764"/>
                  </a:lnTo>
                  <a:lnTo>
                    <a:pt x="304863" y="274764"/>
                  </a:lnTo>
                  <a:lnTo>
                    <a:pt x="111988" y="274764"/>
                  </a:lnTo>
                  <a:lnTo>
                    <a:pt x="55994" y="330758"/>
                  </a:lnTo>
                  <a:lnTo>
                    <a:pt x="55994" y="274764"/>
                  </a:lnTo>
                  <a:lnTo>
                    <a:pt x="12446" y="274764"/>
                  </a:lnTo>
                  <a:lnTo>
                    <a:pt x="5600" y="274764"/>
                  </a:lnTo>
                  <a:lnTo>
                    <a:pt x="0" y="269163"/>
                  </a:lnTo>
                  <a:lnTo>
                    <a:pt x="0" y="262318"/>
                  </a:lnTo>
                  <a:lnTo>
                    <a:pt x="0" y="69456"/>
                  </a:lnTo>
                  <a:lnTo>
                    <a:pt x="0" y="62610"/>
                  </a:lnTo>
                  <a:lnTo>
                    <a:pt x="5600" y="57010"/>
                  </a:lnTo>
                  <a:lnTo>
                    <a:pt x="12446" y="57010"/>
                  </a:lnTo>
                  <a:lnTo>
                    <a:pt x="114198" y="57010"/>
                  </a:lnTo>
                </a:path>
                <a:path w="431800" h="330835">
                  <a:moveTo>
                    <a:pt x="114198" y="117868"/>
                  </a:moveTo>
                  <a:lnTo>
                    <a:pt x="40830" y="117868"/>
                  </a:lnTo>
                </a:path>
                <a:path w="431800" h="330835">
                  <a:moveTo>
                    <a:pt x="114198" y="153669"/>
                  </a:moveTo>
                  <a:lnTo>
                    <a:pt x="40830" y="153669"/>
                  </a:lnTo>
                </a:path>
                <a:path w="431800" h="330835">
                  <a:moveTo>
                    <a:pt x="114198" y="189483"/>
                  </a:moveTo>
                  <a:lnTo>
                    <a:pt x="40830" y="189483"/>
                  </a:lnTo>
                </a:path>
                <a:path w="431800" h="330835">
                  <a:moveTo>
                    <a:pt x="379006" y="57010"/>
                  </a:moveTo>
                  <a:lnTo>
                    <a:pt x="166687" y="57010"/>
                  </a:lnTo>
                </a:path>
                <a:path w="431800" h="330835">
                  <a:moveTo>
                    <a:pt x="379006" y="92824"/>
                  </a:moveTo>
                  <a:lnTo>
                    <a:pt x="166687" y="92824"/>
                  </a:lnTo>
                </a:path>
                <a:path w="431800" h="330835">
                  <a:moveTo>
                    <a:pt x="379006" y="128625"/>
                  </a:moveTo>
                  <a:lnTo>
                    <a:pt x="166687" y="128625"/>
                  </a:lnTo>
                </a:path>
                <a:path w="431800" h="330835">
                  <a:moveTo>
                    <a:pt x="419061" y="0"/>
                  </a:moveTo>
                  <a:lnTo>
                    <a:pt x="425907" y="0"/>
                  </a:lnTo>
                  <a:lnTo>
                    <a:pt x="431495" y="5587"/>
                  </a:lnTo>
                  <a:lnTo>
                    <a:pt x="431495" y="12433"/>
                  </a:lnTo>
                  <a:lnTo>
                    <a:pt x="431495" y="205308"/>
                  </a:lnTo>
                  <a:lnTo>
                    <a:pt x="431495" y="212153"/>
                  </a:lnTo>
                  <a:lnTo>
                    <a:pt x="425907" y="217754"/>
                  </a:lnTo>
                  <a:lnTo>
                    <a:pt x="419061" y="217754"/>
                  </a:lnTo>
                  <a:lnTo>
                    <a:pt x="375500" y="217754"/>
                  </a:lnTo>
                  <a:lnTo>
                    <a:pt x="375500" y="273748"/>
                  </a:lnTo>
                  <a:lnTo>
                    <a:pt x="319506" y="217754"/>
                  </a:lnTo>
                  <a:lnTo>
                    <a:pt x="126631" y="217754"/>
                  </a:lnTo>
                  <a:lnTo>
                    <a:pt x="119799" y="217754"/>
                  </a:lnTo>
                  <a:lnTo>
                    <a:pt x="114198" y="212153"/>
                  </a:lnTo>
                  <a:lnTo>
                    <a:pt x="114198" y="205308"/>
                  </a:lnTo>
                  <a:lnTo>
                    <a:pt x="114198" y="59067"/>
                  </a:lnTo>
                  <a:lnTo>
                    <a:pt x="114198" y="12433"/>
                  </a:lnTo>
                  <a:lnTo>
                    <a:pt x="114198" y="5587"/>
                  </a:lnTo>
                  <a:lnTo>
                    <a:pt x="119799" y="0"/>
                  </a:lnTo>
                  <a:lnTo>
                    <a:pt x="126631" y="0"/>
                  </a:lnTo>
                  <a:lnTo>
                    <a:pt x="419061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22299" y="2686540"/>
            <a:ext cx="2509517" cy="391953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200" b="1" spc="-40" dirty="0">
                <a:latin typeface="SharpSansDisplayNo1-Semibold"/>
                <a:cs typeface="SharpSansDisplayNo1-Semibold"/>
              </a:rPr>
              <a:t>Market</a:t>
            </a:r>
            <a:r>
              <a:rPr sz="1200" b="1" spc="-20" dirty="0">
                <a:latin typeface="SharpSansDisplayNo1-Semibold"/>
                <a:cs typeface="SharpSansDisplayNo1-Semibold"/>
              </a:rPr>
              <a:t> </a:t>
            </a:r>
            <a:r>
              <a:rPr sz="1200" b="1" spc="-10" dirty="0">
                <a:latin typeface="SharpSansDisplayNo1-Semibold"/>
                <a:cs typeface="SharpSansDisplayNo1-Semibold"/>
              </a:rPr>
              <a:t>Commentary</a:t>
            </a:r>
            <a:endParaRPr sz="1200" dirty="0">
              <a:latin typeface="SharpSansDisplayNo1-Semibold"/>
              <a:cs typeface="SharpSansDisplayNo1-Semibold"/>
            </a:endParaRPr>
          </a:p>
          <a:p>
            <a:pPr marL="12700" marR="5080">
              <a:lnSpc>
                <a:spcPct val="101899"/>
              </a:lnSpc>
              <a:spcBef>
                <a:spcPts val="365"/>
              </a:spcBef>
            </a:pPr>
            <a:r>
              <a:rPr sz="900" b="1" spc="-10" dirty="0">
                <a:latin typeface="SharpSansDisplayNo1-Semibold"/>
                <a:cs typeface="SharpSansDisplayNo1-Semibold"/>
              </a:rPr>
              <a:t>In </a:t>
            </a:r>
            <a:r>
              <a:rPr sz="900" b="1" spc="-25" dirty="0">
                <a:latin typeface="SharpSansDisplayNo1-Semibold"/>
                <a:cs typeface="SharpSansDisplayNo1-Semibold"/>
              </a:rPr>
              <a:t>Europe</a:t>
            </a:r>
            <a:r>
              <a:rPr lang="en-GB" sz="900" b="1" spc="-25" dirty="0">
                <a:latin typeface="SharpSansDisplayNo1-Semibold"/>
                <a:cs typeface="SharpSansDisplayNo1-Semibold"/>
              </a:rPr>
              <a:t>,</a:t>
            </a:r>
            <a:r>
              <a:rPr sz="900" b="1" spc="-5" dirty="0">
                <a:latin typeface="SharpSansDisplayNo1-Semibold"/>
                <a:cs typeface="SharpSansDisplayNo1-Semibold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following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the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20%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decline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since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June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2022,</a:t>
            </a:r>
            <a:r>
              <a:rPr sz="900" spc="-3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we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believe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we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are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roughly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75%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of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the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way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through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the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property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“yield</a:t>
            </a:r>
            <a:r>
              <a:rPr sz="9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revaluation”.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Logistics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has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repriced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most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aggressively</a:t>
            </a:r>
            <a:r>
              <a:rPr sz="900" spc="1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but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with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more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to</a:t>
            </a:r>
            <a:r>
              <a:rPr sz="900" spc="-10" dirty="0">
                <a:latin typeface="SharpSansDisplayNo1-Book"/>
                <a:cs typeface="SharpSansDisplayNo1-Book"/>
              </a:rPr>
              <a:t> go </a:t>
            </a:r>
            <a:r>
              <a:rPr sz="900" spc="-30" dirty="0">
                <a:latin typeface="SharpSansDisplayNo1-Book"/>
                <a:cs typeface="SharpSansDisplayNo1-Book"/>
              </a:rPr>
              <a:t>for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secondary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offices.</a:t>
            </a:r>
            <a:r>
              <a:rPr sz="900" spc="-10" dirty="0">
                <a:latin typeface="SharpSansDisplayNo1-Book"/>
                <a:cs typeface="SharpSansDisplayNo1-Book"/>
              </a:rPr>
              <a:t> Whilst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the</a:t>
            </a:r>
            <a:r>
              <a:rPr sz="900" spc="-2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yield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revaluation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phase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appears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to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be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closer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to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the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end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than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the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beginning,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risks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of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another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step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down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are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elevated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because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of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the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weakening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economic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outlook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and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the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ongoing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difficulties</a:t>
            </a:r>
            <a:r>
              <a:rPr sz="9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debt</a:t>
            </a:r>
            <a:r>
              <a:rPr sz="900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refinancing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but</a:t>
            </a:r>
            <a:r>
              <a:rPr sz="90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we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believe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larger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part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of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the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market</a:t>
            </a:r>
            <a:r>
              <a:rPr sz="900" spc="-10" dirty="0">
                <a:latin typeface="SharpSansDisplayNo1-Book"/>
                <a:cs typeface="SharpSansDisplayNo1-Book"/>
              </a:rPr>
              <a:t> correction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already</a:t>
            </a:r>
            <a:r>
              <a:rPr sz="90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behind</a:t>
            </a:r>
            <a:r>
              <a:rPr sz="90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us.</a:t>
            </a:r>
            <a:endParaRPr sz="900" dirty="0">
              <a:latin typeface="SharpSansDisplayNo1-Book"/>
              <a:cs typeface="SharpSansDisplayNo1-Book"/>
            </a:endParaRPr>
          </a:p>
          <a:p>
            <a:pPr marL="12700" marR="102235">
              <a:lnSpc>
                <a:spcPct val="101899"/>
              </a:lnSpc>
              <a:spcBef>
                <a:spcPts val="570"/>
              </a:spcBef>
            </a:pPr>
            <a:r>
              <a:rPr sz="900" b="1" spc="-10" dirty="0">
                <a:latin typeface="SharpSansDisplayNo1-Semibold"/>
                <a:cs typeface="SharpSansDisplayNo1-Semibold"/>
              </a:rPr>
              <a:t>In</a:t>
            </a:r>
            <a:r>
              <a:rPr sz="900" b="1" spc="-15" dirty="0">
                <a:latin typeface="SharpSansDisplayNo1-Semibold"/>
                <a:cs typeface="SharpSansDisplayNo1-Semibold"/>
              </a:rPr>
              <a:t> </a:t>
            </a:r>
            <a:r>
              <a:rPr sz="900" b="1" spc="-25" dirty="0">
                <a:latin typeface="SharpSansDisplayNo1-Semibold"/>
                <a:cs typeface="SharpSansDisplayNo1-Semibold"/>
              </a:rPr>
              <a:t>North</a:t>
            </a:r>
            <a:r>
              <a:rPr sz="900" b="1" spc="-5" dirty="0">
                <a:latin typeface="SharpSansDisplayNo1-Semibold"/>
                <a:cs typeface="SharpSansDisplayNo1-Semibold"/>
              </a:rPr>
              <a:t> </a:t>
            </a:r>
            <a:r>
              <a:rPr sz="900" b="1" spc="-25" dirty="0">
                <a:latin typeface="SharpSansDisplayNo1-Semibold"/>
                <a:cs typeface="SharpSansDisplayNo1-Semibold"/>
              </a:rPr>
              <a:t>America</a:t>
            </a:r>
            <a:r>
              <a:rPr sz="900" b="1" dirty="0">
                <a:latin typeface="SharpSansDisplayNo1-Semibold"/>
                <a:cs typeface="SharpSansDisplayNo1-Semibold"/>
              </a:rPr>
              <a:t> </a:t>
            </a:r>
            <a:r>
              <a:rPr lang="en-GB" sz="900" b="1" dirty="0">
                <a:latin typeface="SharpSansDisplayNo1-Semibold"/>
                <a:cs typeface="SharpSansDisplayNo1-Semibold"/>
              </a:rPr>
              <a:t>,</a:t>
            </a:r>
            <a:r>
              <a:rPr sz="900" spc="-20" dirty="0">
                <a:latin typeface="SharpSansDisplayNo1-Book"/>
                <a:cs typeface="SharpSansDisplayNo1-Book"/>
              </a:rPr>
              <a:t>we</a:t>
            </a:r>
            <a:r>
              <a:rPr sz="900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are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observing</a:t>
            </a:r>
            <a:r>
              <a:rPr sz="90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cap-rate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expansion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starting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to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slow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down</a:t>
            </a:r>
            <a:r>
              <a:rPr sz="900" spc="-10" dirty="0">
                <a:latin typeface="SharpSansDisplayNo1-Book"/>
                <a:cs typeface="SharpSansDisplayNo1-Book"/>
              </a:rPr>
              <a:t> across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sectors.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That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said,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we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are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finally</a:t>
            </a:r>
            <a:r>
              <a:rPr sz="900" spc="-10" dirty="0">
                <a:latin typeface="SharpSansDisplayNo1-Book"/>
                <a:cs typeface="SharpSansDisplayNo1-Book"/>
              </a:rPr>
              <a:t> seeing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valuation</a:t>
            </a:r>
            <a:r>
              <a:rPr sz="90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data</a:t>
            </a:r>
            <a:r>
              <a:rPr sz="900" dirty="0">
                <a:latin typeface="SharpSansDisplayNo1-Book"/>
                <a:cs typeface="SharpSansDisplayNo1-Book"/>
              </a:rPr>
              <a:t> </a:t>
            </a:r>
            <a:r>
              <a:rPr sz="900" spc="-35" dirty="0">
                <a:latin typeface="SharpSansDisplayNo1-Book"/>
                <a:cs typeface="SharpSansDisplayNo1-Book"/>
              </a:rPr>
              <a:t>reflect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the</a:t>
            </a:r>
            <a:r>
              <a:rPr sz="900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sentiment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of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office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assets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the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market.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Offices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defaults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are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becoming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more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visible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 </a:t>
            </a:r>
            <a:r>
              <a:rPr sz="900" spc="-20" dirty="0">
                <a:latin typeface="SharpSansDisplayNo1-Book"/>
                <a:cs typeface="SharpSansDisplayNo1-Book"/>
              </a:rPr>
              <a:t>the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US </a:t>
            </a:r>
            <a:r>
              <a:rPr sz="900" spc="-25" dirty="0">
                <a:latin typeface="SharpSansDisplayNo1-Book"/>
                <a:cs typeface="SharpSansDisplayNo1-Book"/>
              </a:rPr>
              <a:t>and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35" dirty="0">
                <a:latin typeface="SharpSansDisplayNo1-Book"/>
                <a:cs typeface="SharpSansDisplayNo1-Book"/>
              </a:rPr>
              <a:t>several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high-</a:t>
            </a:r>
            <a:r>
              <a:rPr sz="900" spc="-30" dirty="0">
                <a:latin typeface="SharpSansDisplayNo1-Book"/>
                <a:cs typeface="SharpSansDisplayNo1-Book"/>
              </a:rPr>
              <a:t>profile</a:t>
            </a:r>
            <a:r>
              <a:rPr sz="90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valuations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are</a:t>
            </a:r>
            <a:r>
              <a:rPr sz="9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bringing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expectations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down</a:t>
            </a:r>
            <a:r>
              <a:rPr sz="90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to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more</a:t>
            </a:r>
            <a:r>
              <a:rPr sz="9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realistic</a:t>
            </a:r>
            <a:endParaRPr sz="900" dirty="0">
              <a:latin typeface="SharpSansDisplayNo1-Book"/>
              <a:cs typeface="SharpSansDisplayNo1-Book"/>
            </a:endParaRPr>
          </a:p>
          <a:p>
            <a:pPr marL="12700" marR="22860">
              <a:lnSpc>
                <a:spcPct val="101899"/>
              </a:lnSpc>
            </a:pPr>
            <a:r>
              <a:rPr sz="900" spc="-30" dirty="0">
                <a:latin typeface="SharpSansDisplayNo1-Book"/>
                <a:cs typeface="SharpSansDisplayNo1-Book"/>
              </a:rPr>
              <a:t>levels.</a:t>
            </a:r>
            <a:r>
              <a:rPr sz="900" spc="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Meanwhile</a:t>
            </a:r>
            <a:r>
              <a:rPr lang="en-GB" sz="900" spc="-25" dirty="0">
                <a:latin typeface="SharpSansDisplayNo1-Book"/>
                <a:cs typeface="SharpSansDisplayNo1-Book"/>
              </a:rPr>
              <a:t>,</a:t>
            </a:r>
            <a:r>
              <a:rPr sz="900" spc="1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across</a:t>
            </a:r>
            <a:r>
              <a:rPr sz="900" spc="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industrial</a:t>
            </a:r>
            <a:r>
              <a:rPr sz="900" spc="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and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logistics</a:t>
            </a:r>
            <a:r>
              <a:rPr lang="en-GB" sz="900" spc="-25" dirty="0">
                <a:latin typeface="SharpSansDisplayNo1-Book"/>
                <a:cs typeface="SharpSansDisplayNo1-Book"/>
              </a:rPr>
              <a:t>,</a:t>
            </a:r>
            <a:r>
              <a:rPr sz="900" spc="10" dirty="0">
                <a:latin typeface="SharpSansDisplayNo1-Book"/>
                <a:cs typeface="SharpSansDisplayNo1-Book"/>
              </a:rPr>
              <a:t> </a:t>
            </a:r>
            <a:r>
              <a:rPr sz="900" spc="-35" dirty="0">
                <a:latin typeface="SharpSansDisplayNo1-Book"/>
                <a:cs typeface="SharpSansDisplayNo1-Book"/>
              </a:rPr>
              <a:t>renewal</a:t>
            </a:r>
            <a:r>
              <a:rPr sz="900" spc="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activity</a:t>
            </a:r>
            <a:r>
              <a:rPr sz="900" spc="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has</a:t>
            </a:r>
            <a:r>
              <a:rPr sz="900" spc="1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remained</a:t>
            </a:r>
            <a:r>
              <a:rPr sz="900" spc="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robust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hence </a:t>
            </a:r>
            <a:r>
              <a:rPr sz="900" spc="-25" dirty="0">
                <a:latin typeface="SharpSansDisplayNo1-Book"/>
                <a:cs typeface="SharpSansDisplayNo1-Book"/>
              </a:rPr>
              <a:t>values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have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held </a:t>
            </a:r>
            <a:r>
              <a:rPr sz="900" spc="-10" dirty="0">
                <a:latin typeface="SharpSansDisplayNo1-Book"/>
                <a:cs typeface="SharpSansDisplayNo1-Book"/>
              </a:rPr>
              <a:t>up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with </a:t>
            </a:r>
            <a:r>
              <a:rPr sz="900" spc="-30" dirty="0">
                <a:latin typeface="SharpSansDisplayNo1-Book"/>
                <a:cs typeface="SharpSansDisplayNo1-Book"/>
              </a:rPr>
              <a:t>strong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macro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backdrop.</a:t>
            </a:r>
            <a:endParaRPr sz="900" dirty="0">
              <a:latin typeface="SharpSansDisplayNo1-Book"/>
              <a:cs typeface="SharpSansDisplayNo1-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2300" y="6480368"/>
            <a:ext cx="2442210" cy="12801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10160">
              <a:lnSpc>
                <a:spcPct val="101899"/>
              </a:lnSpc>
              <a:spcBef>
                <a:spcPts val="80"/>
              </a:spcBef>
            </a:pPr>
            <a:r>
              <a:rPr sz="900" b="1" spc="-10" dirty="0">
                <a:latin typeface="SharpSansDisplayNo1-Semibold"/>
                <a:cs typeface="SharpSansDisplayNo1-Semibold"/>
              </a:rPr>
              <a:t>In</a:t>
            </a:r>
            <a:r>
              <a:rPr sz="900" b="1" spc="-15" dirty="0">
                <a:latin typeface="SharpSansDisplayNo1-Semibold"/>
                <a:cs typeface="SharpSansDisplayNo1-Semibold"/>
              </a:rPr>
              <a:t> </a:t>
            </a:r>
            <a:r>
              <a:rPr sz="900" b="1" spc="-45" dirty="0">
                <a:latin typeface="SharpSansDisplayNo1-Semibold"/>
                <a:cs typeface="SharpSansDisplayNo1-Semibold"/>
              </a:rPr>
              <a:t>APAC,</a:t>
            </a:r>
            <a:r>
              <a:rPr sz="900" b="1" spc="-5" dirty="0">
                <a:latin typeface="SharpSansDisplayNo1-Semibold"/>
                <a:cs typeface="SharpSansDisplayNo1-Semibold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apart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from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properties</a:t>
            </a:r>
            <a:r>
              <a:rPr sz="900" spc="-10" dirty="0">
                <a:latin typeface="SharpSansDisplayNo1-Book"/>
                <a:cs typeface="SharpSansDisplayNo1-Book"/>
              </a:rPr>
              <a:t> in Australia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and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35" dirty="0">
                <a:latin typeface="SharpSansDisplayNo1-Book"/>
                <a:cs typeface="SharpSansDisplayNo1-Book"/>
              </a:rPr>
              <a:t>Korea,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yields</a:t>
            </a:r>
            <a:r>
              <a:rPr sz="900" spc="-10" dirty="0">
                <a:latin typeface="SharpSansDisplayNo1-Book"/>
                <a:cs typeface="SharpSansDisplayNo1-Book"/>
              </a:rPr>
              <a:t> in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most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50" dirty="0">
                <a:latin typeface="SharpSansDisplayNo1-Book"/>
                <a:cs typeface="SharpSansDisplayNo1-Book"/>
              </a:rPr>
              <a:t>APAC</a:t>
            </a:r>
            <a:r>
              <a:rPr sz="900" spc="-10" dirty="0">
                <a:latin typeface="SharpSansDisplayNo1-Book"/>
                <a:cs typeface="SharpSansDisplayNo1-Book"/>
              </a:rPr>
              <a:t> markets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have barely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moved</a:t>
            </a:r>
            <a:r>
              <a:rPr sz="900" spc="-20" dirty="0">
                <a:latin typeface="SharpSansDisplayNo1-Book"/>
                <a:cs typeface="SharpSansDisplayNo1-Book"/>
              </a:rPr>
              <a:t> since end-2021. </a:t>
            </a:r>
            <a:r>
              <a:rPr sz="900" spc="-10" dirty="0">
                <a:latin typeface="SharpSansDisplayNo1-Book"/>
                <a:cs typeface="SharpSansDisplayNo1-Book"/>
              </a:rPr>
              <a:t>As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such,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we</a:t>
            </a:r>
            <a:r>
              <a:rPr sz="900" spc="-2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think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there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are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likely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more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outward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yield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shifts</a:t>
            </a:r>
            <a:r>
              <a:rPr sz="900" spc="-2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that</a:t>
            </a:r>
            <a:r>
              <a:rPr sz="900" spc="-2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need</a:t>
            </a:r>
            <a:r>
              <a:rPr sz="900" spc="-25" dirty="0">
                <a:latin typeface="SharpSansDisplayNo1-Book"/>
                <a:cs typeface="SharpSansDisplayNo1-Book"/>
              </a:rPr>
              <a:t> to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35" dirty="0">
                <a:latin typeface="SharpSansDisplayNo1-Book"/>
                <a:cs typeface="SharpSansDisplayNo1-Book"/>
              </a:rPr>
              <a:t>take</a:t>
            </a:r>
            <a:r>
              <a:rPr sz="900" spc="-2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place</a:t>
            </a:r>
            <a:r>
              <a:rPr sz="900" spc="-25" dirty="0">
                <a:latin typeface="SharpSansDisplayNo1-Book"/>
                <a:cs typeface="SharpSansDisplayNo1-Book"/>
              </a:rPr>
              <a:t> </a:t>
            </a:r>
            <a:r>
              <a:rPr lang="en-GB" sz="900" spc="-25" dirty="0">
                <a:latin typeface="SharpSansDisplayNo1-Book"/>
                <a:cs typeface="SharpSansDisplayNo1-Book"/>
              </a:rPr>
              <a:t>with</a:t>
            </a:r>
            <a:r>
              <a:rPr sz="900" spc="-10" dirty="0">
                <a:latin typeface="SharpSansDisplayNo1-Book"/>
                <a:cs typeface="SharpSansDisplayNo1-Book"/>
              </a:rPr>
              <a:t>in</a:t>
            </a:r>
            <a:r>
              <a:rPr sz="900" spc="-2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the next</a:t>
            </a:r>
            <a:endParaRPr sz="900" dirty="0">
              <a:latin typeface="SharpSansDisplayNo1-Book"/>
              <a:cs typeface="SharpSansDisplayNo1-Book"/>
            </a:endParaRPr>
          </a:p>
          <a:p>
            <a:pPr marL="12700" marR="5080">
              <a:lnSpc>
                <a:spcPct val="101899"/>
              </a:lnSpc>
            </a:pPr>
            <a:r>
              <a:rPr sz="900" spc="-20" dirty="0">
                <a:latin typeface="SharpSansDisplayNo1-Book"/>
                <a:cs typeface="SharpSansDisplayNo1-Book"/>
              </a:rPr>
              <a:t>12-</a:t>
            </a:r>
            <a:r>
              <a:rPr sz="900" spc="-10" dirty="0">
                <a:latin typeface="SharpSansDisplayNo1-Book"/>
                <a:cs typeface="SharpSansDisplayNo1-Book"/>
              </a:rPr>
              <a:t>18</a:t>
            </a:r>
            <a:r>
              <a:rPr sz="90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months.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While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logistics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properties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in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many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markets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lang="en-GB" sz="900" spc="-20" dirty="0">
                <a:latin typeface="SharpSansDisplayNo1-Book"/>
                <a:cs typeface="SharpSansDisplayNo1-Book"/>
              </a:rPr>
              <a:t>could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see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higher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yields,</a:t>
            </a:r>
            <a:r>
              <a:rPr sz="90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the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negative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impact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on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capital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values</a:t>
            </a:r>
            <a:r>
              <a:rPr lang="en-GB" sz="900" spc="-15" dirty="0">
                <a:latin typeface="SharpSansDisplayNo1-Book"/>
                <a:cs typeface="SharpSansDisplayNo1-Book"/>
              </a:rPr>
              <a:t> could</a:t>
            </a:r>
            <a:r>
              <a:rPr lang="en-GB" sz="900" spc="5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be</a:t>
            </a:r>
            <a:r>
              <a:rPr sz="900" spc="-25" dirty="0">
                <a:latin typeface="SharpSansDisplayNo1-Book"/>
                <a:cs typeface="SharpSansDisplayNo1-Book"/>
              </a:rPr>
              <a:t> mitigated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by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further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35" dirty="0">
                <a:latin typeface="SharpSansDisplayNo1-Book"/>
                <a:cs typeface="SharpSansDisplayNo1-Book"/>
              </a:rPr>
              <a:t>rental</a:t>
            </a:r>
            <a:r>
              <a:rPr sz="900" spc="-10" dirty="0">
                <a:latin typeface="SharpSansDisplayNo1-Book"/>
                <a:cs typeface="SharpSansDisplayNo1-Book"/>
              </a:rPr>
              <a:t> upside.</a:t>
            </a:r>
            <a:endParaRPr sz="900" dirty="0">
              <a:latin typeface="SharpSansDisplayNo1-Book"/>
              <a:cs typeface="SharpSansDisplayNo1-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61605" y="6201059"/>
            <a:ext cx="495300" cy="973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65"/>
              </a:lnSpc>
              <a:tabLst>
                <a:tab pos="367030" algn="l"/>
              </a:tabLst>
            </a:pPr>
            <a:r>
              <a:rPr sz="800" b="1" spc="-25" dirty="0">
                <a:solidFill>
                  <a:srgbClr val="EC008C"/>
                </a:solidFill>
                <a:latin typeface="SharpSansDisplayNo1-Semibold"/>
                <a:cs typeface="SharpSansDisplayNo1-Semibold"/>
              </a:rPr>
              <a:t>XX</a:t>
            </a:r>
            <a:r>
              <a:rPr sz="800" b="1" dirty="0">
                <a:solidFill>
                  <a:srgbClr val="EC008C"/>
                </a:solidFill>
                <a:latin typeface="SharpSansDisplayNo1-Semibold"/>
                <a:cs typeface="SharpSansDisplayNo1-Semibold"/>
              </a:rPr>
              <a:t>	</a:t>
            </a:r>
            <a:r>
              <a:rPr sz="800" b="1" spc="-40" dirty="0">
                <a:solidFill>
                  <a:srgbClr val="EC008C"/>
                </a:solidFill>
                <a:latin typeface="SharpSansDisplayNo1-Semibold"/>
                <a:cs typeface="SharpSansDisplayNo1-Semibold"/>
              </a:rPr>
              <a:t>XX</a:t>
            </a:r>
            <a:endParaRPr sz="800">
              <a:latin typeface="SharpSansDisplayNo1-Semibold"/>
              <a:cs typeface="SharpSansDisplayNo1-Semibold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SharpSansDisplayNo1-Semibold"/>
              <a:cs typeface="SharpSansDisplayNo1-Semibold"/>
            </a:endParaRPr>
          </a:p>
          <a:p>
            <a:pPr>
              <a:lnSpc>
                <a:spcPct val="100000"/>
              </a:lnSpc>
              <a:tabLst>
                <a:tab pos="367030" algn="l"/>
              </a:tabLst>
            </a:pPr>
            <a:r>
              <a:rPr sz="800" b="1" spc="-25" dirty="0">
                <a:solidFill>
                  <a:srgbClr val="EC008C"/>
                </a:solidFill>
                <a:latin typeface="SharpSansDisplayNo1-Semibold"/>
                <a:cs typeface="SharpSansDisplayNo1-Semibold"/>
              </a:rPr>
              <a:t>XX</a:t>
            </a:r>
            <a:r>
              <a:rPr sz="800" b="1" dirty="0">
                <a:solidFill>
                  <a:srgbClr val="EC008C"/>
                </a:solidFill>
                <a:latin typeface="SharpSansDisplayNo1-Semibold"/>
                <a:cs typeface="SharpSansDisplayNo1-Semibold"/>
              </a:rPr>
              <a:t>	</a:t>
            </a:r>
            <a:r>
              <a:rPr sz="800" b="1" spc="-40" dirty="0">
                <a:solidFill>
                  <a:srgbClr val="EC008C"/>
                </a:solidFill>
                <a:latin typeface="SharpSansDisplayNo1-Semibold"/>
                <a:cs typeface="SharpSansDisplayNo1-Semibold"/>
              </a:rPr>
              <a:t>XX</a:t>
            </a:r>
            <a:endParaRPr sz="800">
              <a:latin typeface="SharpSansDisplayNo1-Semibold"/>
              <a:cs typeface="SharpSansDisplayNo1-Semibold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SharpSansDisplayNo1-Semibold"/>
              <a:cs typeface="SharpSansDisplayNo1-Semibold"/>
            </a:endParaRPr>
          </a:p>
          <a:p>
            <a:pPr>
              <a:lnSpc>
                <a:spcPct val="100000"/>
              </a:lnSpc>
              <a:tabLst>
                <a:tab pos="367030" algn="l"/>
              </a:tabLst>
            </a:pPr>
            <a:r>
              <a:rPr sz="800" b="1" spc="-25" dirty="0">
                <a:solidFill>
                  <a:srgbClr val="EC008C"/>
                </a:solidFill>
                <a:latin typeface="SharpSansDisplayNo1-Semibold"/>
                <a:cs typeface="SharpSansDisplayNo1-Semibold"/>
              </a:rPr>
              <a:t>XX</a:t>
            </a:r>
            <a:r>
              <a:rPr sz="800" b="1" dirty="0">
                <a:solidFill>
                  <a:srgbClr val="EC008C"/>
                </a:solidFill>
                <a:latin typeface="SharpSansDisplayNo1-Semibold"/>
                <a:cs typeface="SharpSansDisplayNo1-Semibold"/>
              </a:rPr>
              <a:t>	</a:t>
            </a:r>
            <a:r>
              <a:rPr sz="800" b="1" spc="-40" dirty="0">
                <a:solidFill>
                  <a:srgbClr val="EC008C"/>
                </a:solidFill>
                <a:latin typeface="SharpSansDisplayNo1-Semibold"/>
                <a:cs typeface="SharpSansDisplayNo1-Semibold"/>
              </a:rPr>
              <a:t>XX</a:t>
            </a:r>
            <a:endParaRPr sz="800">
              <a:latin typeface="SharpSansDisplayNo1-Semibold"/>
              <a:cs typeface="SharpSansDisplayNo1-Semibold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SharpSansDisplayNo1-Semibold"/>
              <a:cs typeface="SharpSansDisplayNo1-Semibold"/>
            </a:endParaRPr>
          </a:p>
          <a:p>
            <a:pPr>
              <a:lnSpc>
                <a:spcPct val="100000"/>
              </a:lnSpc>
              <a:tabLst>
                <a:tab pos="367030" algn="l"/>
              </a:tabLst>
            </a:pPr>
            <a:r>
              <a:rPr sz="800" b="1" spc="-25" dirty="0">
                <a:solidFill>
                  <a:srgbClr val="EC008C"/>
                </a:solidFill>
                <a:latin typeface="SharpSansDisplayNo1-Semibold"/>
                <a:cs typeface="SharpSansDisplayNo1-Semibold"/>
              </a:rPr>
              <a:t>XX</a:t>
            </a:r>
            <a:r>
              <a:rPr sz="800" b="1" dirty="0">
                <a:solidFill>
                  <a:srgbClr val="EC008C"/>
                </a:solidFill>
                <a:latin typeface="SharpSansDisplayNo1-Semibold"/>
                <a:cs typeface="SharpSansDisplayNo1-Semibold"/>
              </a:rPr>
              <a:t>	</a:t>
            </a:r>
            <a:r>
              <a:rPr sz="800" b="1" spc="-40" dirty="0">
                <a:solidFill>
                  <a:srgbClr val="EC008C"/>
                </a:solidFill>
                <a:latin typeface="SharpSansDisplayNo1-Semibold"/>
                <a:cs typeface="SharpSansDisplayNo1-Semibold"/>
              </a:rPr>
              <a:t>XX</a:t>
            </a:r>
            <a:endParaRPr sz="800">
              <a:latin typeface="SharpSansDisplayNo1-Semibold"/>
              <a:cs typeface="SharpSansDisplayNo1-Semibold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152900" y="5489570"/>
            <a:ext cx="3622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SharpSansDisplayNo1-Semibold"/>
                <a:cs typeface="SharpSansDisplayNo1-Semibold"/>
              </a:rPr>
              <a:t>Market</a:t>
            </a:r>
            <a:r>
              <a:rPr sz="1200" b="1" spc="-5" dirty="0">
                <a:latin typeface="SharpSansDisplayNo1-Semibold"/>
                <a:cs typeface="SharpSansDisplayNo1-Semibold"/>
              </a:rPr>
              <a:t> </a:t>
            </a:r>
            <a:r>
              <a:rPr sz="1200" b="1" dirty="0">
                <a:latin typeface="SharpSansDisplayNo1-Semibold"/>
                <a:cs typeface="SharpSansDisplayNo1-Semibold"/>
              </a:rPr>
              <a:t>Yields</a:t>
            </a:r>
            <a:r>
              <a:rPr sz="1200" b="1" spc="-5" dirty="0">
                <a:latin typeface="SharpSansDisplayNo1-Semibold"/>
                <a:cs typeface="SharpSansDisplayNo1-Semibold"/>
              </a:rPr>
              <a:t> </a:t>
            </a:r>
            <a:r>
              <a:rPr sz="1200" b="1" dirty="0">
                <a:latin typeface="SharpSansDisplayNo1-Semibold"/>
                <a:cs typeface="SharpSansDisplayNo1-Semibold"/>
              </a:rPr>
              <a:t>–</a:t>
            </a:r>
            <a:r>
              <a:rPr sz="1200" b="1" spc="-5" dirty="0">
                <a:latin typeface="SharpSansDisplayNo1-Semibold"/>
                <a:cs typeface="SharpSansDisplayNo1-Semibold"/>
              </a:rPr>
              <a:t> </a:t>
            </a:r>
            <a:r>
              <a:rPr sz="1200" b="1" spc="-45" dirty="0">
                <a:latin typeface="SharpSansDisplayNo1-Semibold"/>
                <a:cs typeface="SharpSansDisplayNo1-Semibold"/>
              </a:rPr>
              <a:t>APAC</a:t>
            </a:r>
            <a:r>
              <a:rPr sz="1200" b="1" spc="-5" dirty="0">
                <a:latin typeface="SharpSansDisplayNo1-Semibold"/>
                <a:cs typeface="SharpSansDisplayNo1-Semibold"/>
              </a:rPr>
              <a:t> </a:t>
            </a:r>
            <a:r>
              <a:rPr sz="1200" b="1" dirty="0">
                <a:latin typeface="SharpSansDisplayNo1-Semibold"/>
                <a:cs typeface="SharpSansDisplayNo1-Semibold"/>
              </a:rPr>
              <a:t>property</a:t>
            </a:r>
            <a:r>
              <a:rPr sz="1200" b="1" spc="-5" dirty="0">
                <a:latin typeface="SharpSansDisplayNo1-Semibold"/>
                <a:cs typeface="SharpSansDisplayNo1-Semibold"/>
              </a:rPr>
              <a:t> </a:t>
            </a:r>
            <a:r>
              <a:rPr sz="1200" b="1" dirty="0">
                <a:latin typeface="SharpSansDisplayNo1-Semibold"/>
                <a:cs typeface="SharpSansDisplayNo1-Semibold"/>
              </a:rPr>
              <a:t>yields</a:t>
            </a:r>
            <a:r>
              <a:rPr sz="1200" b="1" spc="-5" dirty="0">
                <a:latin typeface="SharpSansDisplayNo1-Semibold"/>
                <a:cs typeface="SharpSansDisplayNo1-Semibold"/>
              </a:rPr>
              <a:t> </a:t>
            </a:r>
            <a:r>
              <a:rPr sz="1200" b="1" dirty="0">
                <a:latin typeface="SharpSansDisplayNo1-Semibold"/>
                <a:cs typeface="SharpSansDisplayNo1-Semibold"/>
              </a:rPr>
              <a:t>vs</a:t>
            </a:r>
            <a:r>
              <a:rPr sz="1200" b="1" spc="-5" dirty="0">
                <a:latin typeface="SharpSansDisplayNo1-Semibold"/>
                <a:cs typeface="SharpSansDisplayNo1-Semibold"/>
              </a:rPr>
              <a:t> </a:t>
            </a:r>
            <a:r>
              <a:rPr sz="1200" b="1" dirty="0">
                <a:latin typeface="SharpSansDisplayNo1-Semibold"/>
                <a:cs typeface="SharpSansDisplayNo1-Semibold"/>
              </a:rPr>
              <a:t>US </a:t>
            </a:r>
            <a:r>
              <a:rPr sz="1200" b="1" spc="-10" dirty="0">
                <a:latin typeface="SharpSansDisplayNo1-Semibold"/>
                <a:cs typeface="SharpSansDisplayNo1-Semibold"/>
              </a:rPr>
              <a:t>Treasury</a:t>
            </a:r>
            <a:endParaRPr sz="1200">
              <a:latin typeface="SharpSansDisplayNo1-Semibold"/>
              <a:cs typeface="SharpSansDisplayNo1-Semibold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6897496" y="6097533"/>
            <a:ext cx="6419215" cy="1156335"/>
            <a:chOff x="6897496" y="6097533"/>
            <a:chExt cx="6419215" cy="1156335"/>
          </a:xfrm>
        </p:grpSpPr>
        <p:sp>
          <p:nvSpPr>
            <p:cNvPr id="44" name="object 44"/>
            <p:cNvSpPr/>
            <p:nvPr/>
          </p:nvSpPr>
          <p:spPr>
            <a:xfrm>
              <a:off x="6897496" y="6097587"/>
              <a:ext cx="6419215" cy="1155700"/>
            </a:xfrm>
            <a:custGeom>
              <a:avLst/>
              <a:gdLst/>
              <a:ahLst/>
              <a:cxnLst/>
              <a:rect l="l" t="t" r="r" b="b"/>
              <a:pathLst>
                <a:path w="6419215" h="1155700">
                  <a:moveTo>
                    <a:pt x="6418770" y="0"/>
                  </a:moveTo>
                  <a:lnTo>
                    <a:pt x="0" y="0"/>
                  </a:lnTo>
                  <a:lnTo>
                    <a:pt x="0" y="1155700"/>
                  </a:lnTo>
                  <a:lnTo>
                    <a:pt x="6418770" y="1155700"/>
                  </a:lnTo>
                  <a:lnTo>
                    <a:pt x="6418770" y="0"/>
                  </a:lnTo>
                  <a:close/>
                </a:path>
              </a:pathLst>
            </a:custGeom>
            <a:solidFill>
              <a:srgbClr val="005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823930" y="6097533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20" h="287020">
                  <a:moveTo>
                    <a:pt x="143230" y="0"/>
                  </a:moveTo>
                  <a:lnTo>
                    <a:pt x="97957" y="7301"/>
                  </a:lnTo>
                  <a:lnTo>
                    <a:pt x="58638" y="27633"/>
                  </a:lnTo>
                  <a:lnTo>
                    <a:pt x="27633" y="58638"/>
                  </a:lnTo>
                  <a:lnTo>
                    <a:pt x="7301" y="97957"/>
                  </a:lnTo>
                  <a:lnTo>
                    <a:pt x="0" y="143230"/>
                  </a:lnTo>
                  <a:lnTo>
                    <a:pt x="7301" y="188504"/>
                  </a:lnTo>
                  <a:lnTo>
                    <a:pt x="27633" y="227822"/>
                  </a:lnTo>
                  <a:lnTo>
                    <a:pt x="58638" y="258827"/>
                  </a:lnTo>
                  <a:lnTo>
                    <a:pt x="97957" y="279159"/>
                  </a:lnTo>
                  <a:lnTo>
                    <a:pt x="143230" y="286461"/>
                  </a:lnTo>
                  <a:lnTo>
                    <a:pt x="188504" y="279159"/>
                  </a:lnTo>
                  <a:lnTo>
                    <a:pt x="227822" y="258827"/>
                  </a:lnTo>
                  <a:lnTo>
                    <a:pt x="258827" y="227822"/>
                  </a:lnTo>
                  <a:lnTo>
                    <a:pt x="279159" y="188504"/>
                  </a:lnTo>
                  <a:lnTo>
                    <a:pt x="286461" y="143230"/>
                  </a:lnTo>
                  <a:lnTo>
                    <a:pt x="279159" y="97957"/>
                  </a:lnTo>
                  <a:lnTo>
                    <a:pt x="258827" y="58638"/>
                  </a:lnTo>
                  <a:lnTo>
                    <a:pt x="227822" y="27633"/>
                  </a:lnTo>
                  <a:lnTo>
                    <a:pt x="188504" y="7301"/>
                  </a:lnTo>
                  <a:lnTo>
                    <a:pt x="143230" y="0"/>
                  </a:lnTo>
                  <a:close/>
                </a:path>
              </a:pathLst>
            </a:custGeom>
            <a:solidFill>
              <a:srgbClr val="001F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110396" y="6097533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20" h="287020">
                  <a:moveTo>
                    <a:pt x="143230" y="0"/>
                  </a:moveTo>
                  <a:lnTo>
                    <a:pt x="97957" y="7301"/>
                  </a:lnTo>
                  <a:lnTo>
                    <a:pt x="58638" y="27633"/>
                  </a:lnTo>
                  <a:lnTo>
                    <a:pt x="27633" y="58638"/>
                  </a:lnTo>
                  <a:lnTo>
                    <a:pt x="7301" y="97957"/>
                  </a:lnTo>
                  <a:lnTo>
                    <a:pt x="0" y="143230"/>
                  </a:lnTo>
                  <a:lnTo>
                    <a:pt x="7301" y="188504"/>
                  </a:lnTo>
                  <a:lnTo>
                    <a:pt x="27633" y="227822"/>
                  </a:lnTo>
                  <a:lnTo>
                    <a:pt x="58638" y="258827"/>
                  </a:lnTo>
                  <a:lnTo>
                    <a:pt x="97957" y="279159"/>
                  </a:lnTo>
                  <a:lnTo>
                    <a:pt x="143230" y="286461"/>
                  </a:lnTo>
                  <a:lnTo>
                    <a:pt x="188504" y="279159"/>
                  </a:lnTo>
                  <a:lnTo>
                    <a:pt x="227822" y="258827"/>
                  </a:lnTo>
                  <a:lnTo>
                    <a:pt x="258827" y="227822"/>
                  </a:lnTo>
                  <a:lnTo>
                    <a:pt x="279159" y="188504"/>
                  </a:lnTo>
                  <a:lnTo>
                    <a:pt x="286461" y="143230"/>
                  </a:lnTo>
                  <a:lnTo>
                    <a:pt x="279159" y="97957"/>
                  </a:lnTo>
                  <a:lnTo>
                    <a:pt x="258827" y="58638"/>
                  </a:lnTo>
                  <a:lnTo>
                    <a:pt x="227822" y="27633"/>
                  </a:lnTo>
                  <a:lnTo>
                    <a:pt x="188504" y="7301"/>
                  </a:lnTo>
                  <a:lnTo>
                    <a:pt x="143230" y="0"/>
                  </a:lnTo>
                  <a:close/>
                </a:path>
              </a:pathLst>
            </a:custGeom>
            <a:solidFill>
              <a:srgbClr val="00C1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182167" y="6387481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20" h="287020">
                  <a:moveTo>
                    <a:pt x="143230" y="0"/>
                  </a:moveTo>
                  <a:lnTo>
                    <a:pt x="97957" y="7301"/>
                  </a:lnTo>
                  <a:lnTo>
                    <a:pt x="58638" y="27633"/>
                  </a:lnTo>
                  <a:lnTo>
                    <a:pt x="27633" y="58638"/>
                  </a:lnTo>
                  <a:lnTo>
                    <a:pt x="7301" y="97957"/>
                  </a:lnTo>
                  <a:lnTo>
                    <a:pt x="0" y="143230"/>
                  </a:lnTo>
                  <a:lnTo>
                    <a:pt x="7301" y="188504"/>
                  </a:lnTo>
                  <a:lnTo>
                    <a:pt x="27633" y="227822"/>
                  </a:lnTo>
                  <a:lnTo>
                    <a:pt x="58638" y="258827"/>
                  </a:lnTo>
                  <a:lnTo>
                    <a:pt x="97957" y="279159"/>
                  </a:lnTo>
                  <a:lnTo>
                    <a:pt x="143230" y="286461"/>
                  </a:lnTo>
                  <a:lnTo>
                    <a:pt x="188504" y="279159"/>
                  </a:lnTo>
                  <a:lnTo>
                    <a:pt x="227822" y="258827"/>
                  </a:lnTo>
                  <a:lnTo>
                    <a:pt x="258827" y="227822"/>
                  </a:lnTo>
                  <a:lnTo>
                    <a:pt x="279159" y="188504"/>
                  </a:lnTo>
                  <a:lnTo>
                    <a:pt x="286461" y="143230"/>
                  </a:lnTo>
                  <a:lnTo>
                    <a:pt x="279159" y="97957"/>
                  </a:lnTo>
                  <a:lnTo>
                    <a:pt x="258827" y="58638"/>
                  </a:lnTo>
                  <a:lnTo>
                    <a:pt x="227822" y="27633"/>
                  </a:lnTo>
                  <a:lnTo>
                    <a:pt x="188504" y="7301"/>
                  </a:lnTo>
                  <a:lnTo>
                    <a:pt x="143230" y="0"/>
                  </a:lnTo>
                  <a:close/>
                </a:path>
              </a:pathLst>
            </a:custGeom>
            <a:solidFill>
              <a:srgbClr val="001F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110396" y="6387481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20" h="287020">
                  <a:moveTo>
                    <a:pt x="143230" y="0"/>
                  </a:moveTo>
                  <a:lnTo>
                    <a:pt x="97957" y="7301"/>
                  </a:lnTo>
                  <a:lnTo>
                    <a:pt x="58638" y="27633"/>
                  </a:lnTo>
                  <a:lnTo>
                    <a:pt x="27633" y="58638"/>
                  </a:lnTo>
                  <a:lnTo>
                    <a:pt x="7301" y="97957"/>
                  </a:lnTo>
                  <a:lnTo>
                    <a:pt x="0" y="143230"/>
                  </a:lnTo>
                  <a:lnTo>
                    <a:pt x="7301" y="188504"/>
                  </a:lnTo>
                  <a:lnTo>
                    <a:pt x="27633" y="227822"/>
                  </a:lnTo>
                  <a:lnTo>
                    <a:pt x="58638" y="258827"/>
                  </a:lnTo>
                  <a:lnTo>
                    <a:pt x="97957" y="279159"/>
                  </a:lnTo>
                  <a:lnTo>
                    <a:pt x="143230" y="286461"/>
                  </a:lnTo>
                  <a:lnTo>
                    <a:pt x="188504" y="279159"/>
                  </a:lnTo>
                  <a:lnTo>
                    <a:pt x="227822" y="258827"/>
                  </a:lnTo>
                  <a:lnTo>
                    <a:pt x="258827" y="227822"/>
                  </a:lnTo>
                  <a:lnTo>
                    <a:pt x="279159" y="188504"/>
                  </a:lnTo>
                  <a:lnTo>
                    <a:pt x="286461" y="143230"/>
                  </a:lnTo>
                  <a:lnTo>
                    <a:pt x="279159" y="97957"/>
                  </a:lnTo>
                  <a:lnTo>
                    <a:pt x="258827" y="58638"/>
                  </a:lnTo>
                  <a:lnTo>
                    <a:pt x="227822" y="27633"/>
                  </a:lnTo>
                  <a:lnTo>
                    <a:pt x="188504" y="7301"/>
                  </a:lnTo>
                  <a:lnTo>
                    <a:pt x="143230" y="0"/>
                  </a:lnTo>
                  <a:close/>
                </a:path>
              </a:pathLst>
            </a:custGeom>
            <a:solidFill>
              <a:srgbClr val="00C1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823930" y="6677433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20" h="287020">
                  <a:moveTo>
                    <a:pt x="143230" y="0"/>
                  </a:moveTo>
                  <a:lnTo>
                    <a:pt x="97957" y="7301"/>
                  </a:lnTo>
                  <a:lnTo>
                    <a:pt x="58638" y="27633"/>
                  </a:lnTo>
                  <a:lnTo>
                    <a:pt x="27633" y="58638"/>
                  </a:lnTo>
                  <a:lnTo>
                    <a:pt x="7301" y="97957"/>
                  </a:lnTo>
                  <a:lnTo>
                    <a:pt x="0" y="143230"/>
                  </a:lnTo>
                  <a:lnTo>
                    <a:pt x="7301" y="188504"/>
                  </a:lnTo>
                  <a:lnTo>
                    <a:pt x="27633" y="227822"/>
                  </a:lnTo>
                  <a:lnTo>
                    <a:pt x="58638" y="258827"/>
                  </a:lnTo>
                  <a:lnTo>
                    <a:pt x="97957" y="279159"/>
                  </a:lnTo>
                  <a:lnTo>
                    <a:pt x="143230" y="286461"/>
                  </a:lnTo>
                  <a:lnTo>
                    <a:pt x="188504" y="279159"/>
                  </a:lnTo>
                  <a:lnTo>
                    <a:pt x="227822" y="258827"/>
                  </a:lnTo>
                  <a:lnTo>
                    <a:pt x="258827" y="227822"/>
                  </a:lnTo>
                  <a:lnTo>
                    <a:pt x="279159" y="188504"/>
                  </a:lnTo>
                  <a:lnTo>
                    <a:pt x="286461" y="143230"/>
                  </a:lnTo>
                  <a:lnTo>
                    <a:pt x="279159" y="97957"/>
                  </a:lnTo>
                  <a:lnTo>
                    <a:pt x="258827" y="58638"/>
                  </a:lnTo>
                  <a:lnTo>
                    <a:pt x="227822" y="27633"/>
                  </a:lnTo>
                  <a:lnTo>
                    <a:pt x="188504" y="7301"/>
                  </a:lnTo>
                  <a:lnTo>
                    <a:pt x="143230" y="0"/>
                  </a:lnTo>
                  <a:close/>
                </a:path>
              </a:pathLst>
            </a:custGeom>
            <a:solidFill>
              <a:srgbClr val="001F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110396" y="6677444"/>
              <a:ext cx="641985" cy="576580"/>
            </a:xfrm>
            <a:custGeom>
              <a:avLst/>
              <a:gdLst/>
              <a:ahLst/>
              <a:cxnLst/>
              <a:rect l="l" t="t" r="r" b="b"/>
              <a:pathLst>
                <a:path w="641984" h="576579">
                  <a:moveTo>
                    <a:pt x="286461" y="143230"/>
                  </a:moveTo>
                  <a:lnTo>
                    <a:pt x="279158" y="97955"/>
                  </a:lnTo>
                  <a:lnTo>
                    <a:pt x="258826" y="58635"/>
                  </a:lnTo>
                  <a:lnTo>
                    <a:pt x="227812" y="27635"/>
                  </a:lnTo>
                  <a:lnTo>
                    <a:pt x="188493" y="7302"/>
                  </a:lnTo>
                  <a:lnTo>
                    <a:pt x="143230" y="0"/>
                  </a:lnTo>
                  <a:lnTo>
                    <a:pt x="97955" y="7302"/>
                  </a:lnTo>
                  <a:lnTo>
                    <a:pt x="58635" y="27635"/>
                  </a:lnTo>
                  <a:lnTo>
                    <a:pt x="27635" y="58635"/>
                  </a:lnTo>
                  <a:lnTo>
                    <a:pt x="7302" y="97955"/>
                  </a:lnTo>
                  <a:lnTo>
                    <a:pt x="0" y="143230"/>
                  </a:lnTo>
                  <a:lnTo>
                    <a:pt x="7302" y="188493"/>
                  </a:lnTo>
                  <a:lnTo>
                    <a:pt x="27635" y="227812"/>
                  </a:lnTo>
                  <a:lnTo>
                    <a:pt x="58635" y="258826"/>
                  </a:lnTo>
                  <a:lnTo>
                    <a:pt x="97955" y="279158"/>
                  </a:lnTo>
                  <a:lnTo>
                    <a:pt x="143230" y="286461"/>
                  </a:lnTo>
                  <a:lnTo>
                    <a:pt x="188493" y="279158"/>
                  </a:lnTo>
                  <a:lnTo>
                    <a:pt x="227812" y="258826"/>
                  </a:lnTo>
                  <a:lnTo>
                    <a:pt x="258826" y="227812"/>
                  </a:lnTo>
                  <a:lnTo>
                    <a:pt x="279158" y="188493"/>
                  </a:lnTo>
                  <a:lnTo>
                    <a:pt x="286461" y="143230"/>
                  </a:lnTo>
                  <a:close/>
                </a:path>
                <a:path w="641984" h="576579">
                  <a:moveTo>
                    <a:pt x="641756" y="433171"/>
                  </a:moveTo>
                  <a:lnTo>
                    <a:pt x="634453" y="387908"/>
                  </a:lnTo>
                  <a:lnTo>
                    <a:pt x="614121" y="348589"/>
                  </a:lnTo>
                  <a:lnTo>
                    <a:pt x="583107" y="317576"/>
                  </a:lnTo>
                  <a:lnTo>
                    <a:pt x="543801" y="297243"/>
                  </a:lnTo>
                  <a:lnTo>
                    <a:pt x="498525" y="289941"/>
                  </a:lnTo>
                  <a:lnTo>
                    <a:pt x="453250" y="297243"/>
                  </a:lnTo>
                  <a:lnTo>
                    <a:pt x="413931" y="317576"/>
                  </a:lnTo>
                  <a:lnTo>
                    <a:pt x="382930" y="348589"/>
                  </a:lnTo>
                  <a:lnTo>
                    <a:pt x="362597" y="387908"/>
                  </a:lnTo>
                  <a:lnTo>
                    <a:pt x="355295" y="433171"/>
                  </a:lnTo>
                  <a:lnTo>
                    <a:pt x="362597" y="478447"/>
                  </a:lnTo>
                  <a:lnTo>
                    <a:pt x="382930" y="517766"/>
                  </a:lnTo>
                  <a:lnTo>
                    <a:pt x="413931" y="548767"/>
                  </a:lnTo>
                  <a:lnTo>
                    <a:pt x="453250" y="569099"/>
                  </a:lnTo>
                  <a:lnTo>
                    <a:pt x="498525" y="576402"/>
                  </a:lnTo>
                  <a:lnTo>
                    <a:pt x="543801" y="569099"/>
                  </a:lnTo>
                  <a:lnTo>
                    <a:pt x="583107" y="548767"/>
                  </a:lnTo>
                  <a:lnTo>
                    <a:pt x="614121" y="517766"/>
                  </a:lnTo>
                  <a:lnTo>
                    <a:pt x="634453" y="478447"/>
                  </a:lnTo>
                  <a:lnTo>
                    <a:pt x="641756" y="433171"/>
                  </a:lnTo>
                  <a:close/>
                </a:path>
              </a:pathLst>
            </a:custGeom>
            <a:solidFill>
              <a:srgbClr val="00C1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823930" y="6967384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20" h="287020">
                  <a:moveTo>
                    <a:pt x="143230" y="0"/>
                  </a:moveTo>
                  <a:lnTo>
                    <a:pt x="97957" y="7301"/>
                  </a:lnTo>
                  <a:lnTo>
                    <a:pt x="58638" y="27633"/>
                  </a:lnTo>
                  <a:lnTo>
                    <a:pt x="27633" y="58638"/>
                  </a:lnTo>
                  <a:lnTo>
                    <a:pt x="7301" y="97957"/>
                  </a:lnTo>
                  <a:lnTo>
                    <a:pt x="0" y="143230"/>
                  </a:lnTo>
                  <a:lnTo>
                    <a:pt x="7301" y="188504"/>
                  </a:lnTo>
                  <a:lnTo>
                    <a:pt x="27633" y="227822"/>
                  </a:lnTo>
                  <a:lnTo>
                    <a:pt x="58638" y="258827"/>
                  </a:lnTo>
                  <a:lnTo>
                    <a:pt x="97957" y="279159"/>
                  </a:lnTo>
                  <a:lnTo>
                    <a:pt x="143230" y="286461"/>
                  </a:lnTo>
                  <a:lnTo>
                    <a:pt x="188504" y="279159"/>
                  </a:lnTo>
                  <a:lnTo>
                    <a:pt x="227822" y="258827"/>
                  </a:lnTo>
                  <a:lnTo>
                    <a:pt x="258827" y="227822"/>
                  </a:lnTo>
                  <a:lnTo>
                    <a:pt x="279159" y="188504"/>
                  </a:lnTo>
                  <a:lnTo>
                    <a:pt x="286461" y="143230"/>
                  </a:lnTo>
                  <a:lnTo>
                    <a:pt x="279159" y="97957"/>
                  </a:lnTo>
                  <a:lnTo>
                    <a:pt x="258827" y="58638"/>
                  </a:lnTo>
                  <a:lnTo>
                    <a:pt x="227822" y="27633"/>
                  </a:lnTo>
                  <a:lnTo>
                    <a:pt x="188504" y="7301"/>
                  </a:lnTo>
                  <a:lnTo>
                    <a:pt x="143230" y="0"/>
                  </a:lnTo>
                  <a:close/>
                </a:path>
              </a:pathLst>
            </a:custGeom>
            <a:solidFill>
              <a:srgbClr val="001F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2" name="object 52"/>
          <p:cNvGraphicFramePr>
            <a:graphicFrameLocks noGrp="1"/>
          </p:cNvGraphicFramePr>
          <p:nvPr/>
        </p:nvGraphicFramePr>
        <p:xfrm>
          <a:off x="4165600" y="5807069"/>
          <a:ext cx="10330815" cy="1444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2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8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8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b="1" spc="-10" dirty="0">
                          <a:latin typeface="SharpSansDisplayNo1-Semibold"/>
                          <a:cs typeface="SharpSansDisplayNo1-Semibold"/>
                        </a:rPr>
                        <a:t>Sector</a:t>
                      </a:r>
                      <a:endParaRPr sz="900">
                        <a:latin typeface="SharpSansDisplayNo1-Semibold"/>
                        <a:cs typeface="SharpSansDisplayNo1-Semibold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b="1" dirty="0">
                          <a:latin typeface="SharpSansDisplayNo1-Semibold"/>
                          <a:cs typeface="SharpSansDisplayNo1-Semibold"/>
                        </a:rPr>
                        <a:t>Min yield (10 </a:t>
                      </a:r>
                      <a:r>
                        <a:rPr sz="900" b="1" spc="-20" dirty="0">
                          <a:latin typeface="SharpSansDisplayNo1-Semibold"/>
                          <a:cs typeface="SharpSansDisplayNo1-Semibold"/>
                        </a:rPr>
                        <a:t>yrs)</a:t>
                      </a:r>
                      <a:endParaRPr sz="900">
                        <a:latin typeface="SharpSansDisplayNo1-Semibold"/>
                        <a:cs typeface="SharpSansDisplayNo1-Semibold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b="1" dirty="0">
                          <a:latin typeface="SharpSansDisplayNo1-Semibold"/>
                          <a:cs typeface="SharpSansDisplayNo1-Semibold"/>
                        </a:rPr>
                        <a:t>Q2 2023 vs 10 yr </a:t>
                      </a:r>
                      <a:r>
                        <a:rPr sz="900" b="1" spc="-10" dirty="0">
                          <a:latin typeface="SharpSansDisplayNo1-Semibold"/>
                          <a:cs typeface="SharpSansDisplayNo1-Semibold"/>
                        </a:rPr>
                        <a:t>average</a:t>
                      </a:r>
                      <a:endParaRPr sz="900">
                        <a:latin typeface="SharpSansDisplayNo1-Semibold"/>
                        <a:cs typeface="SharpSansDisplayNo1-Semibold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b="1" dirty="0">
                          <a:latin typeface="SharpSansDisplayNo1-Semibold"/>
                          <a:cs typeface="SharpSansDisplayNo1-Semibold"/>
                        </a:rPr>
                        <a:t>Max</a:t>
                      </a:r>
                      <a:r>
                        <a:rPr sz="900" b="1" spc="-15" dirty="0">
                          <a:latin typeface="SharpSansDisplayNo1-Semibold"/>
                          <a:cs typeface="SharpSansDisplayNo1-Semibold"/>
                        </a:rPr>
                        <a:t> </a:t>
                      </a:r>
                      <a:r>
                        <a:rPr sz="900" b="1" dirty="0">
                          <a:latin typeface="SharpSansDisplayNo1-Semibold"/>
                          <a:cs typeface="SharpSansDisplayNo1-Semibold"/>
                        </a:rPr>
                        <a:t>yield </a:t>
                      </a:r>
                      <a:r>
                        <a:rPr sz="900" b="1" spc="-10" dirty="0">
                          <a:latin typeface="SharpSansDisplayNo1-Semibold"/>
                          <a:cs typeface="SharpSansDisplayNo1-Semibold"/>
                        </a:rPr>
                        <a:t>(10yrs)</a:t>
                      </a:r>
                      <a:endParaRPr sz="900">
                        <a:latin typeface="SharpSansDisplayNo1-Semibold"/>
                        <a:cs typeface="SharpSansDisplayNo1-Semibold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spc="-30" dirty="0">
                          <a:latin typeface="SharpSansDisplayNo1-Book"/>
                          <a:cs typeface="SharpSansDisplayNo1-Book"/>
                        </a:rPr>
                        <a:t>APAC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Ppty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Yields: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Overall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3.90%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1967230">
                        <a:lnSpc>
                          <a:spcPct val="100000"/>
                        </a:lnSpc>
                      </a:pPr>
                      <a:r>
                        <a:rPr sz="700" b="1" dirty="0">
                          <a:solidFill>
                            <a:srgbClr val="FFFFFF"/>
                          </a:solidFill>
                          <a:latin typeface="SharpSansDisplayNo1-Semibold"/>
                          <a:cs typeface="SharpSansDisplayNo1-Semibold"/>
                        </a:rPr>
                        <a:t>4.0%</a:t>
                      </a:r>
                      <a:r>
                        <a:rPr sz="700" b="1" spc="330" dirty="0">
                          <a:solidFill>
                            <a:srgbClr val="FFFFFF"/>
                          </a:solidFill>
                          <a:latin typeface="SharpSansDisplayNo1-Semibold"/>
                          <a:cs typeface="SharpSansDisplayNo1-Semibold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FFFFFF"/>
                          </a:solidFill>
                          <a:latin typeface="SharpSansDisplayNo1-Semibold"/>
                          <a:cs typeface="SharpSansDisplayNo1-Semibold"/>
                        </a:rPr>
                        <a:t>4.30%</a:t>
                      </a:r>
                      <a:endParaRPr sz="700">
                        <a:latin typeface="SharpSansDisplayNo1-Semibold"/>
                        <a:cs typeface="SharpSansDisplayNo1-Semibold"/>
                      </a:endParaRPr>
                    </a:p>
                  </a:txBody>
                  <a:tcPr marL="0" marR="0" marT="698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5.20%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spc="-30" dirty="0">
                          <a:latin typeface="SharpSansDisplayNo1-Book"/>
                          <a:cs typeface="SharpSansDisplayNo1-Book"/>
                        </a:rPr>
                        <a:t>APAC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Ppty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Yields: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Offices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3.80%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297940">
                        <a:lnSpc>
                          <a:spcPct val="100000"/>
                        </a:lnSpc>
                        <a:tabLst>
                          <a:tab pos="2226310" algn="l"/>
                        </a:tabLst>
                      </a:pPr>
                      <a:r>
                        <a:rPr sz="700" b="1" spc="-20" dirty="0">
                          <a:solidFill>
                            <a:srgbClr val="FFFFFF"/>
                          </a:solidFill>
                          <a:latin typeface="SharpSansDisplayNo1-Semibold"/>
                          <a:cs typeface="SharpSansDisplayNo1-Semibold"/>
                        </a:rPr>
                        <a:t>3.80%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SharpSansDisplayNo1-Semibold"/>
                          <a:cs typeface="SharpSansDisplayNo1-Semibold"/>
                        </a:rPr>
                        <a:t>	</a:t>
                      </a:r>
                      <a:r>
                        <a:rPr sz="700" b="1" spc="-20" dirty="0">
                          <a:solidFill>
                            <a:srgbClr val="FFFFFF"/>
                          </a:solidFill>
                          <a:latin typeface="SharpSansDisplayNo1-Semibold"/>
                          <a:cs typeface="SharpSansDisplayNo1-Semibold"/>
                        </a:rPr>
                        <a:t>4.30%</a:t>
                      </a:r>
                      <a:endParaRPr sz="700">
                        <a:latin typeface="SharpSansDisplayNo1-Semibold"/>
                        <a:cs typeface="SharpSansDisplayNo1-Semibold"/>
                      </a:endParaRPr>
                    </a:p>
                  </a:txBody>
                  <a:tcPr marL="0" marR="0" marT="63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5.20%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spc="-30" dirty="0">
                          <a:latin typeface="SharpSansDisplayNo1-Book"/>
                          <a:cs typeface="SharpSansDisplayNo1-Book"/>
                        </a:rPr>
                        <a:t>APAC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Ppty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Yields: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Retail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4.10%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939925">
                        <a:lnSpc>
                          <a:spcPct val="100000"/>
                        </a:lnSpc>
                      </a:pPr>
                      <a:r>
                        <a:rPr sz="700" b="1" dirty="0">
                          <a:solidFill>
                            <a:srgbClr val="FFFFFF"/>
                          </a:solidFill>
                          <a:latin typeface="SharpSansDisplayNo1-Semibold"/>
                          <a:cs typeface="SharpSansDisplayNo1-Semibold"/>
                        </a:rPr>
                        <a:t>4.30%</a:t>
                      </a:r>
                      <a:r>
                        <a:rPr sz="700" b="1" spc="130" dirty="0">
                          <a:solidFill>
                            <a:srgbClr val="FFFFFF"/>
                          </a:solidFill>
                          <a:latin typeface="SharpSansDisplayNo1-Semibold"/>
                          <a:cs typeface="SharpSansDisplayNo1-Semibold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FFFFFF"/>
                          </a:solidFill>
                          <a:latin typeface="SharpSansDisplayNo1-Semibold"/>
                          <a:cs typeface="SharpSansDisplayNo1-Semibold"/>
                        </a:rPr>
                        <a:t>4.30%</a:t>
                      </a:r>
                      <a:endParaRPr sz="700">
                        <a:latin typeface="SharpSansDisplayNo1-Semibold"/>
                        <a:cs typeface="SharpSansDisplayNo1-Semibold"/>
                      </a:endParaRPr>
                    </a:p>
                  </a:txBody>
                  <a:tcPr marL="0" marR="0" marT="190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5.00%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spc="-30" dirty="0">
                          <a:latin typeface="SharpSansDisplayNo1-Book"/>
                          <a:cs typeface="SharpSansDisplayNo1-Book"/>
                        </a:rPr>
                        <a:t>APAC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Ppty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Yields: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Industrial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4.00%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94119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2582545" algn="l"/>
                        </a:tabLst>
                      </a:pPr>
                      <a:r>
                        <a:rPr sz="700" b="1" spc="-20" dirty="0">
                          <a:solidFill>
                            <a:srgbClr val="FFFFFF"/>
                          </a:solidFill>
                          <a:latin typeface="SharpSansDisplayNo1-Semibold"/>
                          <a:cs typeface="SharpSansDisplayNo1-Semibold"/>
                        </a:rPr>
                        <a:t>4.40%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SharpSansDisplayNo1-Semibold"/>
                          <a:cs typeface="SharpSansDisplayNo1-Semibold"/>
                        </a:rPr>
                        <a:t>	</a:t>
                      </a:r>
                      <a:r>
                        <a:rPr sz="700" b="1" spc="-20" dirty="0">
                          <a:solidFill>
                            <a:srgbClr val="FFFFFF"/>
                          </a:solidFill>
                          <a:latin typeface="SharpSansDisplayNo1-Semibold"/>
                          <a:cs typeface="SharpSansDisplayNo1-Semibold"/>
                        </a:rPr>
                        <a:t>5.40%</a:t>
                      </a:r>
                      <a:endParaRPr sz="700">
                        <a:latin typeface="SharpSansDisplayNo1-Semibold"/>
                        <a:cs typeface="SharpSansDisplayNo1-Semibold"/>
                      </a:endParaRPr>
                    </a:p>
                  </a:txBody>
                  <a:tcPr marL="0" marR="0" marT="254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7.10%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3" name="object 53"/>
          <p:cNvSpPr txBox="1"/>
          <p:nvPr/>
        </p:nvSpPr>
        <p:spPr>
          <a:xfrm>
            <a:off x="4152900" y="7304354"/>
            <a:ext cx="16573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SharpSansDisplayNo1-Book"/>
                <a:cs typeface="SharpSansDisplayNo1-Book"/>
              </a:rPr>
              <a:t>Source: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Bloomberg,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JLL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REIS,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June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2023</a:t>
            </a:r>
            <a:endParaRPr sz="900" dirty="0">
              <a:latin typeface="SharpSansDisplayNo1-Book"/>
              <a:cs typeface="SharpSansDisplayNo1-Book"/>
            </a:endParaRPr>
          </a:p>
        </p:txBody>
      </p:sp>
      <p:pic>
        <p:nvPicPr>
          <p:cNvPr id="54" name="object 5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98640" y="7394580"/>
            <a:ext cx="88900" cy="88900"/>
          </a:xfrm>
          <a:prstGeom prst="rect">
            <a:avLst/>
          </a:prstGeom>
        </p:spPr>
      </p:pic>
      <p:sp>
        <p:nvSpPr>
          <p:cNvPr id="55" name="object 55"/>
          <p:cNvSpPr txBox="1"/>
          <p:nvPr/>
        </p:nvSpPr>
        <p:spPr>
          <a:xfrm>
            <a:off x="7000240" y="7356470"/>
            <a:ext cx="4318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SharpSansDisplayNo1-Book"/>
                <a:cs typeface="SharpSansDisplayNo1-Book"/>
              </a:rPr>
              <a:t>Q2 </a:t>
            </a:r>
            <a:r>
              <a:rPr sz="800" spc="-20" dirty="0">
                <a:latin typeface="SharpSansDisplayNo1-Book"/>
                <a:cs typeface="SharpSansDisplayNo1-Book"/>
              </a:rPr>
              <a:t>2023</a:t>
            </a:r>
            <a:endParaRPr sz="800">
              <a:latin typeface="SharpSansDisplayNo1-Book"/>
              <a:cs typeface="SharpSansDisplayNo1-Book"/>
            </a:endParaRPr>
          </a:p>
        </p:txBody>
      </p:sp>
      <p:pic>
        <p:nvPicPr>
          <p:cNvPr id="56" name="object 5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22537" y="7394580"/>
            <a:ext cx="88900" cy="88900"/>
          </a:xfrm>
          <a:prstGeom prst="rect">
            <a:avLst/>
          </a:prstGeom>
        </p:spPr>
      </p:pic>
      <p:sp>
        <p:nvSpPr>
          <p:cNvPr id="57" name="object 57"/>
          <p:cNvSpPr txBox="1"/>
          <p:nvPr/>
        </p:nvSpPr>
        <p:spPr>
          <a:xfrm>
            <a:off x="7724137" y="7356470"/>
            <a:ext cx="8115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SharpSansDisplayNo1-Book"/>
                <a:cs typeface="SharpSansDisplayNo1-Book"/>
              </a:rPr>
              <a:t>10</a:t>
            </a:r>
            <a:r>
              <a:rPr sz="800" spc="-10" dirty="0">
                <a:latin typeface="SharpSansDisplayNo1-Book"/>
                <a:cs typeface="SharpSansDisplayNo1-Book"/>
              </a:rPr>
              <a:t> </a:t>
            </a:r>
            <a:r>
              <a:rPr sz="800" dirty="0">
                <a:latin typeface="SharpSansDisplayNo1-Book"/>
                <a:cs typeface="SharpSansDisplayNo1-Book"/>
              </a:rPr>
              <a:t>year</a:t>
            </a:r>
            <a:r>
              <a:rPr sz="800" spc="-10" dirty="0">
                <a:latin typeface="SharpSansDisplayNo1-Book"/>
                <a:cs typeface="SharpSansDisplayNo1-Book"/>
              </a:rPr>
              <a:t> average</a:t>
            </a:r>
            <a:endParaRPr sz="800">
              <a:latin typeface="SharpSansDisplayNo1-Book"/>
              <a:cs typeface="SharpSansDisplayNo1-Book"/>
            </a:endParaRPr>
          </a:p>
        </p:txBody>
      </p:sp>
      <p:sp>
        <p:nvSpPr>
          <p:cNvPr id="65" name="object 6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20" dirty="0"/>
              <a:t>Private</a:t>
            </a:r>
            <a:r>
              <a:rPr dirty="0"/>
              <a:t> </a:t>
            </a:r>
            <a:r>
              <a:rPr spc="-20" dirty="0"/>
              <a:t>Markets</a:t>
            </a:r>
            <a:r>
              <a:rPr dirty="0"/>
              <a:t> </a:t>
            </a:r>
            <a:r>
              <a:rPr spc="-10" dirty="0"/>
              <a:t>House</a:t>
            </a:r>
            <a:r>
              <a:rPr spc="5" dirty="0"/>
              <a:t> </a:t>
            </a:r>
            <a:r>
              <a:rPr spc="-20" dirty="0"/>
              <a:t>View</a:t>
            </a:r>
          </a:p>
        </p:txBody>
      </p:sp>
      <p:sp>
        <p:nvSpPr>
          <p:cNvPr id="66" name="object 6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1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68" name="object 11">
            <a:extLst>
              <a:ext uri="{FF2B5EF4-FFF2-40B4-BE49-F238E27FC236}">
                <a16:creationId xmlns:a16="http://schemas.microsoft.com/office/drawing/2014/main" id="{80BCC175-7FAB-7E4B-BFFD-1E60E17A1136}"/>
              </a:ext>
            </a:extLst>
          </p:cNvPr>
          <p:cNvSpPr txBox="1"/>
          <p:nvPr/>
        </p:nvSpPr>
        <p:spPr>
          <a:xfrm>
            <a:off x="7961605" y="1295684"/>
            <a:ext cx="495300" cy="1263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65"/>
              </a:lnSpc>
              <a:tabLst>
                <a:tab pos="367030" algn="l"/>
              </a:tabLst>
            </a:pPr>
            <a:r>
              <a:rPr sz="800" b="1" spc="-25" dirty="0">
                <a:solidFill>
                  <a:srgbClr val="EC008C"/>
                </a:solidFill>
                <a:latin typeface="SharpSansDisplayNo1-Semibold"/>
                <a:cs typeface="SharpSansDisplayNo1-Semibold"/>
              </a:rPr>
              <a:t>XX</a:t>
            </a:r>
            <a:r>
              <a:rPr sz="800" b="1" dirty="0">
                <a:solidFill>
                  <a:srgbClr val="EC008C"/>
                </a:solidFill>
                <a:latin typeface="SharpSansDisplayNo1-Semibold"/>
                <a:cs typeface="SharpSansDisplayNo1-Semibold"/>
              </a:rPr>
              <a:t>	</a:t>
            </a:r>
            <a:r>
              <a:rPr sz="800" b="1" spc="-40" dirty="0">
                <a:solidFill>
                  <a:srgbClr val="EC008C"/>
                </a:solidFill>
                <a:latin typeface="SharpSansDisplayNo1-Semibold"/>
                <a:cs typeface="SharpSansDisplayNo1-Semibold"/>
              </a:rPr>
              <a:t>XX</a:t>
            </a:r>
            <a:endParaRPr sz="800">
              <a:latin typeface="SharpSansDisplayNo1-Semibold"/>
              <a:cs typeface="SharpSansDisplayNo1-Semibold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SharpSansDisplayNo1-Semibold"/>
              <a:cs typeface="SharpSansDisplayNo1-Semibold"/>
            </a:endParaRPr>
          </a:p>
          <a:p>
            <a:pPr>
              <a:lnSpc>
                <a:spcPct val="100000"/>
              </a:lnSpc>
              <a:tabLst>
                <a:tab pos="367030" algn="l"/>
              </a:tabLst>
            </a:pPr>
            <a:r>
              <a:rPr sz="800" b="1" spc="-25" dirty="0">
                <a:solidFill>
                  <a:srgbClr val="EC008C"/>
                </a:solidFill>
                <a:latin typeface="SharpSansDisplayNo1-Semibold"/>
                <a:cs typeface="SharpSansDisplayNo1-Semibold"/>
              </a:rPr>
              <a:t>XX</a:t>
            </a:r>
            <a:r>
              <a:rPr sz="800" b="1" dirty="0">
                <a:solidFill>
                  <a:srgbClr val="EC008C"/>
                </a:solidFill>
                <a:latin typeface="SharpSansDisplayNo1-Semibold"/>
                <a:cs typeface="SharpSansDisplayNo1-Semibold"/>
              </a:rPr>
              <a:t>	</a:t>
            </a:r>
            <a:r>
              <a:rPr sz="800" b="1" spc="-40" dirty="0">
                <a:solidFill>
                  <a:srgbClr val="EC008C"/>
                </a:solidFill>
                <a:latin typeface="SharpSansDisplayNo1-Semibold"/>
                <a:cs typeface="SharpSansDisplayNo1-Semibold"/>
              </a:rPr>
              <a:t>XX</a:t>
            </a:r>
            <a:endParaRPr sz="800">
              <a:latin typeface="SharpSansDisplayNo1-Semibold"/>
              <a:cs typeface="SharpSansDisplayNo1-Semibold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SharpSansDisplayNo1-Semibold"/>
              <a:cs typeface="SharpSansDisplayNo1-Semibold"/>
            </a:endParaRPr>
          </a:p>
          <a:p>
            <a:pPr>
              <a:lnSpc>
                <a:spcPct val="100000"/>
              </a:lnSpc>
              <a:tabLst>
                <a:tab pos="367030" algn="l"/>
              </a:tabLst>
            </a:pPr>
            <a:r>
              <a:rPr sz="800" b="1" spc="-25" dirty="0">
                <a:solidFill>
                  <a:srgbClr val="EC008C"/>
                </a:solidFill>
                <a:latin typeface="SharpSansDisplayNo1-Semibold"/>
                <a:cs typeface="SharpSansDisplayNo1-Semibold"/>
              </a:rPr>
              <a:t>XX</a:t>
            </a:r>
            <a:r>
              <a:rPr sz="800" b="1" dirty="0">
                <a:solidFill>
                  <a:srgbClr val="EC008C"/>
                </a:solidFill>
                <a:latin typeface="SharpSansDisplayNo1-Semibold"/>
                <a:cs typeface="SharpSansDisplayNo1-Semibold"/>
              </a:rPr>
              <a:t>	</a:t>
            </a:r>
            <a:r>
              <a:rPr sz="800" b="1" spc="-40" dirty="0">
                <a:solidFill>
                  <a:srgbClr val="EC008C"/>
                </a:solidFill>
                <a:latin typeface="SharpSansDisplayNo1-Semibold"/>
                <a:cs typeface="SharpSansDisplayNo1-Semibold"/>
              </a:rPr>
              <a:t>XX</a:t>
            </a:r>
            <a:endParaRPr sz="800">
              <a:latin typeface="SharpSansDisplayNo1-Semibold"/>
              <a:cs typeface="SharpSansDisplayNo1-Semibold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SharpSansDisplayNo1-Semibold"/>
              <a:cs typeface="SharpSansDisplayNo1-Semibold"/>
            </a:endParaRPr>
          </a:p>
          <a:p>
            <a:pPr>
              <a:lnSpc>
                <a:spcPct val="100000"/>
              </a:lnSpc>
              <a:tabLst>
                <a:tab pos="367030" algn="l"/>
              </a:tabLst>
            </a:pPr>
            <a:r>
              <a:rPr sz="800" b="1" spc="-25" dirty="0">
                <a:solidFill>
                  <a:srgbClr val="EC008C"/>
                </a:solidFill>
                <a:latin typeface="SharpSansDisplayNo1-Semibold"/>
                <a:cs typeface="SharpSansDisplayNo1-Semibold"/>
              </a:rPr>
              <a:t>XX</a:t>
            </a:r>
            <a:r>
              <a:rPr sz="800" b="1" dirty="0">
                <a:solidFill>
                  <a:srgbClr val="EC008C"/>
                </a:solidFill>
                <a:latin typeface="SharpSansDisplayNo1-Semibold"/>
                <a:cs typeface="SharpSansDisplayNo1-Semibold"/>
              </a:rPr>
              <a:t>	</a:t>
            </a:r>
            <a:r>
              <a:rPr sz="800" b="1" spc="-40" dirty="0">
                <a:solidFill>
                  <a:srgbClr val="EC008C"/>
                </a:solidFill>
                <a:latin typeface="SharpSansDisplayNo1-Semibold"/>
                <a:cs typeface="SharpSansDisplayNo1-Semibold"/>
              </a:rPr>
              <a:t>XX</a:t>
            </a:r>
            <a:endParaRPr sz="800">
              <a:latin typeface="SharpSansDisplayNo1-Semibold"/>
              <a:cs typeface="SharpSansDisplayNo1-Semibold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SharpSansDisplayNo1-Semibold"/>
              <a:cs typeface="SharpSansDisplayNo1-Semibold"/>
            </a:endParaRPr>
          </a:p>
          <a:p>
            <a:pPr>
              <a:lnSpc>
                <a:spcPct val="100000"/>
              </a:lnSpc>
              <a:tabLst>
                <a:tab pos="367030" algn="l"/>
              </a:tabLst>
            </a:pPr>
            <a:r>
              <a:rPr sz="800" b="1" spc="-25" dirty="0">
                <a:solidFill>
                  <a:srgbClr val="EC008C"/>
                </a:solidFill>
                <a:latin typeface="SharpSansDisplayNo1-Semibold"/>
                <a:cs typeface="SharpSansDisplayNo1-Semibold"/>
              </a:rPr>
              <a:t>XX</a:t>
            </a:r>
            <a:r>
              <a:rPr sz="800" b="1" dirty="0">
                <a:solidFill>
                  <a:srgbClr val="EC008C"/>
                </a:solidFill>
                <a:latin typeface="SharpSansDisplayNo1-Semibold"/>
                <a:cs typeface="SharpSansDisplayNo1-Semibold"/>
              </a:rPr>
              <a:t>	</a:t>
            </a:r>
            <a:r>
              <a:rPr sz="800" b="1" spc="-40" dirty="0">
                <a:solidFill>
                  <a:srgbClr val="EC008C"/>
                </a:solidFill>
                <a:latin typeface="SharpSansDisplayNo1-Semibold"/>
                <a:cs typeface="SharpSansDisplayNo1-Semibold"/>
              </a:rPr>
              <a:t>XX</a:t>
            </a:r>
            <a:endParaRPr sz="800">
              <a:latin typeface="SharpSansDisplayNo1-Semibold"/>
              <a:cs typeface="SharpSansDisplayNo1-Semibold"/>
            </a:endParaRPr>
          </a:p>
        </p:txBody>
      </p:sp>
      <p:sp>
        <p:nvSpPr>
          <p:cNvPr id="69" name="object 29">
            <a:extLst>
              <a:ext uri="{FF2B5EF4-FFF2-40B4-BE49-F238E27FC236}">
                <a16:creationId xmlns:a16="http://schemas.microsoft.com/office/drawing/2014/main" id="{07B9CE48-C5D6-432F-0D21-D41C92B16774}"/>
              </a:ext>
            </a:extLst>
          </p:cNvPr>
          <p:cNvSpPr txBox="1"/>
          <p:nvPr/>
        </p:nvSpPr>
        <p:spPr>
          <a:xfrm>
            <a:off x="4152900" y="584195"/>
            <a:ext cx="386905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SharpSansDisplayNo1-Semibold"/>
                <a:cs typeface="SharpSansDisplayNo1-Semibold"/>
              </a:rPr>
              <a:t>Market </a:t>
            </a:r>
            <a:r>
              <a:rPr sz="1200" b="1" dirty="0">
                <a:latin typeface="SharpSansDisplayNo1-Semibold"/>
                <a:cs typeface="SharpSansDisplayNo1-Semibold"/>
              </a:rPr>
              <a:t>Yields</a:t>
            </a:r>
            <a:r>
              <a:rPr sz="1200" b="1" spc="-5" dirty="0">
                <a:latin typeface="SharpSansDisplayNo1-Semibold"/>
                <a:cs typeface="SharpSansDisplayNo1-Semibold"/>
              </a:rPr>
              <a:t> </a:t>
            </a:r>
            <a:r>
              <a:rPr sz="1200" b="1" dirty="0">
                <a:latin typeface="SharpSansDisplayNo1-Semibold"/>
                <a:cs typeface="SharpSansDisplayNo1-Semibold"/>
              </a:rPr>
              <a:t>–</a:t>
            </a:r>
            <a:r>
              <a:rPr sz="1200" b="1" spc="-10" dirty="0">
                <a:latin typeface="SharpSansDisplayNo1-Semibold"/>
                <a:cs typeface="SharpSansDisplayNo1-Semibold"/>
              </a:rPr>
              <a:t> </a:t>
            </a:r>
            <a:r>
              <a:rPr sz="1200" b="1" dirty="0">
                <a:latin typeface="SharpSansDisplayNo1-Semibold"/>
                <a:cs typeface="SharpSansDisplayNo1-Semibold"/>
              </a:rPr>
              <a:t>Europe</a:t>
            </a:r>
            <a:r>
              <a:rPr sz="1200" b="1" spc="-5" dirty="0">
                <a:latin typeface="SharpSansDisplayNo1-Semibold"/>
                <a:cs typeface="SharpSansDisplayNo1-Semibold"/>
              </a:rPr>
              <a:t> </a:t>
            </a:r>
            <a:r>
              <a:rPr sz="1200" b="1" dirty="0">
                <a:latin typeface="SharpSansDisplayNo1-Semibold"/>
                <a:cs typeface="SharpSansDisplayNo1-Semibold"/>
              </a:rPr>
              <a:t>property</a:t>
            </a:r>
            <a:r>
              <a:rPr sz="1200" b="1" spc="-5" dirty="0">
                <a:latin typeface="SharpSansDisplayNo1-Semibold"/>
                <a:cs typeface="SharpSansDisplayNo1-Semibold"/>
              </a:rPr>
              <a:t> </a:t>
            </a:r>
            <a:r>
              <a:rPr sz="1200" b="1" dirty="0">
                <a:latin typeface="SharpSansDisplayNo1-Semibold"/>
                <a:cs typeface="SharpSansDisplayNo1-Semibold"/>
              </a:rPr>
              <a:t>yields</a:t>
            </a:r>
            <a:r>
              <a:rPr sz="1200" b="1" spc="-10" dirty="0">
                <a:latin typeface="SharpSansDisplayNo1-Semibold"/>
                <a:cs typeface="SharpSansDisplayNo1-Semibold"/>
              </a:rPr>
              <a:t> </a:t>
            </a:r>
            <a:r>
              <a:rPr sz="1200" b="1" dirty="0">
                <a:latin typeface="SharpSansDisplayNo1-Semibold"/>
                <a:cs typeface="SharpSansDisplayNo1-Semibold"/>
              </a:rPr>
              <a:t>vs</a:t>
            </a:r>
            <a:r>
              <a:rPr sz="1200" b="1" spc="-5" dirty="0">
                <a:latin typeface="SharpSansDisplayNo1-Semibold"/>
                <a:cs typeface="SharpSansDisplayNo1-Semibold"/>
              </a:rPr>
              <a:t> </a:t>
            </a:r>
            <a:r>
              <a:rPr sz="1200" b="1" dirty="0">
                <a:latin typeface="SharpSansDisplayNo1-Semibold"/>
                <a:cs typeface="SharpSansDisplayNo1-Semibold"/>
              </a:rPr>
              <a:t>German</a:t>
            </a:r>
            <a:r>
              <a:rPr sz="1200" b="1" spc="-5" dirty="0">
                <a:latin typeface="SharpSansDisplayNo1-Semibold"/>
                <a:cs typeface="SharpSansDisplayNo1-Semibold"/>
              </a:rPr>
              <a:t> </a:t>
            </a:r>
            <a:r>
              <a:rPr sz="1200" b="1" spc="-20" dirty="0">
                <a:latin typeface="SharpSansDisplayNo1-Semibold"/>
                <a:cs typeface="SharpSansDisplayNo1-Semibold"/>
              </a:rPr>
              <a:t>Bund</a:t>
            </a:r>
            <a:endParaRPr sz="1200">
              <a:latin typeface="SharpSansDisplayNo1-Semibold"/>
              <a:cs typeface="SharpSansDisplayNo1-Semibold"/>
            </a:endParaRPr>
          </a:p>
        </p:txBody>
      </p:sp>
      <p:grpSp>
        <p:nvGrpSpPr>
          <p:cNvPr id="70" name="object 30">
            <a:extLst>
              <a:ext uri="{FF2B5EF4-FFF2-40B4-BE49-F238E27FC236}">
                <a16:creationId xmlns:a16="http://schemas.microsoft.com/office/drawing/2014/main" id="{38A0EB3B-8C93-2BC4-2493-5ABF313A09AE}"/>
              </a:ext>
            </a:extLst>
          </p:cNvPr>
          <p:cNvGrpSpPr/>
          <p:nvPr/>
        </p:nvGrpSpPr>
        <p:grpSpPr>
          <a:xfrm>
            <a:off x="6897496" y="1192158"/>
            <a:ext cx="6419215" cy="1446530"/>
            <a:chOff x="6897496" y="1192158"/>
            <a:chExt cx="6419215" cy="1446530"/>
          </a:xfrm>
        </p:grpSpPr>
        <p:sp>
          <p:nvSpPr>
            <p:cNvPr id="71" name="object 31">
              <a:extLst>
                <a:ext uri="{FF2B5EF4-FFF2-40B4-BE49-F238E27FC236}">
                  <a16:creationId xmlns:a16="http://schemas.microsoft.com/office/drawing/2014/main" id="{58DAC297-9D04-AD96-E40E-BA7054885BCA}"/>
                </a:ext>
              </a:extLst>
            </p:cNvPr>
            <p:cNvSpPr/>
            <p:nvPr/>
          </p:nvSpPr>
          <p:spPr>
            <a:xfrm>
              <a:off x="6897496" y="1192212"/>
              <a:ext cx="6419215" cy="1444625"/>
            </a:xfrm>
            <a:custGeom>
              <a:avLst/>
              <a:gdLst/>
              <a:ahLst/>
              <a:cxnLst/>
              <a:rect l="l" t="t" r="r" b="b"/>
              <a:pathLst>
                <a:path w="6419215" h="1444625">
                  <a:moveTo>
                    <a:pt x="6418770" y="0"/>
                  </a:moveTo>
                  <a:lnTo>
                    <a:pt x="0" y="0"/>
                  </a:lnTo>
                  <a:lnTo>
                    <a:pt x="0" y="1444625"/>
                  </a:lnTo>
                  <a:lnTo>
                    <a:pt x="6418770" y="1444625"/>
                  </a:lnTo>
                  <a:lnTo>
                    <a:pt x="6418770" y="0"/>
                  </a:lnTo>
                  <a:close/>
                </a:path>
              </a:pathLst>
            </a:custGeom>
            <a:solidFill>
              <a:srgbClr val="005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32">
              <a:extLst>
                <a:ext uri="{FF2B5EF4-FFF2-40B4-BE49-F238E27FC236}">
                  <a16:creationId xmlns:a16="http://schemas.microsoft.com/office/drawing/2014/main" id="{C00EB59A-90DE-5E1F-E209-60EDC526A3AB}"/>
                </a:ext>
              </a:extLst>
            </p:cNvPr>
            <p:cNvSpPr/>
            <p:nvPr/>
          </p:nvSpPr>
          <p:spPr>
            <a:xfrm>
              <a:off x="7540405" y="1192158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20" h="287019">
                  <a:moveTo>
                    <a:pt x="143230" y="0"/>
                  </a:moveTo>
                  <a:lnTo>
                    <a:pt x="97957" y="7301"/>
                  </a:lnTo>
                  <a:lnTo>
                    <a:pt x="58638" y="27633"/>
                  </a:lnTo>
                  <a:lnTo>
                    <a:pt x="27633" y="58638"/>
                  </a:lnTo>
                  <a:lnTo>
                    <a:pt x="7301" y="97957"/>
                  </a:lnTo>
                  <a:lnTo>
                    <a:pt x="0" y="143230"/>
                  </a:lnTo>
                  <a:lnTo>
                    <a:pt x="7301" y="188504"/>
                  </a:lnTo>
                  <a:lnTo>
                    <a:pt x="27633" y="227822"/>
                  </a:lnTo>
                  <a:lnTo>
                    <a:pt x="58638" y="258827"/>
                  </a:lnTo>
                  <a:lnTo>
                    <a:pt x="97957" y="279159"/>
                  </a:lnTo>
                  <a:lnTo>
                    <a:pt x="143230" y="286461"/>
                  </a:lnTo>
                  <a:lnTo>
                    <a:pt x="188504" y="279159"/>
                  </a:lnTo>
                  <a:lnTo>
                    <a:pt x="227822" y="258827"/>
                  </a:lnTo>
                  <a:lnTo>
                    <a:pt x="258827" y="227822"/>
                  </a:lnTo>
                  <a:lnTo>
                    <a:pt x="279159" y="188504"/>
                  </a:lnTo>
                  <a:lnTo>
                    <a:pt x="286461" y="143230"/>
                  </a:lnTo>
                  <a:lnTo>
                    <a:pt x="279159" y="97957"/>
                  </a:lnTo>
                  <a:lnTo>
                    <a:pt x="258827" y="58638"/>
                  </a:lnTo>
                  <a:lnTo>
                    <a:pt x="227822" y="27633"/>
                  </a:lnTo>
                  <a:lnTo>
                    <a:pt x="188504" y="7301"/>
                  </a:lnTo>
                  <a:lnTo>
                    <a:pt x="143230" y="0"/>
                  </a:lnTo>
                  <a:close/>
                </a:path>
              </a:pathLst>
            </a:custGeom>
            <a:solidFill>
              <a:srgbClr val="001F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33">
              <a:extLst>
                <a:ext uri="{FF2B5EF4-FFF2-40B4-BE49-F238E27FC236}">
                  <a16:creationId xmlns:a16="http://schemas.microsoft.com/office/drawing/2014/main" id="{D3ABD873-563D-021A-114A-1DE375541F9A}"/>
                </a:ext>
              </a:extLst>
            </p:cNvPr>
            <p:cNvSpPr/>
            <p:nvPr/>
          </p:nvSpPr>
          <p:spPr>
            <a:xfrm>
              <a:off x="6898643" y="1192158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20" h="287019">
                  <a:moveTo>
                    <a:pt x="143230" y="0"/>
                  </a:moveTo>
                  <a:lnTo>
                    <a:pt x="97957" y="7301"/>
                  </a:lnTo>
                  <a:lnTo>
                    <a:pt x="58638" y="27633"/>
                  </a:lnTo>
                  <a:lnTo>
                    <a:pt x="27633" y="58638"/>
                  </a:lnTo>
                  <a:lnTo>
                    <a:pt x="7301" y="97957"/>
                  </a:lnTo>
                  <a:lnTo>
                    <a:pt x="0" y="143230"/>
                  </a:lnTo>
                  <a:lnTo>
                    <a:pt x="7301" y="188504"/>
                  </a:lnTo>
                  <a:lnTo>
                    <a:pt x="27633" y="227822"/>
                  </a:lnTo>
                  <a:lnTo>
                    <a:pt x="58638" y="258827"/>
                  </a:lnTo>
                  <a:lnTo>
                    <a:pt x="97957" y="279159"/>
                  </a:lnTo>
                  <a:lnTo>
                    <a:pt x="143230" y="286461"/>
                  </a:lnTo>
                  <a:lnTo>
                    <a:pt x="188504" y="279159"/>
                  </a:lnTo>
                  <a:lnTo>
                    <a:pt x="227822" y="258827"/>
                  </a:lnTo>
                  <a:lnTo>
                    <a:pt x="258827" y="227822"/>
                  </a:lnTo>
                  <a:lnTo>
                    <a:pt x="279159" y="188504"/>
                  </a:lnTo>
                  <a:lnTo>
                    <a:pt x="286461" y="143230"/>
                  </a:lnTo>
                  <a:lnTo>
                    <a:pt x="279159" y="97957"/>
                  </a:lnTo>
                  <a:lnTo>
                    <a:pt x="258827" y="58638"/>
                  </a:lnTo>
                  <a:lnTo>
                    <a:pt x="227822" y="27633"/>
                  </a:lnTo>
                  <a:lnTo>
                    <a:pt x="188504" y="7301"/>
                  </a:lnTo>
                  <a:lnTo>
                    <a:pt x="143230" y="0"/>
                  </a:lnTo>
                  <a:close/>
                </a:path>
              </a:pathLst>
            </a:custGeom>
            <a:solidFill>
              <a:srgbClr val="00C1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34">
              <a:extLst>
                <a:ext uri="{FF2B5EF4-FFF2-40B4-BE49-F238E27FC236}">
                  <a16:creationId xmlns:a16="http://schemas.microsoft.com/office/drawing/2014/main" id="{F8C22D9F-3CD4-84BB-AB40-C9FEA28C2CAF}"/>
                </a:ext>
              </a:extLst>
            </p:cNvPr>
            <p:cNvSpPr/>
            <p:nvPr/>
          </p:nvSpPr>
          <p:spPr>
            <a:xfrm>
              <a:off x="8823930" y="1482106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20" h="287019">
                  <a:moveTo>
                    <a:pt x="143230" y="0"/>
                  </a:moveTo>
                  <a:lnTo>
                    <a:pt x="97957" y="7301"/>
                  </a:lnTo>
                  <a:lnTo>
                    <a:pt x="58638" y="27633"/>
                  </a:lnTo>
                  <a:lnTo>
                    <a:pt x="27633" y="58638"/>
                  </a:lnTo>
                  <a:lnTo>
                    <a:pt x="7301" y="97957"/>
                  </a:lnTo>
                  <a:lnTo>
                    <a:pt x="0" y="143230"/>
                  </a:lnTo>
                  <a:lnTo>
                    <a:pt x="7301" y="188504"/>
                  </a:lnTo>
                  <a:lnTo>
                    <a:pt x="27633" y="227822"/>
                  </a:lnTo>
                  <a:lnTo>
                    <a:pt x="58638" y="258827"/>
                  </a:lnTo>
                  <a:lnTo>
                    <a:pt x="97957" y="279159"/>
                  </a:lnTo>
                  <a:lnTo>
                    <a:pt x="143230" y="286461"/>
                  </a:lnTo>
                  <a:lnTo>
                    <a:pt x="188504" y="279159"/>
                  </a:lnTo>
                  <a:lnTo>
                    <a:pt x="227822" y="258827"/>
                  </a:lnTo>
                  <a:lnTo>
                    <a:pt x="258827" y="227822"/>
                  </a:lnTo>
                  <a:lnTo>
                    <a:pt x="279159" y="188504"/>
                  </a:lnTo>
                  <a:lnTo>
                    <a:pt x="286461" y="143230"/>
                  </a:lnTo>
                  <a:lnTo>
                    <a:pt x="279159" y="97957"/>
                  </a:lnTo>
                  <a:lnTo>
                    <a:pt x="258827" y="58638"/>
                  </a:lnTo>
                  <a:lnTo>
                    <a:pt x="227822" y="27633"/>
                  </a:lnTo>
                  <a:lnTo>
                    <a:pt x="188504" y="7301"/>
                  </a:lnTo>
                  <a:lnTo>
                    <a:pt x="143230" y="0"/>
                  </a:lnTo>
                  <a:close/>
                </a:path>
              </a:pathLst>
            </a:custGeom>
            <a:solidFill>
              <a:srgbClr val="001F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35">
              <a:extLst>
                <a:ext uri="{FF2B5EF4-FFF2-40B4-BE49-F238E27FC236}">
                  <a16:creationId xmlns:a16="http://schemas.microsoft.com/office/drawing/2014/main" id="{45913213-536E-32C4-F325-67194FB4C8D4}"/>
                </a:ext>
              </a:extLst>
            </p:cNvPr>
            <p:cNvSpPr/>
            <p:nvPr/>
          </p:nvSpPr>
          <p:spPr>
            <a:xfrm>
              <a:off x="8182167" y="1482106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20" h="287019">
                  <a:moveTo>
                    <a:pt x="143230" y="0"/>
                  </a:moveTo>
                  <a:lnTo>
                    <a:pt x="97957" y="7301"/>
                  </a:lnTo>
                  <a:lnTo>
                    <a:pt x="58638" y="27633"/>
                  </a:lnTo>
                  <a:lnTo>
                    <a:pt x="27633" y="58638"/>
                  </a:lnTo>
                  <a:lnTo>
                    <a:pt x="7301" y="97957"/>
                  </a:lnTo>
                  <a:lnTo>
                    <a:pt x="0" y="143230"/>
                  </a:lnTo>
                  <a:lnTo>
                    <a:pt x="7301" y="188504"/>
                  </a:lnTo>
                  <a:lnTo>
                    <a:pt x="27633" y="227822"/>
                  </a:lnTo>
                  <a:lnTo>
                    <a:pt x="58638" y="258827"/>
                  </a:lnTo>
                  <a:lnTo>
                    <a:pt x="97957" y="279159"/>
                  </a:lnTo>
                  <a:lnTo>
                    <a:pt x="143230" y="286461"/>
                  </a:lnTo>
                  <a:lnTo>
                    <a:pt x="188504" y="279159"/>
                  </a:lnTo>
                  <a:lnTo>
                    <a:pt x="227822" y="258827"/>
                  </a:lnTo>
                  <a:lnTo>
                    <a:pt x="258827" y="227822"/>
                  </a:lnTo>
                  <a:lnTo>
                    <a:pt x="279159" y="188504"/>
                  </a:lnTo>
                  <a:lnTo>
                    <a:pt x="286461" y="143230"/>
                  </a:lnTo>
                  <a:lnTo>
                    <a:pt x="279159" y="97957"/>
                  </a:lnTo>
                  <a:lnTo>
                    <a:pt x="258827" y="58638"/>
                  </a:lnTo>
                  <a:lnTo>
                    <a:pt x="227822" y="27633"/>
                  </a:lnTo>
                  <a:lnTo>
                    <a:pt x="188504" y="7301"/>
                  </a:lnTo>
                  <a:lnTo>
                    <a:pt x="143230" y="0"/>
                  </a:lnTo>
                  <a:close/>
                </a:path>
              </a:pathLst>
            </a:custGeom>
            <a:solidFill>
              <a:srgbClr val="00C1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36">
              <a:extLst>
                <a:ext uri="{FF2B5EF4-FFF2-40B4-BE49-F238E27FC236}">
                  <a16:creationId xmlns:a16="http://schemas.microsoft.com/office/drawing/2014/main" id="{36F6019C-B4E6-1CA6-BDA9-502748571218}"/>
                </a:ext>
              </a:extLst>
            </p:cNvPr>
            <p:cNvSpPr/>
            <p:nvPr/>
          </p:nvSpPr>
          <p:spPr>
            <a:xfrm>
              <a:off x="11390981" y="1772057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20" h="287019">
                  <a:moveTo>
                    <a:pt x="143230" y="0"/>
                  </a:moveTo>
                  <a:lnTo>
                    <a:pt x="97957" y="7301"/>
                  </a:lnTo>
                  <a:lnTo>
                    <a:pt x="58638" y="27633"/>
                  </a:lnTo>
                  <a:lnTo>
                    <a:pt x="27633" y="58638"/>
                  </a:lnTo>
                  <a:lnTo>
                    <a:pt x="7301" y="97957"/>
                  </a:lnTo>
                  <a:lnTo>
                    <a:pt x="0" y="143230"/>
                  </a:lnTo>
                  <a:lnTo>
                    <a:pt x="7301" y="188504"/>
                  </a:lnTo>
                  <a:lnTo>
                    <a:pt x="27633" y="227822"/>
                  </a:lnTo>
                  <a:lnTo>
                    <a:pt x="58638" y="258827"/>
                  </a:lnTo>
                  <a:lnTo>
                    <a:pt x="97957" y="279159"/>
                  </a:lnTo>
                  <a:lnTo>
                    <a:pt x="143230" y="286461"/>
                  </a:lnTo>
                  <a:lnTo>
                    <a:pt x="188504" y="279159"/>
                  </a:lnTo>
                  <a:lnTo>
                    <a:pt x="227822" y="258827"/>
                  </a:lnTo>
                  <a:lnTo>
                    <a:pt x="258827" y="227822"/>
                  </a:lnTo>
                  <a:lnTo>
                    <a:pt x="279159" y="188504"/>
                  </a:lnTo>
                  <a:lnTo>
                    <a:pt x="286461" y="143230"/>
                  </a:lnTo>
                  <a:lnTo>
                    <a:pt x="279159" y="97957"/>
                  </a:lnTo>
                  <a:lnTo>
                    <a:pt x="258827" y="58638"/>
                  </a:lnTo>
                  <a:lnTo>
                    <a:pt x="227822" y="27633"/>
                  </a:lnTo>
                  <a:lnTo>
                    <a:pt x="188504" y="7301"/>
                  </a:lnTo>
                  <a:lnTo>
                    <a:pt x="143230" y="0"/>
                  </a:lnTo>
                  <a:close/>
                </a:path>
              </a:pathLst>
            </a:custGeom>
            <a:solidFill>
              <a:srgbClr val="001F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37">
              <a:extLst>
                <a:ext uri="{FF2B5EF4-FFF2-40B4-BE49-F238E27FC236}">
                  <a16:creationId xmlns:a16="http://schemas.microsoft.com/office/drawing/2014/main" id="{6FA27797-B76B-A87E-D862-303782D7B29D}"/>
                </a:ext>
              </a:extLst>
            </p:cNvPr>
            <p:cNvSpPr/>
            <p:nvPr/>
          </p:nvSpPr>
          <p:spPr>
            <a:xfrm>
              <a:off x="10107454" y="1772057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20" h="287019">
                  <a:moveTo>
                    <a:pt x="143230" y="0"/>
                  </a:moveTo>
                  <a:lnTo>
                    <a:pt x="97957" y="7301"/>
                  </a:lnTo>
                  <a:lnTo>
                    <a:pt x="58638" y="27633"/>
                  </a:lnTo>
                  <a:lnTo>
                    <a:pt x="27633" y="58638"/>
                  </a:lnTo>
                  <a:lnTo>
                    <a:pt x="7301" y="97957"/>
                  </a:lnTo>
                  <a:lnTo>
                    <a:pt x="0" y="143230"/>
                  </a:lnTo>
                  <a:lnTo>
                    <a:pt x="7301" y="188504"/>
                  </a:lnTo>
                  <a:lnTo>
                    <a:pt x="27633" y="227822"/>
                  </a:lnTo>
                  <a:lnTo>
                    <a:pt x="58638" y="258827"/>
                  </a:lnTo>
                  <a:lnTo>
                    <a:pt x="97957" y="279159"/>
                  </a:lnTo>
                  <a:lnTo>
                    <a:pt x="143230" y="286461"/>
                  </a:lnTo>
                  <a:lnTo>
                    <a:pt x="188504" y="279159"/>
                  </a:lnTo>
                  <a:lnTo>
                    <a:pt x="227822" y="258827"/>
                  </a:lnTo>
                  <a:lnTo>
                    <a:pt x="258827" y="227822"/>
                  </a:lnTo>
                  <a:lnTo>
                    <a:pt x="279159" y="188504"/>
                  </a:lnTo>
                  <a:lnTo>
                    <a:pt x="286461" y="143230"/>
                  </a:lnTo>
                  <a:lnTo>
                    <a:pt x="279159" y="97957"/>
                  </a:lnTo>
                  <a:lnTo>
                    <a:pt x="258827" y="58638"/>
                  </a:lnTo>
                  <a:lnTo>
                    <a:pt x="227822" y="27633"/>
                  </a:lnTo>
                  <a:lnTo>
                    <a:pt x="188504" y="7301"/>
                  </a:lnTo>
                  <a:lnTo>
                    <a:pt x="143230" y="0"/>
                  </a:lnTo>
                  <a:close/>
                </a:path>
              </a:pathLst>
            </a:custGeom>
            <a:solidFill>
              <a:srgbClr val="00C1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38">
              <a:extLst>
                <a:ext uri="{FF2B5EF4-FFF2-40B4-BE49-F238E27FC236}">
                  <a16:creationId xmlns:a16="http://schemas.microsoft.com/office/drawing/2014/main" id="{9FBCC030-C9B6-0F61-B3F2-D60D49CC6E99}"/>
                </a:ext>
              </a:extLst>
            </p:cNvPr>
            <p:cNvSpPr/>
            <p:nvPr/>
          </p:nvSpPr>
          <p:spPr>
            <a:xfrm>
              <a:off x="9544802" y="2062009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20" h="287019">
                  <a:moveTo>
                    <a:pt x="143230" y="0"/>
                  </a:moveTo>
                  <a:lnTo>
                    <a:pt x="97957" y="7301"/>
                  </a:lnTo>
                  <a:lnTo>
                    <a:pt x="58638" y="27633"/>
                  </a:lnTo>
                  <a:lnTo>
                    <a:pt x="27633" y="58638"/>
                  </a:lnTo>
                  <a:lnTo>
                    <a:pt x="7301" y="97957"/>
                  </a:lnTo>
                  <a:lnTo>
                    <a:pt x="0" y="143230"/>
                  </a:lnTo>
                  <a:lnTo>
                    <a:pt x="7301" y="188504"/>
                  </a:lnTo>
                  <a:lnTo>
                    <a:pt x="27633" y="227822"/>
                  </a:lnTo>
                  <a:lnTo>
                    <a:pt x="58638" y="258827"/>
                  </a:lnTo>
                  <a:lnTo>
                    <a:pt x="97957" y="279159"/>
                  </a:lnTo>
                  <a:lnTo>
                    <a:pt x="143230" y="286461"/>
                  </a:lnTo>
                  <a:lnTo>
                    <a:pt x="188504" y="279159"/>
                  </a:lnTo>
                  <a:lnTo>
                    <a:pt x="227822" y="258827"/>
                  </a:lnTo>
                  <a:lnTo>
                    <a:pt x="258827" y="227822"/>
                  </a:lnTo>
                  <a:lnTo>
                    <a:pt x="279159" y="188504"/>
                  </a:lnTo>
                  <a:lnTo>
                    <a:pt x="286461" y="143230"/>
                  </a:lnTo>
                  <a:lnTo>
                    <a:pt x="279159" y="97957"/>
                  </a:lnTo>
                  <a:lnTo>
                    <a:pt x="258827" y="58638"/>
                  </a:lnTo>
                  <a:lnTo>
                    <a:pt x="227822" y="27633"/>
                  </a:lnTo>
                  <a:lnTo>
                    <a:pt x="188504" y="7301"/>
                  </a:lnTo>
                  <a:lnTo>
                    <a:pt x="143230" y="0"/>
                  </a:lnTo>
                  <a:close/>
                </a:path>
              </a:pathLst>
            </a:custGeom>
            <a:solidFill>
              <a:srgbClr val="001F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39">
              <a:extLst>
                <a:ext uri="{FF2B5EF4-FFF2-40B4-BE49-F238E27FC236}">
                  <a16:creationId xmlns:a16="http://schemas.microsoft.com/office/drawing/2014/main" id="{7DB704FE-3E6B-FFC6-A6BD-6528A18C405E}"/>
                </a:ext>
              </a:extLst>
            </p:cNvPr>
            <p:cNvSpPr/>
            <p:nvPr/>
          </p:nvSpPr>
          <p:spPr>
            <a:xfrm>
              <a:off x="9465691" y="2062009"/>
              <a:ext cx="928369" cy="576580"/>
            </a:xfrm>
            <a:custGeom>
              <a:avLst/>
              <a:gdLst/>
              <a:ahLst/>
              <a:cxnLst/>
              <a:rect l="l" t="t" r="r" b="b"/>
              <a:pathLst>
                <a:path w="928370" h="576580">
                  <a:moveTo>
                    <a:pt x="286461" y="433184"/>
                  </a:moveTo>
                  <a:lnTo>
                    <a:pt x="279158" y="387908"/>
                  </a:lnTo>
                  <a:lnTo>
                    <a:pt x="258826" y="348589"/>
                  </a:lnTo>
                  <a:lnTo>
                    <a:pt x="227812" y="317588"/>
                  </a:lnTo>
                  <a:lnTo>
                    <a:pt x="188506" y="297256"/>
                  </a:lnTo>
                  <a:lnTo>
                    <a:pt x="143230" y="289953"/>
                  </a:lnTo>
                  <a:lnTo>
                    <a:pt x="97955" y="297256"/>
                  </a:lnTo>
                  <a:lnTo>
                    <a:pt x="58635" y="317588"/>
                  </a:lnTo>
                  <a:lnTo>
                    <a:pt x="27635" y="348589"/>
                  </a:lnTo>
                  <a:lnTo>
                    <a:pt x="7302" y="387908"/>
                  </a:lnTo>
                  <a:lnTo>
                    <a:pt x="0" y="433184"/>
                  </a:lnTo>
                  <a:lnTo>
                    <a:pt x="7302" y="478459"/>
                  </a:lnTo>
                  <a:lnTo>
                    <a:pt x="27635" y="517779"/>
                  </a:lnTo>
                  <a:lnTo>
                    <a:pt x="58635" y="548779"/>
                  </a:lnTo>
                  <a:lnTo>
                    <a:pt x="97955" y="569112"/>
                  </a:lnTo>
                  <a:lnTo>
                    <a:pt x="143230" y="576414"/>
                  </a:lnTo>
                  <a:lnTo>
                    <a:pt x="188506" y="569112"/>
                  </a:lnTo>
                  <a:lnTo>
                    <a:pt x="227812" y="548779"/>
                  </a:lnTo>
                  <a:lnTo>
                    <a:pt x="258826" y="517779"/>
                  </a:lnTo>
                  <a:lnTo>
                    <a:pt x="279158" y="478459"/>
                  </a:lnTo>
                  <a:lnTo>
                    <a:pt x="286461" y="433184"/>
                  </a:lnTo>
                  <a:close/>
                </a:path>
                <a:path w="928370" h="576580">
                  <a:moveTo>
                    <a:pt x="928217" y="143230"/>
                  </a:moveTo>
                  <a:lnTo>
                    <a:pt x="920915" y="97967"/>
                  </a:lnTo>
                  <a:lnTo>
                    <a:pt x="900582" y="58648"/>
                  </a:lnTo>
                  <a:lnTo>
                    <a:pt x="869581" y="27635"/>
                  </a:lnTo>
                  <a:lnTo>
                    <a:pt x="830262" y="7302"/>
                  </a:lnTo>
                  <a:lnTo>
                    <a:pt x="784987" y="0"/>
                  </a:lnTo>
                  <a:lnTo>
                    <a:pt x="739711" y="7302"/>
                  </a:lnTo>
                  <a:lnTo>
                    <a:pt x="700392" y="27635"/>
                  </a:lnTo>
                  <a:lnTo>
                    <a:pt x="669391" y="58648"/>
                  </a:lnTo>
                  <a:lnTo>
                    <a:pt x="649058" y="97967"/>
                  </a:lnTo>
                  <a:lnTo>
                    <a:pt x="641756" y="143230"/>
                  </a:lnTo>
                  <a:lnTo>
                    <a:pt x="649058" y="188506"/>
                  </a:lnTo>
                  <a:lnTo>
                    <a:pt x="669391" y="227825"/>
                  </a:lnTo>
                  <a:lnTo>
                    <a:pt x="700392" y="258826"/>
                  </a:lnTo>
                  <a:lnTo>
                    <a:pt x="739711" y="279158"/>
                  </a:lnTo>
                  <a:lnTo>
                    <a:pt x="784987" y="286461"/>
                  </a:lnTo>
                  <a:lnTo>
                    <a:pt x="830262" y="279158"/>
                  </a:lnTo>
                  <a:lnTo>
                    <a:pt x="869581" y="258826"/>
                  </a:lnTo>
                  <a:lnTo>
                    <a:pt x="900582" y="227825"/>
                  </a:lnTo>
                  <a:lnTo>
                    <a:pt x="920915" y="188506"/>
                  </a:lnTo>
                  <a:lnTo>
                    <a:pt x="928217" y="143230"/>
                  </a:lnTo>
                  <a:close/>
                </a:path>
              </a:pathLst>
            </a:custGeom>
            <a:solidFill>
              <a:srgbClr val="00C1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40">
              <a:extLst>
                <a:ext uri="{FF2B5EF4-FFF2-40B4-BE49-F238E27FC236}">
                  <a16:creationId xmlns:a16="http://schemas.microsoft.com/office/drawing/2014/main" id="{7749599B-91F3-336F-E8EF-243B02291F41}"/>
                </a:ext>
              </a:extLst>
            </p:cNvPr>
            <p:cNvSpPr/>
            <p:nvPr/>
          </p:nvSpPr>
          <p:spPr>
            <a:xfrm>
              <a:off x="10143479" y="2351956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20" h="287019">
                  <a:moveTo>
                    <a:pt x="143230" y="0"/>
                  </a:moveTo>
                  <a:lnTo>
                    <a:pt x="97957" y="7301"/>
                  </a:lnTo>
                  <a:lnTo>
                    <a:pt x="58638" y="27633"/>
                  </a:lnTo>
                  <a:lnTo>
                    <a:pt x="27633" y="58638"/>
                  </a:lnTo>
                  <a:lnTo>
                    <a:pt x="7301" y="97957"/>
                  </a:lnTo>
                  <a:lnTo>
                    <a:pt x="0" y="143230"/>
                  </a:lnTo>
                  <a:lnTo>
                    <a:pt x="7301" y="188504"/>
                  </a:lnTo>
                  <a:lnTo>
                    <a:pt x="27633" y="227822"/>
                  </a:lnTo>
                  <a:lnTo>
                    <a:pt x="58638" y="258827"/>
                  </a:lnTo>
                  <a:lnTo>
                    <a:pt x="97957" y="279159"/>
                  </a:lnTo>
                  <a:lnTo>
                    <a:pt x="143230" y="286461"/>
                  </a:lnTo>
                  <a:lnTo>
                    <a:pt x="188504" y="279159"/>
                  </a:lnTo>
                  <a:lnTo>
                    <a:pt x="227822" y="258827"/>
                  </a:lnTo>
                  <a:lnTo>
                    <a:pt x="258827" y="227822"/>
                  </a:lnTo>
                  <a:lnTo>
                    <a:pt x="279159" y="188504"/>
                  </a:lnTo>
                  <a:lnTo>
                    <a:pt x="286461" y="143230"/>
                  </a:lnTo>
                  <a:lnTo>
                    <a:pt x="279159" y="97957"/>
                  </a:lnTo>
                  <a:lnTo>
                    <a:pt x="258827" y="58638"/>
                  </a:lnTo>
                  <a:lnTo>
                    <a:pt x="227822" y="27633"/>
                  </a:lnTo>
                  <a:lnTo>
                    <a:pt x="188504" y="7301"/>
                  </a:lnTo>
                  <a:lnTo>
                    <a:pt x="143230" y="0"/>
                  </a:lnTo>
                  <a:close/>
                </a:path>
              </a:pathLst>
            </a:custGeom>
            <a:solidFill>
              <a:srgbClr val="001F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1" name="object 41">
            <a:extLst>
              <a:ext uri="{FF2B5EF4-FFF2-40B4-BE49-F238E27FC236}">
                <a16:creationId xmlns:a16="http://schemas.microsoft.com/office/drawing/2014/main" id="{EB245F2E-F131-5FA0-F4F4-48505428C0E4}"/>
              </a:ext>
            </a:extLst>
          </p:cNvPr>
          <p:cNvGraphicFramePr>
            <a:graphicFrameLocks noGrp="1"/>
          </p:cNvGraphicFramePr>
          <p:nvPr/>
        </p:nvGraphicFramePr>
        <p:xfrm>
          <a:off x="4165600" y="901695"/>
          <a:ext cx="10331449" cy="1733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2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9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5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88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10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091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b="1" spc="-10" dirty="0">
                          <a:latin typeface="SharpSansDisplayNo1-Semibold"/>
                          <a:cs typeface="SharpSansDisplayNo1-Semibold"/>
                        </a:rPr>
                        <a:t>Sector</a:t>
                      </a:r>
                      <a:endParaRPr sz="900">
                        <a:latin typeface="SharpSansDisplayNo1-Semibold"/>
                        <a:cs typeface="SharpSansDisplayNo1-Semibold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4248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b="1" dirty="0">
                          <a:latin typeface="SharpSansDisplayNo1-Semibold"/>
                          <a:cs typeface="SharpSansDisplayNo1-Semibold"/>
                        </a:rPr>
                        <a:t>Min yield </a:t>
                      </a:r>
                      <a:r>
                        <a:rPr sz="900" b="1" spc="-10" dirty="0">
                          <a:latin typeface="SharpSansDisplayNo1-Semibold"/>
                          <a:cs typeface="SharpSansDisplayNo1-Semibold"/>
                        </a:rPr>
                        <a:t>(10yrs)</a:t>
                      </a:r>
                      <a:endParaRPr sz="900">
                        <a:latin typeface="SharpSansDisplayNo1-Semibold"/>
                        <a:cs typeface="SharpSansDisplayNo1-Semibold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b="1" dirty="0">
                          <a:latin typeface="SharpSansDisplayNo1-Semibold"/>
                          <a:cs typeface="SharpSansDisplayNo1-Semibold"/>
                        </a:rPr>
                        <a:t>Q3 2023 vs 10 yr </a:t>
                      </a:r>
                      <a:r>
                        <a:rPr sz="900" b="1" spc="-10" dirty="0">
                          <a:latin typeface="SharpSansDisplayNo1-Semibold"/>
                          <a:cs typeface="SharpSansDisplayNo1-Semibold"/>
                        </a:rPr>
                        <a:t>average</a:t>
                      </a:r>
                      <a:endParaRPr sz="900">
                        <a:latin typeface="SharpSansDisplayNo1-Semibold"/>
                        <a:cs typeface="SharpSansDisplayNo1-Semibold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b="1" dirty="0">
                          <a:latin typeface="SharpSansDisplayNo1-Semibold"/>
                          <a:cs typeface="SharpSansDisplayNo1-Semibold"/>
                        </a:rPr>
                        <a:t>Max</a:t>
                      </a:r>
                      <a:r>
                        <a:rPr sz="900" b="1" spc="-15" dirty="0">
                          <a:latin typeface="SharpSansDisplayNo1-Semibold"/>
                          <a:cs typeface="SharpSansDisplayNo1-Semibold"/>
                        </a:rPr>
                        <a:t> </a:t>
                      </a:r>
                      <a:r>
                        <a:rPr sz="900" b="1" dirty="0">
                          <a:latin typeface="SharpSansDisplayNo1-Semibold"/>
                          <a:cs typeface="SharpSansDisplayNo1-Semibold"/>
                        </a:rPr>
                        <a:t>yield </a:t>
                      </a:r>
                      <a:r>
                        <a:rPr sz="900" b="1" spc="-10" dirty="0">
                          <a:latin typeface="SharpSansDisplayNo1-Semibold"/>
                          <a:cs typeface="SharpSansDisplayNo1-Semibold"/>
                        </a:rPr>
                        <a:t>(10yrs)</a:t>
                      </a:r>
                      <a:endParaRPr sz="900">
                        <a:latin typeface="SharpSansDisplayNo1-Semibold"/>
                        <a:cs typeface="SharpSansDisplayNo1-Semibold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German</a:t>
                      </a:r>
                      <a:r>
                        <a:rPr sz="900" spc="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Bund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48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-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0.57%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15875">
                        <a:lnSpc>
                          <a:spcPct val="100000"/>
                        </a:lnSpc>
                      </a:pPr>
                      <a:r>
                        <a:rPr sz="700" b="1" spc="-20" dirty="0">
                          <a:solidFill>
                            <a:srgbClr val="FFFFFF"/>
                          </a:solidFill>
                          <a:latin typeface="SharpSansDisplayNo1-Semibold"/>
                          <a:cs typeface="SharpSansDisplayNo1-Semibold"/>
                        </a:rPr>
                        <a:t>0.62%</a:t>
                      </a:r>
                      <a:endParaRPr sz="700">
                        <a:latin typeface="SharpSansDisplayNo1-Semibold"/>
                        <a:cs typeface="SharpSansDisplayNo1-Semibold"/>
                      </a:endParaRPr>
                    </a:p>
                  </a:txBody>
                  <a:tcPr marL="0" marR="0" marT="698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194945">
                        <a:lnSpc>
                          <a:spcPct val="100000"/>
                        </a:lnSpc>
                      </a:pPr>
                      <a:r>
                        <a:rPr sz="700" b="1" spc="-20" dirty="0">
                          <a:solidFill>
                            <a:srgbClr val="FFFFFF"/>
                          </a:solidFill>
                          <a:latin typeface="SharpSansDisplayNo1-Semibold"/>
                          <a:cs typeface="SharpSansDisplayNo1-Semibold"/>
                        </a:rPr>
                        <a:t>2.30%</a:t>
                      </a:r>
                      <a:endParaRPr sz="700">
                        <a:latin typeface="SharpSansDisplayNo1-Semibold"/>
                        <a:cs typeface="SharpSansDisplayNo1-Semibold"/>
                      </a:endParaRPr>
                    </a:p>
                  </a:txBody>
                  <a:tcPr marL="0" marR="0" marT="698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3.20%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Residential</a:t>
                      </a:r>
                      <a:r>
                        <a:rPr sz="900" spc="-4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NIY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48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3.15%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95580">
                        <a:lnSpc>
                          <a:spcPct val="100000"/>
                        </a:lnSpc>
                      </a:pPr>
                      <a:r>
                        <a:rPr sz="700" b="1" spc="-20" dirty="0">
                          <a:solidFill>
                            <a:srgbClr val="FFFFFF"/>
                          </a:solidFill>
                          <a:latin typeface="SharpSansDisplayNo1-Semibold"/>
                          <a:cs typeface="SharpSansDisplayNo1-Semibold"/>
                        </a:rPr>
                        <a:t>3.79%</a:t>
                      </a:r>
                      <a:endParaRPr sz="700">
                        <a:latin typeface="SharpSansDisplayNo1-Semibold"/>
                        <a:cs typeface="SharpSansDisplayNo1-Semibold"/>
                      </a:endParaRPr>
                    </a:p>
                  </a:txBody>
                  <a:tcPr marL="0" marR="0" marT="63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95580">
                        <a:lnSpc>
                          <a:spcPct val="100000"/>
                        </a:lnSpc>
                      </a:pPr>
                      <a:r>
                        <a:rPr sz="700" b="1" spc="-20" dirty="0">
                          <a:solidFill>
                            <a:srgbClr val="FFFFFF"/>
                          </a:solidFill>
                          <a:latin typeface="SharpSansDisplayNo1-Semibold"/>
                          <a:cs typeface="SharpSansDisplayNo1-Semibold"/>
                        </a:rPr>
                        <a:t>4.30%</a:t>
                      </a:r>
                      <a:endParaRPr sz="700">
                        <a:latin typeface="SharpSansDisplayNo1-Semibold"/>
                        <a:cs typeface="SharpSansDisplayNo1-Semibold"/>
                      </a:endParaRPr>
                    </a:p>
                  </a:txBody>
                  <a:tcPr marL="0" marR="0" marT="63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4.30%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Retail 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NIY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48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5.40%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55575">
                        <a:lnSpc>
                          <a:spcPct val="100000"/>
                        </a:lnSpc>
                      </a:pPr>
                      <a:r>
                        <a:rPr sz="700" b="1" spc="-20" dirty="0">
                          <a:solidFill>
                            <a:srgbClr val="FFFFFF"/>
                          </a:solidFill>
                          <a:latin typeface="SharpSansDisplayNo1-Semibold"/>
                          <a:cs typeface="SharpSansDisplayNo1-Semibold"/>
                        </a:rPr>
                        <a:t>6.38%</a:t>
                      </a:r>
                      <a:endParaRPr sz="700">
                        <a:latin typeface="SharpSansDisplayNo1-Semibold"/>
                        <a:cs typeface="SharpSansDisplayNo1-Semibold"/>
                      </a:endParaRPr>
                    </a:p>
                  </a:txBody>
                  <a:tcPr marL="0" marR="0" marT="190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498475">
                        <a:lnSpc>
                          <a:spcPct val="100000"/>
                        </a:lnSpc>
                      </a:pPr>
                      <a:r>
                        <a:rPr sz="700" b="1" spc="-20" dirty="0">
                          <a:solidFill>
                            <a:srgbClr val="FFFFFF"/>
                          </a:solidFill>
                          <a:latin typeface="SharpSansDisplayNo1-Semibold"/>
                          <a:cs typeface="SharpSansDisplayNo1-Semibold"/>
                        </a:rPr>
                        <a:t>8.10%</a:t>
                      </a:r>
                      <a:endParaRPr sz="700">
                        <a:latin typeface="SharpSansDisplayNo1-Semibold"/>
                        <a:cs typeface="SharpSansDisplayNo1-Semibold"/>
                      </a:endParaRPr>
                    </a:p>
                  </a:txBody>
                  <a:tcPr marL="0" marR="0" marT="190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8.36%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Industrial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NIY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48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4.00%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2736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spc="-20" dirty="0">
                          <a:solidFill>
                            <a:srgbClr val="FFFFFF"/>
                          </a:solidFill>
                          <a:latin typeface="SharpSansDisplayNo1-Semibold"/>
                          <a:cs typeface="SharpSansDisplayNo1-Semibold"/>
                        </a:rPr>
                        <a:t>5.60%</a:t>
                      </a:r>
                      <a:endParaRPr sz="700">
                        <a:latin typeface="SharpSansDisplayNo1-Semibold"/>
                        <a:cs typeface="SharpSansDisplayNo1-Semibold"/>
                      </a:endParaRPr>
                    </a:p>
                  </a:txBody>
                  <a:tcPr marL="0" marR="0" marT="254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555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spc="-20" dirty="0">
                          <a:solidFill>
                            <a:srgbClr val="FFFFFF"/>
                          </a:solidFill>
                          <a:latin typeface="SharpSansDisplayNo1-Semibold"/>
                          <a:cs typeface="SharpSansDisplayNo1-Semibold"/>
                        </a:rPr>
                        <a:t>6.38%</a:t>
                      </a:r>
                      <a:endParaRPr sz="700">
                        <a:latin typeface="SharpSansDisplayNo1-Semibold"/>
                        <a:cs typeface="SharpSansDisplayNo1-Semibold"/>
                      </a:endParaRPr>
                    </a:p>
                  </a:txBody>
                  <a:tcPr marL="0" marR="0" marT="254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8.67%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Office</a:t>
                      </a:r>
                      <a:r>
                        <a:rPr sz="900" spc="-3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NIY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48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4.45%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95580">
                        <a:lnSpc>
                          <a:spcPct val="100000"/>
                        </a:lnSpc>
                      </a:pPr>
                      <a:r>
                        <a:rPr sz="700" b="1" spc="-20" dirty="0">
                          <a:solidFill>
                            <a:srgbClr val="FFFFFF"/>
                          </a:solidFill>
                          <a:latin typeface="SharpSansDisplayNo1-Semibold"/>
                          <a:cs typeface="SharpSansDisplayNo1-Semibold"/>
                        </a:rPr>
                        <a:t>5.46%</a:t>
                      </a:r>
                      <a:endParaRPr sz="700">
                        <a:latin typeface="SharpSansDisplayNo1-Semibold"/>
                        <a:cs typeface="SharpSansDisplayNo1-Semibold"/>
                      </a:endParaRPr>
                    </a:p>
                  </a:txBody>
                  <a:tcPr marL="0" marR="0" marT="381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93040">
                        <a:lnSpc>
                          <a:spcPct val="100000"/>
                        </a:lnSpc>
                      </a:pPr>
                      <a:r>
                        <a:rPr sz="700" b="1" spc="-20" dirty="0">
                          <a:solidFill>
                            <a:srgbClr val="FFFFFF"/>
                          </a:solidFill>
                          <a:latin typeface="SharpSansDisplayNo1-Semibold"/>
                          <a:cs typeface="SharpSansDisplayNo1-Semibold"/>
                        </a:rPr>
                        <a:t>6.40%</a:t>
                      </a:r>
                      <a:endParaRPr sz="700">
                        <a:latin typeface="SharpSansDisplayNo1-Semibold"/>
                        <a:cs typeface="SharpSansDisplayNo1-Semibold"/>
                      </a:endParaRPr>
                    </a:p>
                  </a:txBody>
                  <a:tcPr marL="0" marR="0" marT="381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6.91%</a:t>
                      </a:r>
                      <a:endParaRPr sz="900" dirty="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2" name="object 62">
            <a:extLst>
              <a:ext uri="{FF2B5EF4-FFF2-40B4-BE49-F238E27FC236}">
                <a16:creationId xmlns:a16="http://schemas.microsoft.com/office/drawing/2014/main" id="{DCCDFA5A-45D0-AE63-9354-E61B0E1E8774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98640" y="2778130"/>
            <a:ext cx="88900" cy="88900"/>
          </a:xfrm>
          <a:prstGeom prst="rect">
            <a:avLst/>
          </a:prstGeom>
        </p:spPr>
      </p:pic>
      <p:pic>
        <p:nvPicPr>
          <p:cNvPr id="83" name="object 63">
            <a:extLst>
              <a:ext uri="{FF2B5EF4-FFF2-40B4-BE49-F238E27FC236}">
                <a16:creationId xmlns:a16="http://schemas.microsoft.com/office/drawing/2014/main" id="{FB071AFA-6C9E-3C22-5A48-A4566823D50B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22537" y="2778130"/>
            <a:ext cx="88900" cy="88900"/>
          </a:xfrm>
          <a:prstGeom prst="rect">
            <a:avLst/>
          </a:prstGeom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5A580CFB-5DAD-EAE3-A9EF-67F11F8C94C0}"/>
              </a:ext>
            </a:extLst>
          </p:cNvPr>
          <p:cNvGrpSpPr/>
          <p:nvPr/>
        </p:nvGrpSpPr>
        <p:grpSpPr>
          <a:xfrm>
            <a:off x="4152900" y="2694648"/>
            <a:ext cx="4382770" cy="289823"/>
            <a:chOff x="4152900" y="2694648"/>
            <a:chExt cx="4382770" cy="289823"/>
          </a:xfrm>
        </p:grpSpPr>
        <p:sp>
          <p:nvSpPr>
            <p:cNvPr id="85" name="object 28">
              <a:extLst>
                <a:ext uri="{FF2B5EF4-FFF2-40B4-BE49-F238E27FC236}">
                  <a16:creationId xmlns:a16="http://schemas.microsoft.com/office/drawing/2014/main" id="{44F2A23E-D4E8-D332-3155-C6FB97451FD0}"/>
                </a:ext>
              </a:extLst>
            </p:cNvPr>
            <p:cNvSpPr txBox="1"/>
            <p:nvPr/>
          </p:nvSpPr>
          <p:spPr>
            <a:xfrm>
              <a:off x="4152900" y="2694648"/>
              <a:ext cx="2298700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latin typeface="SharpSansDisplayNo1-Book"/>
                  <a:cs typeface="SharpSansDisplayNo1-Book"/>
                </a:rPr>
                <a:t>Source:</a:t>
              </a:r>
              <a:r>
                <a:rPr sz="900" spc="5" dirty="0">
                  <a:latin typeface="SharpSansDisplayNo1-Book"/>
                  <a:cs typeface="SharpSansDisplayNo1-Book"/>
                </a:rPr>
                <a:t> </a:t>
              </a:r>
              <a:r>
                <a:rPr sz="900" dirty="0">
                  <a:latin typeface="SharpSansDisplayNo1-Book"/>
                  <a:cs typeface="SharpSansDisplayNo1-Book"/>
                </a:rPr>
                <a:t>LSEG</a:t>
              </a:r>
              <a:r>
                <a:rPr sz="900" spc="5" dirty="0">
                  <a:latin typeface="SharpSansDisplayNo1-Book"/>
                  <a:cs typeface="SharpSansDisplayNo1-Book"/>
                </a:rPr>
                <a:t> </a:t>
              </a:r>
              <a:r>
                <a:rPr sz="900" spc="-10" dirty="0">
                  <a:latin typeface="SharpSansDisplayNo1-Book"/>
                  <a:cs typeface="SharpSansDisplayNo1-Book"/>
                </a:rPr>
                <a:t>Datastream,</a:t>
              </a:r>
              <a:r>
                <a:rPr sz="900" spc="5" dirty="0">
                  <a:latin typeface="SharpSansDisplayNo1-Book"/>
                  <a:cs typeface="SharpSansDisplayNo1-Book"/>
                </a:rPr>
                <a:t> </a:t>
              </a:r>
              <a:r>
                <a:rPr sz="900" dirty="0">
                  <a:latin typeface="SharpSansDisplayNo1-Book"/>
                  <a:cs typeface="SharpSansDisplayNo1-Book"/>
                </a:rPr>
                <a:t>abrdn,</a:t>
              </a:r>
              <a:r>
                <a:rPr sz="900" spc="5" dirty="0">
                  <a:latin typeface="SharpSansDisplayNo1-Book"/>
                  <a:cs typeface="SharpSansDisplayNo1-Book"/>
                </a:rPr>
                <a:t> </a:t>
              </a:r>
              <a:r>
                <a:rPr sz="900" dirty="0">
                  <a:latin typeface="SharpSansDisplayNo1-Book"/>
                  <a:cs typeface="SharpSansDisplayNo1-Book"/>
                </a:rPr>
                <a:t>CBRE,</a:t>
              </a:r>
              <a:r>
                <a:rPr sz="900" spc="5" dirty="0">
                  <a:latin typeface="SharpSansDisplayNo1-Book"/>
                  <a:cs typeface="SharpSansDisplayNo1-Book"/>
                </a:rPr>
                <a:t> </a:t>
              </a:r>
              <a:r>
                <a:rPr sz="900" dirty="0">
                  <a:latin typeface="SharpSansDisplayNo1-Book"/>
                  <a:cs typeface="SharpSansDisplayNo1-Book"/>
                </a:rPr>
                <a:t>December</a:t>
              </a:r>
              <a:r>
                <a:rPr sz="900" spc="10" dirty="0">
                  <a:latin typeface="SharpSansDisplayNo1-Book"/>
                  <a:cs typeface="SharpSansDisplayNo1-Book"/>
                </a:rPr>
                <a:t> </a:t>
              </a:r>
              <a:r>
                <a:rPr sz="900" spc="-10" dirty="0">
                  <a:latin typeface="SharpSansDisplayNo1-Book"/>
                  <a:cs typeface="SharpSansDisplayNo1-Book"/>
                </a:rPr>
                <a:t>2023</a:t>
              </a:r>
              <a:endParaRPr sz="900" dirty="0">
                <a:latin typeface="SharpSansDisplayNo1-Book"/>
                <a:cs typeface="SharpSansDisplayNo1-Book"/>
              </a:endParaRPr>
            </a:p>
          </p:txBody>
        </p:sp>
        <p:sp>
          <p:nvSpPr>
            <p:cNvPr id="86" name="object 64">
              <a:extLst>
                <a:ext uri="{FF2B5EF4-FFF2-40B4-BE49-F238E27FC236}">
                  <a16:creationId xmlns:a16="http://schemas.microsoft.com/office/drawing/2014/main" id="{B3EF89E4-2BDB-4DE8-1579-33A942439D26}"/>
                </a:ext>
              </a:extLst>
            </p:cNvPr>
            <p:cNvSpPr txBox="1"/>
            <p:nvPr/>
          </p:nvSpPr>
          <p:spPr>
            <a:xfrm>
              <a:off x="7000240" y="2740019"/>
              <a:ext cx="1535430" cy="1473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  <a:tabLst>
                  <a:tab pos="735965" algn="l"/>
                </a:tabLst>
              </a:pPr>
              <a:r>
                <a:rPr sz="800" dirty="0">
                  <a:latin typeface="SharpSansDisplayNo1-Book"/>
                  <a:cs typeface="SharpSansDisplayNo1-Book"/>
                </a:rPr>
                <a:t>Q3 </a:t>
              </a:r>
              <a:r>
                <a:rPr sz="800" spc="-20" dirty="0">
                  <a:latin typeface="SharpSansDisplayNo1-Book"/>
                  <a:cs typeface="SharpSansDisplayNo1-Book"/>
                </a:rPr>
                <a:t>2023</a:t>
              </a:r>
              <a:r>
                <a:rPr sz="800" dirty="0">
                  <a:latin typeface="SharpSansDisplayNo1-Book"/>
                  <a:cs typeface="SharpSansDisplayNo1-Book"/>
                </a:rPr>
                <a:t>	10</a:t>
              </a:r>
              <a:r>
                <a:rPr sz="800" spc="-10" dirty="0">
                  <a:latin typeface="SharpSansDisplayNo1-Book"/>
                  <a:cs typeface="SharpSansDisplayNo1-Book"/>
                </a:rPr>
                <a:t> </a:t>
              </a:r>
              <a:r>
                <a:rPr sz="800" dirty="0">
                  <a:latin typeface="SharpSansDisplayNo1-Book"/>
                  <a:cs typeface="SharpSansDisplayNo1-Book"/>
                </a:rPr>
                <a:t>year</a:t>
              </a:r>
              <a:r>
                <a:rPr sz="800" spc="-10" dirty="0">
                  <a:latin typeface="SharpSansDisplayNo1-Book"/>
                  <a:cs typeface="SharpSansDisplayNo1-Book"/>
                </a:rPr>
                <a:t> average</a:t>
              </a:r>
              <a:endParaRPr sz="800" dirty="0">
                <a:latin typeface="SharpSansDisplayNo1-Book"/>
                <a:cs typeface="SharpSansDisplayNo1-Book"/>
              </a:endParaRPr>
            </a:p>
          </p:txBody>
        </p:sp>
      </p:grpSp>
      <p:sp>
        <p:nvSpPr>
          <p:cNvPr id="87" name="object 14">
            <a:extLst>
              <a:ext uri="{FF2B5EF4-FFF2-40B4-BE49-F238E27FC236}">
                <a16:creationId xmlns:a16="http://schemas.microsoft.com/office/drawing/2014/main" id="{E1B42479-8A29-9F99-B86F-96250C2980AC}"/>
              </a:ext>
            </a:extLst>
          </p:cNvPr>
          <p:cNvSpPr txBox="1"/>
          <p:nvPr/>
        </p:nvSpPr>
        <p:spPr>
          <a:xfrm>
            <a:off x="4152900" y="5157677"/>
            <a:ext cx="22066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SharpSansDisplayNo1-Book"/>
                <a:cs typeface="SharpSansDisplayNo1-Book"/>
              </a:rPr>
              <a:t>Source: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MSCI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RCA,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Ice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BofA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Indices,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September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2023</a:t>
            </a:r>
            <a:endParaRPr sz="900" dirty="0">
              <a:latin typeface="SharpSansDisplayNo1-Book"/>
              <a:cs typeface="SharpSansDisplayNo1-Book"/>
            </a:endParaRPr>
          </a:p>
        </p:txBody>
      </p:sp>
      <p:sp>
        <p:nvSpPr>
          <p:cNvPr id="88" name="object 15">
            <a:extLst>
              <a:ext uri="{FF2B5EF4-FFF2-40B4-BE49-F238E27FC236}">
                <a16:creationId xmlns:a16="http://schemas.microsoft.com/office/drawing/2014/main" id="{4D9CEA63-0DF3-EEE3-CA63-24B01B7B5DBC}"/>
              </a:ext>
            </a:extLst>
          </p:cNvPr>
          <p:cNvSpPr txBox="1"/>
          <p:nvPr/>
        </p:nvSpPr>
        <p:spPr>
          <a:xfrm>
            <a:off x="4152900" y="3036882"/>
            <a:ext cx="43408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SharpSansDisplayNo1-Semibold"/>
                <a:cs typeface="SharpSansDisplayNo1-Semibold"/>
              </a:rPr>
              <a:t>Market</a:t>
            </a:r>
            <a:r>
              <a:rPr sz="1200" b="1" spc="-20" dirty="0">
                <a:latin typeface="SharpSansDisplayNo1-Semibold"/>
                <a:cs typeface="SharpSansDisplayNo1-Semibold"/>
              </a:rPr>
              <a:t> </a:t>
            </a:r>
            <a:r>
              <a:rPr sz="1200" b="1" dirty="0">
                <a:latin typeface="SharpSansDisplayNo1-Semibold"/>
                <a:cs typeface="SharpSansDisplayNo1-Semibold"/>
              </a:rPr>
              <a:t>Yields</a:t>
            </a:r>
            <a:r>
              <a:rPr sz="1200" b="1" spc="-5" dirty="0">
                <a:latin typeface="SharpSansDisplayNo1-Semibold"/>
                <a:cs typeface="SharpSansDisplayNo1-Semibold"/>
              </a:rPr>
              <a:t> </a:t>
            </a:r>
            <a:r>
              <a:rPr sz="1200" b="1" dirty="0">
                <a:latin typeface="SharpSansDisplayNo1-Semibold"/>
                <a:cs typeface="SharpSansDisplayNo1-Semibold"/>
              </a:rPr>
              <a:t>–</a:t>
            </a:r>
            <a:r>
              <a:rPr sz="1200" b="1" spc="-5" dirty="0">
                <a:latin typeface="SharpSansDisplayNo1-Semibold"/>
                <a:cs typeface="SharpSansDisplayNo1-Semibold"/>
              </a:rPr>
              <a:t> </a:t>
            </a:r>
            <a:r>
              <a:rPr sz="1200" b="1" dirty="0">
                <a:latin typeface="SharpSansDisplayNo1-Semibold"/>
                <a:cs typeface="SharpSansDisplayNo1-Semibold"/>
              </a:rPr>
              <a:t>North</a:t>
            </a:r>
            <a:r>
              <a:rPr sz="1200" b="1" spc="-5" dirty="0">
                <a:latin typeface="SharpSansDisplayNo1-Semibold"/>
                <a:cs typeface="SharpSansDisplayNo1-Semibold"/>
              </a:rPr>
              <a:t> </a:t>
            </a:r>
            <a:r>
              <a:rPr sz="1200" b="1" dirty="0">
                <a:latin typeface="SharpSansDisplayNo1-Semibold"/>
                <a:cs typeface="SharpSansDisplayNo1-Semibold"/>
              </a:rPr>
              <a:t>American</a:t>
            </a:r>
            <a:r>
              <a:rPr sz="1200" b="1" spc="-10" dirty="0">
                <a:latin typeface="SharpSansDisplayNo1-Semibold"/>
                <a:cs typeface="SharpSansDisplayNo1-Semibold"/>
              </a:rPr>
              <a:t> </a:t>
            </a:r>
            <a:r>
              <a:rPr sz="1200" b="1" dirty="0">
                <a:latin typeface="SharpSansDisplayNo1-Semibold"/>
                <a:cs typeface="SharpSansDisplayNo1-Semibold"/>
              </a:rPr>
              <a:t>property</a:t>
            </a:r>
            <a:r>
              <a:rPr sz="1200" b="1" spc="-5" dirty="0">
                <a:latin typeface="SharpSansDisplayNo1-Semibold"/>
                <a:cs typeface="SharpSansDisplayNo1-Semibold"/>
              </a:rPr>
              <a:t> </a:t>
            </a:r>
            <a:r>
              <a:rPr sz="1200" b="1" dirty="0">
                <a:latin typeface="SharpSansDisplayNo1-Semibold"/>
                <a:cs typeface="SharpSansDisplayNo1-Semibold"/>
              </a:rPr>
              <a:t>yields</a:t>
            </a:r>
            <a:r>
              <a:rPr sz="1200" b="1" spc="-5" dirty="0">
                <a:latin typeface="SharpSansDisplayNo1-Semibold"/>
                <a:cs typeface="SharpSansDisplayNo1-Semibold"/>
              </a:rPr>
              <a:t> </a:t>
            </a:r>
            <a:r>
              <a:rPr sz="1200" b="1" dirty="0">
                <a:latin typeface="SharpSansDisplayNo1-Semibold"/>
                <a:cs typeface="SharpSansDisplayNo1-Semibold"/>
              </a:rPr>
              <a:t>vs</a:t>
            </a:r>
            <a:r>
              <a:rPr sz="1200" b="1" spc="-5" dirty="0">
                <a:latin typeface="SharpSansDisplayNo1-Semibold"/>
                <a:cs typeface="SharpSansDisplayNo1-Semibold"/>
              </a:rPr>
              <a:t> </a:t>
            </a:r>
            <a:r>
              <a:rPr sz="1200" b="1" dirty="0">
                <a:latin typeface="SharpSansDisplayNo1-Semibold"/>
                <a:cs typeface="SharpSansDisplayNo1-Semibold"/>
              </a:rPr>
              <a:t>US</a:t>
            </a:r>
            <a:r>
              <a:rPr sz="1200" b="1" spc="-5" dirty="0">
                <a:latin typeface="SharpSansDisplayNo1-Semibold"/>
                <a:cs typeface="SharpSansDisplayNo1-Semibold"/>
              </a:rPr>
              <a:t> </a:t>
            </a:r>
            <a:r>
              <a:rPr sz="1200" b="1" spc="-10" dirty="0">
                <a:latin typeface="SharpSansDisplayNo1-Semibold"/>
                <a:cs typeface="SharpSansDisplayNo1-Semibold"/>
              </a:rPr>
              <a:t>Treasury</a:t>
            </a:r>
            <a:endParaRPr sz="1200">
              <a:latin typeface="SharpSansDisplayNo1-Semibold"/>
              <a:cs typeface="SharpSansDisplayNo1-Semibold"/>
            </a:endParaRPr>
          </a:p>
        </p:txBody>
      </p:sp>
      <p:grpSp>
        <p:nvGrpSpPr>
          <p:cNvPr id="89" name="object 16">
            <a:extLst>
              <a:ext uri="{FF2B5EF4-FFF2-40B4-BE49-F238E27FC236}">
                <a16:creationId xmlns:a16="http://schemas.microsoft.com/office/drawing/2014/main" id="{1E0ADE8B-0760-B21D-A46B-80141203B25E}"/>
              </a:ext>
            </a:extLst>
          </p:cNvPr>
          <p:cNvGrpSpPr/>
          <p:nvPr/>
        </p:nvGrpSpPr>
        <p:grpSpPr>
          <a:xfrm>
            <a:off x="6897496" y="3644346"/>
            <a:ext cx="6419215" cy="1446530"/>
            <a:chOff x="6897496" y="3644346"/>
            <a:chExt cx="6419215" cy="1446530"/>
          </a:xfrm>
        </p:grpSpPr>
        <p:sp>
          <p:nvSpPr>
            <p:cNvPr id="90" name="object 17">
              <a:extLst>
                <a:ext uri="{FF2B5EF4-FFF2-40B4-BE49-F238E27FC236}">
                  <a16:creationId xmlns:a16="http://schemas.microsoft.com/office/drawing/2014/main" id="{C62BA06D-4736-E1D9-A8D5-137D2D08F5CB}"/>
                </a:ext>
              </a:extLst>
            </p:cNvPr>
            <p:cNvSpPr/>
            <p:nvPr/>
          </p:nvSpPr>
          <p:spPr>
            <a:xfrm>
              <a:off x="6897496" y="3644900"/>
              <a:ext cx="6419215" cy="1444625"/>
            </a:xfrm>
            <a:custGeom>
              <a:avLst/>
              <a:gdLst/>
              <a:ahLst/>
              <a:cxnLst/>
              <a:rect l="l" t="t" r="r" b="b"/>
              <a:pathLst>
                <a:path w="6419215" h="1444625">
                  <a:moveTo>
                    <a:pt x="6418770" y="0"/>
                  </a:moveTo>
                  <a:lnTo>
                    <a:pt x="0" y="0"/>
                  </a:lnTo>
                  <a:lnTo>
                    <a:pt x="0" y="1444625"/>
                  </a:lnTo>
                  <a:lnTo>
                    <a:pt x="6418770" y="1444625"/>
                  </a:lnTo>
                  <a:lnTo>
                    <a:pt x="6418770" y="0"/>
                  </a:lnTo>
                  <a:close/>
                </a:path>
              </a:pathLst>
            </a:custGeom>
            <a:solidFill>
              <a:srgbClr val="005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18">
              <a:extLst>
                <a:ext uri="{FF2B5EF4-FFF2-40B4-BE49-F238E27FC236}">
                  <a16:creationId xmlns:a16="http://schemas.microsoft.com/office/drawing/2014/main" id="{F83838FE-AFE1-7EA5-66B8-F3B3602C22CC}"/>
                </a:ext>
              </a:extLst>
            </p:cNvPr>
            <p:cNvSpPr/>
            <p:nvPr/>
          </p:nvSpPr>
          <p:spPr>
            <a:xfrm>
              <a:off x="10462752" y="3644346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20" h="287020">
                  <a:moveTo>
                    <a:pt x="143230" y="0"/>
                  </a:moveTo>
                  <a:lnTo>
                    <a:pt x="97957" y="7301"/>
                  </a:lnTo>
                  <a:lnTo>
                    <a:pt x="58638" y="27633"/>
                  </a:lnTo>
                  <a:lnTo>
                    <a:pt x="27633" y="58638"/>
                  </a:lnTo>
                  <a:lnTo>
                    <a:pt x="7301" y="97957"/>
                  </a:lnTo>
                  <a:lnTo>
                    <a:pt x="0" y="143230"/>
                  </a:lnTo>
                  <a:lnTo>
                    <a:pt x="7301" y="188504"/>
                  </a:lnTo>
                  <a:lnTo>
                    <a:pt x="27633" y="227822"/>
                  </a:lnTo>
                  <a:lnTo>
                    <a:pt x="58638" y="258827"/>
                  </a:lnTo>
                  <a:lnTo>
                    <a:pt x="97957" y="279159"/>
                  </a:lnTo>
                  <a:lnTo>
                    <a:pt x="143230" y="286461"/>
                  </a:lnTo>
                  <a:lnTo>
                    <a:pt x="188504" y="279159"/>
                  </a:lnTo>
                  <a:lnTo>
                    <a:pt x="227822" y="258827"/>
                  </a:lnTo>
                  <a:lnTo>
                    <a:pt x="258827" y="227822"/>
                  </a:lnTo>
                  <a:lnTo>
                    <a:pt x="279159" y="188504"/>
                  </a:lnTo>
                  <a:lnTo>
                    <a:pt x="286461" y="143230"/>
                  </a:lnTo>
                  <a:lnTo>
                    <a:pt x="279159" y="97957"/>
                  </a:lnTo>
                  <a:lnTo>
                    <a:pt x="258827" y="58638"/>
                  </a:lnTo>
                  <a:lnTo>
                    <a:pt x="227822" y="27633"/>
                  </a:lnTo>
                  <a:lnTo>
                    <a:pt x="188504" y="7301"/>
                  </a:lnTo>
                  <a:lnTo>
                    <a:pt x="143230" y="0"/>
                  </a:lnTo>
                  <a:close/>
                </a:path>
              </a:pathLst>
            </a:custGeom>
            <a:solidFill>
              <a:srgbClr val="001F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19">
              <a:extLst>
                <a:ext uri="{FF2B5EF4-FFF2-40B4-BE49-F238E27FC236}">
                  <a16:creationId xmlns:a16="http://schemas.microsoft.com/office/drawing/2014/main" id="{DB5967F4-65DA-77E6-1840-0FBAA16E5A2D}"/>
                </a:ext>
              </a:extLst>
            </p:cNvPr>
            <p:cNvSpPr/>
            <p:nvPr/>
          </p:nvSpPr>
          <p:spPr>
            <a:xfrm>
              <a:off x="10749218" y="3644346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20" h="287020">
                  <a:moveTo>
                    <a:pt x="143230" y="0"/>
                  </a:moveTo>
                  <a:lnTo>
                    <a:pt x="97957" y="7301"/>
                  </a:lnTo>
                  <a:lnTo>
                    <a:pt x="58638" y="27633"/>
                  </a:lnTo>
                  <a:lnTo>
                    <a:pt x="27633" y="58638"/>
                  </a:lnTo>
                  <a:lnTo>
                    <a:pt x="7301" y="97957"/>
                  </a:lnTo>
                  <a:lnTo>
                    <a:pt x="0" y="143230"/>
                  </a:lnTo>
                  <a:lnTo>
                    <a:pt x="7301" y="188504"/>
                  </a:lnTo>
                  <a:lnTo>
                    <a:pt x="27633" y="227822"/>
                  </a:lnTo>
                  <a:lnTo>
                    <a:pt x="58638" y="258827"/>
                  </a:lnTo>
                  <a:lnTo>
                    <a:pt x="97957" y="279159"/>
                  </a:lnTo>
                  <a:lnTo>
                    <a:pt x="143230" y="286461"/>
                  </a:lnTo>
                  <a:lnTo>
                    <a:pt x="188504" y="279159"/>
                  </a:lnTo>
                  <a:lnTo>
                    <a:pt x="227822" y="258827"/>
                  </a:lnTo>
                  <a:lnTo>
                    <a:pt x="258827" y="227822"/>
                  </a:lnTo>
                  <a:lnTo>
                    <a:pt x="279159" y="188504"/>
                  </a:lnTo>
                  <a:lnTo>
                    <a:pt x="286461" y="143230"/>
                  </a:lnTo>
                  <a:lnTo>
                    <a:pt x="279159" y="97957"/>
                  </a:lnTo>
                  <a:lnTo>
                    <a:pt x="258827" y="58638"/>
                  </a:lnTo>
                  <a:lnTo>
                    <a:pt x="227822" y="27633"/>
                  </a:lnTo>
                  <a:lnTo>
                    <a:pt x="188504" y="7301"/>
                  </a:lnTo>
                  <a:lnTo>
                    <a:pt x="143230" y="0"/>
                  </a:lnTo>
                  <a:close/>
                </a:path>
              </a:pathLst>
            </a:custGeom>
            <a:solidFill>
              <a:srgbClr val="00C1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20">
              <a:extLst>
                <a:ext uri="{FF2B5EF4-FFF2-40B4-BE49-F238E27FC236}">
                  <a16:creationId xmlns:a16="http://schemas.microsoft.com/office/drawing/2014/main" id="{2254A03E-8985-58E4-BFE9-47C2CCAD30B4}"/>
                </a:ext>
              </a:extLst>
            </p:cNvPr>
            <p:cNvSpPr/>
            <p:nvPr/>
          </p:nvSpPr>
          <p:spPr>
            <a:xfrm>
              <a:off x="9820991" y="3934297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20" h="287020">
                  <a:moveTo>
                    <a:pt x="143230" y="0"/>
                  </a:moveTo>
                  <a:lnTo>
                    <a:pt x="97957" y="7301"/>
                  </a:lnTo>
                  <a:lnTo>
                    <a:pt x="58638" y="27633"/>
                  </a:lnTo>
                  <a:lnTo>
                    <a:pt x="27633" y="58638"/>
                  </a:lnTo>
                  <a:lnTo>
                    <a:pt x="7301" y="97957"/>
                  </a:lnTo>
                  <a:lnTo>
                    <a:pt x="0" y="143230"/>
                  </a:lnTo>
                  <a:lnTo>
                    <a:pt x="7301" y="188504"/>
                  </a:lnTo>
                  <a:lnTo>
                    <a:pt x="27633" y="227822"/>
                  </a:lnTo>
                  <a:lnTo>
                    <a:pt x="58638" y="258827"/>
                  </a:lnTo>
                  <a:lnTo>
                    <a:pt x="97957" y="279159"/>
                  </a:lnTo>
                  <a:lnTo>
                    <a:pt x="143230" y="286461"/>
                  </a:lnTo>
                  <a:lnTo>
                    <a:pt x="188504" y="279159"/>
                  </a:lnTo>
                  <a:lnTo>
                    <a:pt x="227822" y="258827"/>
                  </a:lnTo>
                  <a:lnTo>
                    <a:pt x="258827" y="227822"/>
                  </a:lnTo>
                  <a:lnTo>
                    <a:pt x="279159" y="188504"/>
                  </a:lnTo>
                  <a:lnTo>
                    <a:pt x="286461" y="143230"/>
                  </a:lnTo>
                  <a:lnTo>
                    <a:pt x="279159" y="97957"/>
                  </a:lnTo>
                  <a:lnTo>
                    <a:pt x="258827" y="58638"/>
                  </a:lnTo>
                  <a:lnTo>
                    <a:pt x="227822" y="27633"/>
                  </a:lnTo>
                  <a:lnTo>
                    <a:pt x="188504" y="7301"/>
                  </a:lnTo>
                  <a:lnTo>
                    <a:pt x="143230" y="0"/>
                  </a:lnTo>
                  <a:close/>
                </a:path>
              </a:pathLst>
            </a:custGeom>
            <a:solidFill>
              <a:srgbClr val="001F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21">
              <a:extLst>
                <a:ext uri="{FF2B5EF4-FFF2-40B4-BE49-F238E27FC236}">
                  <a16:creationId xmlns:a16="http://schemas.microsoft.com/office/drawing/2014/main" id="{8022F020-A5B9-2F4C-0DAB-6C58E705ADCA}"/>
                </a:ext>
              </a:extLst>
            </p:cNvPr>
            <p:cNvSpPr/>
            <p:nvPr/>
          </p:nvSpPr>
          <p:spPr>
            <a:xfrm>
              <a:off x="10821169" y="3934297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20" h="287020">
                  <a:moveTo>
                    <a:pt x="143230" y="0"/>
                  </a:moveTo>
                  <a:lnTo>
                    <a:pt x="97957" y="7301"/>
                  </a:lnTo>
                  <a:lnTo>
                    <a:pt x="58638" y="27633"/>
                  </a:lnTo>
                  <a:lnTo>
                    <a:pt x="27633" y="58638"/>
                  </a:lnTo>
                  <a:lnTo>
                    <a:pt x="7301" y="97957"/>
                  </a:lnTo>
                  <a:lnTo>
                    <a:pt x="0" y="143230"/>
                  </a:lnTo>
                  <a:lnTo>
                    <a:pt x="7301" y="188504"/>
                  </a:lnTo>
                  <a:lnTo>
                    <a:pt x="27633" y="227822"/>
                  </a:lnTo>
                  <a:lnTo>
                    <a:pt x="58638" y="258827"/>
                  </a:lnTo>
                  <a:lnTo>
                    <a:pt x="97957" y="279159"/>
                  </a:lnTo>
                  <a:lnTo>
                    <a:pt x="143230" y="286461"/>
                  </a:lnTo>
                  <a:lnTo>
                    <a:pt x="188504" y="279159"/>
                  </a:lnTo>
                  <a:lnTo>
                    <a:pt x="227822" y="258827"/>
                  </a:lnTo>
                  <a:lnTo>
                    <a:pt x="258827" y="227822"/>
                  </a:lnTo>
                  <a:lnTo>
                    <a:pt x="279159" y="188504"/>
                  </a:lnTo>
                  <a:lnTo>
                    <a:pt x="286461" y="143230"/>
                  </a:lnTo>
                  <a:lnTo>
                    <a:pt x="279159" y="97957"/>
                  </a:lnTo>
                  <a:lnTo>
                    <a:pt x="258827" y="58638"/>
                  </a:lnTo>
                  <a:lnTo>
                    <a:pt x="227822" y="27633"/>
                  </a:lnTo>
                  <a:lnTo>
                    <a:pt x="188504" y="7301"/>
                  </a:lnTo>
                  <a:lnTo>
                    <a:pt x="143230" y="0"/>
                  </a:lnTo>
                  <a:close/>
                </a:path>
              </a:pathLst>
            </a:custGeom>
            <a:solidFill>
              <a:srgbClr val="00C1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22">
              <a:extLst>
                <a:ext uri="{FF2B5EF4-FFF2-40B4-BE49-F238E27FC236}">
                  <a16:creationId xmlns:a16="http://schemas.microsoft.com/office/drawing/2014/main" id="{9330B695-FE43-EB9A-E23E-D25B00162928}"/>
                </a:ext>
              </a:extLst>
            </p:cNvPr>
            <p:cNvSpPr/>
            <p:nvPr/>
          </p:nvSpPr>
          <p:spPr>
            <a:xfrm>
              <a:off x="10141871" y="4224248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20" h="287020">
                  <a:moveTo>
                    <a:pt x="143230" y="0"/>
                  </a:moveTo>
                  <a:lnTo>
                    <a:pt x="97957" y="7301"/>
                  </a:lnTo>
                  <a:lnTo>
                    <a:pt x="58638" y="27633"/>
                  </a:lnTo>
                  <a:lnTo>
                    <a:pt x="27633" y="58638"/>
                  </a:lnTo>
                  <a:lnTo>
                    <a:pt x="7301" y="97957"/>
                  </a:lnTo>
                  <a:lnTo>
                    <a:pt x="0" y="143230"/>
                  </a:lnTo>
                  <a:lnTo>
                    <a:pt x="7301" y="188504"/>
                  </a:lnTo>
                  <a:lnTo>
                    <a:pt x="27633" y="227822"/>
                  </a:lnTo>
                  <a:lnTo>
                    <a:pt x="58638" y="258827"/>
                  </a:lnTo>
                  <a:lnTo>
                    <a:pt x="97957" y="279159"/>
                  </a:lnTo>
                  <a:lnTo>
                    <a:pt x="143230" y="286461"/>
                  </a:lnTo>
                  <a:lnTo>
                    <a:pt x="188504" y="279159"/>
                  </a:lnTo>
                  <a:lnTo>
                    <a:pt x="227822" y="258827"/>
                  </a:lnTo>
                  <a:lnTo>
                    <a:pt x="258827" y="227822"/>
                  </a:lnTo>
                  <a:lnTo>
                    <a:pt x="279159" y="188504"/>
                  </a:lnTo>
                  <a:lnTo>
                    <a:pt x="286461" y="143230"/>
                  </a:lnTo>
                  <a:lnTo>
                    <a:pt x="279159" y="97957"/>
                  </a:lnTo>
                  <a:lnTo>
                    <a:pt x="258827" y="58638"/>
                  </a:lnTo>
                  <a:lnTo>
                    <a:pt x="227822" y="27633"/>
                  </a:lnTo>
                  <a:lnTo>
                    <a:pt x="188504" y="7301"/>
                  </a:lnTo>
                  <a:lnTo>
                    <a:pt x="143230" y="0"/>
                  </a:lnTo>
                  <a:close/>
                </a:path>
              </a:pathLst>
            </a:custGeom>
            <a:solidFill>
              <a:srgbClr val="001F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23">
              <a:extLst>
                <a:ext uri="{FF2B5EF4-FFF2-40B4-BE49-F238E27FC236}">
                  <a16:creationId xmlns:a16="http://schemas.microsoft.com/office/drawing/2014/main" id="{74A3E474-8C68-EC44-416D-E86B104C828B}"/>
                </a:ext>
              </a:extLst>
            </p:cNvPr>
            <p:cNvSpPr/>
            <p:nvPr/>
          </p:nvSpPr>
          <p:spPr>
            <a:xfrm>
              <a:off x="10428336" y="4224248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20" h="287020">
                  <a:moveTo>
                    <a:pt x="143230" y="0"/>
                  </a:moveTo>
                  <a:lnTo>
                    <a:pt x="97957" y="7301"/>
                  </a:lnTo>
                  <a:lnTo>
                    <a:pt x="58638" y="27633"/>
                  </a:lnTo>
                  <a:lnTo>
                    <a:pt x="27633" y="58638"/>
                  </a:lnTo>
                  <a:lnTo>
                    <a:pt x="7301" y="97957"/>
                  </a:lnTo>
                  <a:lnTo>
                    <a:pt x="0" y="143230"/>
                  </a:lnTo>
                  <a:lnTo>
                    <a:pt x="7301" y="188504"/>
                  </a:lnTo>
                  <a:lnTo>
                    <a:pt x="27633" y="227822"/>
                  </a:lnTo>
                  <a:lnTo>
                    <a:pt x="58638" y="258827"/>
                  </a:lnTo>
                  <a:lnTo>
                    <a:pt x="97957" y="279159"/>
                  </a:lnTo>
                  <a:lnTo>
                    <a:pt x="143230" y="286461"/>
                  </a:lnTo>
                  <a:lnTo>
                    <a:pt x="188504" y="279159"/>
                  </a:lnTo>
                  <a:lnTo>
                    <a:pt x="227822" y="258827"/>
                  </a:lnTo>
                  <a:lnTo>
                    <a:pt x="258827" y="227822"/>
                  </a:lnTo>
                  <a:lnTo>
                    <a:pt x="279159" y="188504"/>
                  </a:lnTo>
                  <a:lnTo>
                    <a:pt x="286461" y="143230"/>
                  </a:lnTo>
                  <a:lnTo>
                    <a:pt x="279159" y="97957"/>
                  </a:lnTo>
                  <a:lnTo>
                    <a:pt x="258827" y="58638"/>
                  </a:lnTo>
                  <a:lnTo>
                    <a:pt x="227822" y="27633"/>
                  </a:lnTo>
                  <a:lnTo>
                    <a:pt x="188504" y="7301"/>
                  </a:lnTo>
                  <a:lnTo>
                    <a:pt x="143230" y="0"/>
                  </a:lnTo>
                  <a:close/>
                </a:path>
              </a:pathLst>
            </a:custGeom>
            <a:solidFill>
              <a:srgbClr val="00C1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24">
              <a:extLst>
                <a:ext uri="{FF2B5EF4-FFF2-40B4-BE49-F238E27FC236}">
                  <a16:creationId xmlns:a16="http://schemas.microsoft.com/office/drawing/2014/main" id="{6CAD094A-E944-02D2-B1E6-C97781016EF5}"/>
                </a:ext>
              </a:extLst>
            </p:cNvPr>
            <p:cNvSpPr/>
            <p:nvPr/>
          </p:nvSpPr>
          <p:spPr>
            <a:xfrm>
              <a:off x="9465693" y="4514197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20" h="287020">
                  <a:moveTo>
                    <a:pt x="143230" y="0"/>
                  </a:moveTo>
                  <a:lnTo>
                    <a:pt x="97957" y="7301"/>
                  </a:lnTo>
                  <a:lnTo>
                    <a:pt x="58638" y="27633"/>
                  </a:lnTo>
                  <a:lnTo>
                    <a:pt x="27633" y="58638"/>
                  </a:lnTo>
                  <a:lnTo>
                    <a:pt x="7301" y="97957"/>
                  </a:lnTo>
                  <a:lnTo>
                    <a:pt x="0" y="143230"/>
                  </a:lnTo>
                  <a:lnTo>
                    <a:pt x="7301" y="188504"/>
                  </a:lnTo>
                  <a:lnTo>
                    <a:pt x="27633" y="227822"/>
                  </a:lnTo>
                  <a:lnTo>
                    <a:pt x="58638" y="258827"/>
                  </a:lnTo>
                  <a:lnTo>
                    <a:pt x="97957" y="279159"/>
                  </a:lnTo>
                  <a:lnTo>
                    <a:pt x="143230" y="286461"/>
                  </a:lnTo>
                  <a:lnTo>
                    <a:pt x="188504" y="279159"/>
                  </a:lnTo>
                  <a:lnTo>
                    <a:pt x="227822" y="258827"/>
                  </a:lnTo>
                  <a:lnTo>
                    <a:pt x="258827" y="227822"/>
                  </a:lnTo>
                  <a:lnTo>
                    <a:pt x="279159" y="188504"/>
                  </a:lnTo>
                  <a:lnTo>
                    <a:pt x="286461" y="143230"/>
                  </a:lnTo>
                  <a:lnTo>
                    <a:pt x="279159" y="97957"/>
                  </a:lnTo>
                  <a:lnTo>
                    <a:pt x="258827" y="58638"/>
                  </a:lnTo>
                  <a:lnTo>
                    <a:pt x="227822" y="27633"/>
                  </a:lnTo>
                  <a:lnTo>
                    <a:pt x="188504" y="7301"/>
                  </a:lnTo>
                  <a:lnTo>
                    <a:pt x="143230" y="0"/>
                  </a:lnTo>
                  <a:close/>
                </a:path>
              </a:pathLst>
            </a:custGeom>
            <a:solidFill>
              <a:srgbClr val="001F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25">
              <a:extLst>
                <a:ext uri="{FF2B5EF4-FFF2-40B4-BE49-F238E27FC236}">
                  <a16:creationId xmlns:a16="http://schemas.microsoft.com/office/drawing/2014/main" id="{163F6129-F92A-F5EA-3A5F-D3BD0B43D224}"/>
                </a:ext>
              </a:extLst>
            </p:cNvPr>
            <p:cNvSpPr/>
            <p:nvPr/>
          </p:nvSpPr>
          <p:spPr>
            <a:xfrm>
              <a:off x="7895691" y="4514202"/>
              <a:ext cx="2498725" cy="576580"/>
            </a:xfrm>
            <a:custGeom>
              <a:avLst/>
              <a:gdLst/>
              <a:ahLst/>
              <a:cxnLst/>
              <a:rect l="l" t="t" r="r" b="b"/>
              <a:pathLst>
                <a:path w="2498725" h="576579">
                  <a:moveTo>
                    <a:pt x="286461" y="433184"/>
                  </a:moveTo>
                  <a:lnTo>
                    <a:pt x="279158" y="387908"/>
                  </a:lnTo>
                  <a:lnTo>
                    <a:pt x="258826" y="348589"/>
                  </a:lnTo>
                  <a:lnTo>
                    <a:pt x="227825" y="317588"/>
                  </a:lnTo>
                  <a:lnTo>
                    <a:pt x="188506" y="297256"/>
                  </a:lnTo>
                  <a:lnTo>
                    <a:pt x="143230" y="289953"/>
                  </a:lnTo>
                  <a:lnTo>
                    <a:pt x="97955" y="297256"/>
                  </a:lnTo>
                  <a:lnTo>
                    <a:pt x="58648" y="317588"/>
                  </a:lnTo>
                  <a:lnTo>
                    <a:pt x="27635" y="348589"/>
                  </a:lnTo>
                  <a:lnTo>
                    <a:pt x="7302" y="387908"/>
                  </a:lnTo>
                  <a:lnTo>
                    <a:pt x="0" y="433184"/>
                  </a:lnTo>
                  <a:lnTo>
                    <a:pt x="7302" y="478459"/>
                  </a:lnTo>
                  <a:lnTo>
                    <a:pt x="27635" y="517779"/>
                  </a:lnTo>
                  <a:lnTo>
                    <a:pt x="58648" y="548779"/>
                  </a:lnTo>
                  <a:lnTo>
                    <a:pt x="97955" y="569112"/>
                  </a:lnTo>
                  <a:lnTo>
                    <a:pt x="143230" y="576414"/>
                  </a:lnTo>
                  <a:lnTo>
                    <a:pt x="188506" y="569112"/>
                  </a:lnTo>
                  <a:lnTo>
                    <a:pt x="227825" y="548779"/>
                  </a:lnTo>
                  <a:lnTo>
                    <a:pt x="258826" y="517779"/>
                  </a:lnTo>
                  <a:lnTo>
                    <a:pt x="279158" y="478459"/>
                  </a:lnTo>
                  <a:lnTo>
                    <a:pt x="286461" y="433184"/>
                  </a:lnTo>
                  <a:close/>
                </a:path>
                <a:path w="2498725" h="576579">
                  <a:moveTo>
                    <a:pt x="2498217" y="143230"/>
                  </a:moveTo>
                  <a:lnTo>
                    <a:pt x="2490914" y="97955"/>
                  </a:lnTo>
                  <a:lnTo>
                    <a:pt x="2470581" y="58635"/>
                  </a:lnTo>
                  <a:lnTo>
                    <a:pt x="2439581" y="27635"/>
                  </a:lnTo>
                  <a:lnTo>
                    <a:pt x="2400262" y="7302"/>
                  </a:lnTo>
                  <a:lnTo>
                    <a:pt x="2354986" y="0"/>
                  </a:lnTo>
                  <a:lnTo>
                    <a:pt x="2309711" y="7302"/>
                  </a:lnTo>
                  <a:lnTo>
                    <a:pt x="2270391" y="27635"/>
                  </a:lnTo>
                  <a:lnTo>
                    <a:pt x="2239391" y="58635"/>
                  </a:lnTo>
                  <a:lnTo>
                    <a:pt x="2219058" y="97955"/>
                  </a:lnTo>
                  <a:lnTo>
                    <a:pt x="2211755" y="143230"/>
                  </a:lnTo>
                  <a:lnTo>
                    <a:pt x="2219058" y="188506"/>
                  </a:lnTo>
                  <a:lnTo>
                    <a:pt x="2239391" y="227825"/>
                  </a:lnTo>
                  <a:lnTo>
                    <a:pt x="2270391" y="258826"/>
                  </a:lnTo>
                  <a:lnTo>
                    <a:pt x="2309711" y="279158"/>
                  </a:lnTo>
                  <a:lnTo>
                    <a:pt x="2354986" y="286461"/>
                  </a:lnTo>
                  <a:lnTo>
                    <a:pt x="2400262" y="279158"/>
                  </a:lnTo>
                  <a:lnTo>
                    <a:pt x="2439581" y="258826"/>
                  </a:lnTo>
                  <a:lnTo>
                    <a:pt x="2470581" y="227825"/>
                  </a:lnTo>
                  <a:lnTo>
                    <a:pt x="2490914" y="188506"/>
                  </a:lnTo>
                  <a:lnTo>
                    <a:pt x="2498217" y="143230"/>
                  </a:lnTo>
                  <a:close/>
                </a:path>
              </a:pathLst>
            </a:custGeom>
            <a:solidFill>
              <a:srgbClr val="00C1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26">
              <a:extLst>
                <a:ext uri="{FF2B5EF4-FFF2-40B4-BE49-F238E27FC236}">
                  <a16:creationId xmlns:a16="http://schemas.microsoft.com/office/drawing/2014/main" id="{2D4887F1-96CF-4678-5270-9F8B5EFA389D}"/>
                </a:ext>
              </a:extLst>
            </p:cNvPr>
            <p:cNvSpPr/>
            <p:nvPr/>
          </p:nvSpPr>
          <p:spPr>
            <a:xfrm>
              <a:off x="8886977" y="4804148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20" h="287020">
                  <a:moveTo>
                    <a:pt x="143230" y="0"/>
                  </a:moveTo>
                  <a:lnTo>
                    <a:pt x="97957" y="7301"/>
                  </a:lnTo>
                  <a:lnTo>
                    <a:pt x="58638" y="27633"/>
                  </a:lnTo>
                  <a:lnTo>
                    <a:pt x="27633" y="58638"/>
                  </a:lnTo>
                  <a:lnTo>
                    <a:pt x="7301" y="97957"/>
                  </a:lnTo>
                  <a:lnTo>
                    <a:pt x="0" y="143230"/>
                  </a:lnTo>
                  <a:lnTo>
                    <a:pt x="7301" y="188504"/>
                  </a:lnTo>
                  <a:lnTo>
                    <a:pt x="27633" y="227822"/>
                  </a:lnTo>
                  <a:lnTo>
                    <a:pt x="58638" y="258827"/>
                  </a:lnTo>
                  <a:lnTo>
                    <a:pt x="97957" y="279159"/>
                  </a:lnTo>
                  <a:lnTo>
                    <a:pt x="143230" y="286461"/>
                  </a:lnTo>
                  <a:lnTo>
                    <a:pt x="188504" y="279159"/>
                  </a:lnTo>
                  <a:lnTo>
                    <a:pt x="227822" y="258827"/>
                  </a:lnTo>
                  <a:lnTo>
                    <a:pt x="258827" y="227822"/>
                  </a:lnTo>
                  <a:lnTo>
                    <a:pt x="279159" y="188504"/>
                  </a:lnTo>
                  <a:lnTo>
                    <a:pt x="286461" y="143230"/>
                  </a:lnTo>
                  <a:lnTo>
                    <a:pt x="279159" y="97957"/>
                  </a:lnTo>
                  <a:lnTo>
                    <a:pt x="258827" y="58638"/>
                  </a:lnTo>
                  <a:lnTo>
                    <a:pt x="227822" y="27633"/>
                  </a:lnTo>
                  <a:lnTo>
                    <a:pt x="188504" y="7301"/>
                  </a:lnTo>
                  <a:lnTo>
                    <a:pt x="143230" y="0"/>
                  </a:lnTo>
                  <a:close/>
                </a:path>
              </a:pathLst>
            </a:custGeom>
            <a:solidFill>
              <a:srgbClr val="001F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00" name="object 27">
            <a:extLst>
              <a:ext uri="{FF2B5EF4-FFF2-40B4-BE49-F238E27FC236}">
                <a16:creationId xmlns:a16="http://schemas.microsoft.com/office/drawing/2014/main" id="{0B6DA38A-7F86-E26A-95F3-D559A216F452}"/>
              </a:ext>
            </a:extLst>
          </p:cNvPr>
          <p:cNvGraphicFramePr>
            <a:graphicFrameLocks noGrp="1"/>
          </p:cNvGraphicFramePr>
          <p:nvPr/>
        </p:nvGraphicFramePr>
        <p:xfrm>
          <a:off x="4165600" y="3354382"/>
          <a:ext cx="10328908" cy="1733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9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81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19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5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546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804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b="1" spc="-10" dirty="0">
                          <a:latin typeface="SharpSansDisplayNo1-Semibold"/>
                          <a:cs typeface="SharpSansDisplayNo1-Semibold"/>
                        </a:rPr>
                        <a:t>Sector</a:t>
                      </a:r>
                      <a:endParaRPr sz="900">
                        <a:latin typeface="SharpSansDisplayNo1-Semibold"/>
                        <a:cs typeface="SharpSansDisplayNo1-Semibold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51752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b="1" dirty="0">
                          <a:latin typeface="SharpSansDisplayNo1-Semibold"/>
                          <a:cs typeface="SharpSansDisplayNo1-Semibold"/>
                        </a:rPr>
                        <a:t>Min yield (13 </a:t>
                      </a:r>
                      <a:r>
                        <a:rPr sz="900" b="1" spc="-20" dirty="0">
                          <a:latin typeface="SharpSansDisplayNo1-Semibold"/>
                          <a:cs typeface="SharpSansDisplayNo1-Semibold"/>
                        </a:rPr>
                        <a:t>yrs)</a:t>
                      </a:r>
                      <a:endParaRPr sz="900">
                        <a:latin typeface="SharpSansDisplayNo1-Semibold"/>
                        <a:cs typeface="SharpSansDisplayNo1-Semibold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b="1" dirty="0">
                          <a:latin typeface="SharpSansDisplayNo1-Semibold"/>
                          <a:cs typeface="SharpSansDisplayNo1-Semibold"/>
                        </a:rPr>
                        <a:t>Q3 2023 vs 13 yr </a:t>
                      </a:r>
                      <a:r>
                        <a:rPr sz="900" b="1" spc="-10" dirty="0">
                          <a:latin typeface="SharpSansDisplayNo1-Semibold"/>
                          <a:cs typeface="SharpSansDisplayNo1-Semibold"/>
                        </a:rPr>
                        <a:t>average</a:t>
                      </a:r>
                      <a:endParaRPr sz="900">
                        <a:latin typeface="SharpSansDisplayNo1-Semibold"/>
                        <a:cs typeface="SharpSansDisplayNo1-Semibold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b="1" dirty="0">
                          <a:latin typeface="SharpSansDisplayNo1-Semibold"/>
                          <a:cs typeface="SharpSansDisplayNo1-Semibold"/>
                        </a:rPr>
                        <a:t>Max</a:t>
                      </a:r>
                      <a:r>
                        <a:rPr sz="900" b="1" spc="-15" dirty="0">
                          <a:latin typeface="SharpSansDisplayNo1-Semibold"/>
                          <a:cs typeface="SharpSansDisplayNo1-Semibold"/>
                        </a:rPr>
                        <a:t> </a:t>
                      </a:r>
                      <a:r>
                        <a:rPr sz="900" b="1" dirty="0">
                          <a:latin typeface="SharpSansDisplayNo1-Semibold"/>
                          <a:cs typeface="SharpSansDisplayNo1-Semibold"/>
                        </a:rPr>
                        <a:t>yield </a:t>
                      </a:r>
                      <a:r>
                        <a:rPr sz="900" b="1" spc="-10" dirty="0">
                          <a:latin typeface="SharpSansDisplayNo1-Semibold"/>
                          <a:cs typeface="SharpSansDisplayNo1-Semibold"/>
                        </a:rPr>
                        <a:t>(13yrs)</a:t>
                      </a:r>
                      <a:endParaRPr sz="900">
                        <a:latin typeface="SharpSansDisplayNo1-Semibold"/>
                        <a:cs typeface="SharpSansDisplayNo1-Semibold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Office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752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6.13%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sz="700" b="1" spc="-20" dirty="0">
                          <a:solidFill>
                            <a:srgbClr val="FFFFFF"/>
                          </a:solidFill>
                          <a:latin typeface="SharpSansDisplayNo1-Semibold"/>
                          <a:cs typeface="SharpSansDisplayNo1-Semibold"/>
                        </a:rPr>
                        <a:t>6.89%</a:t>
                      </a:r>
                      <a:endParaRPr sz="700">
                        <a:latin typeface="SharpSansDisplayNo1-Semibold"/>
                        <a:cs typeface="SharpSansDisplayNo1-Semibold"/>
                      </a:endParaRPr>
                    </a:p>
                  </a:txBody>
                  <a:tcPr marL="0" marR="0" marT="635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</a:pPr>
                      <a:r>
                        <a:rPr sz="700" b="1" spc="-20" dirty="0">
                          <a:solidFill>
                            <a:srgbClr val="FFFFFF"/>
                          </a:solidFill>
                          <a:latin typeface="SharpSansDisplayNo1-Semibold"/>
                          <a:cs typeface="SharpSansDisplayNo1-Semibold"/>
                        </a:rPr>
                        <a:t>7.0%</a:t>
                      </a:r>
                      <a:endParaRPr sz="700">
                        <a:latin typeface="SharpSansDisplayNo1-Semibold"/>
                        <a:cs typeface="SharpSansDisplayNo1-Semibold"/>
                      </a:endParaRPr>
                    </a:p>
                  </a:txBody>
                  <a:tcPr marL="0" marR="0" marT="635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9.39%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Industrial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752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5.15%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spc="-20" dirty="0">
                          <a:solidFill>
                            <a:srgbClr val="FFFFFF"/>
                          </a:solidFill>
                          <a:latin typeface="SharpSansDisplayNo1-Semibold"/>
                          <a:cs typeface="SharpSansDisplayNo1-Semibold"/>
                        </a:rPr>
                        <a:t>5.93%</a:t>
                      </a:r>
                      <a:endParaRPr sz="700">
                        <a:latin typeface="SharpSansDisplayNo1-Semibold"/>
                        <a:cs typeface="SharpSansDisplayNo1-Semibold"/>
                      </a:endParaRPr>
                    </a:p>
                  </a:txBody>
                  <a:tcPr marL="0" marR="0" marT="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800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spc="-20" dirty="0">
                          <a:solidFill>
                            <a:srgbClr val="FFFFFF"/>
                          </a:solidFill>
                          <a:latin typeface="SharpSansDisplayNo1-Semibold"/>
                          <a:cs typeface="SharpSansDisplayNo1-Semibold"/>
                        </a:rPr>
                        <a:t>7.24%</a:t>
                      </a:r>
                      <a:endParaRPr sz="700">
                        <a:latin typeface="SharpSansDisplayNo1-Semibold"/>
                        <a:cs typeface="SharpSansDisplayNo1-Semibold"/>
                      </a:endParaRPr>
                    </a:p>
                  </a:txBody>
                  <a:tcPr marL="0" marR="0" marT="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9.57%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Retail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752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6.06%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636270" algn="ctr">
                        <a:lnSpc>
                          <a:spcPct val="100000"/>
                        </a:lnSpc>
                      </a:pPr>
                      <a:r>
                        <a:rPr sz="700" b="1" dirty="0">
                          <a:solidFill>
                            <a:srgbClr val="FFFFFF"/>
                          </a:solidFill>
                          <a:latin typeface="SharpSansDisplayNo1-Semibold"/>
                          <a:cs typeface="SharpSansDisplayNo1-Semibold"/>
                        </a:rPr>
                        <a:t>6.62%</a:t>
                      </a:r>
                      <a:r>
                        <a:rPr sz="700" b="1" spc="120" dirty="0">
                          <a:solidFill>
                            <a:srgbClr val="FFFFFF"/>
                          </a:solidFill>
                          <a:latin typeface="SharpSansDisplayNo1-Semibold"/>
                          <a:cs typeface="SharpSansDisplayNo1-Semibold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FFFFFF"/>
                          </a:solidFill>
                          <a:latin typeface="SharpSansDisplayNo1-Semibold"/>
                          <a:cs typeface="SharpSansDisplayNo1-Semibold"/>
                        </a:rPr>
                        <a:t>6.82%</a:t>
                      </a:r>
                      <a:endParaRPr sz="700" dirty="0">
                        <a:latin typeface="SharpSansDisplayNo1-Semibold"/>
                        <a:cs typeface="SharpSansDisplayNo1-Semibold"/>
                      </a:endParaRPr>
                    </a:p>
                  </a:txBody>
                  <a:tcPr marL="0" marR="0" marT="127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8.88%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Apartment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752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4.49%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63830">
                        <a:lnSpc>
                          <a:spcPct val="100000"/>
                        </a:lnSpc>
                      </a:pPr>
                      <a:r>
                        <a:rPr sz="700" b="1" spc="-20" dirty="0">
                          <a:solidFill>
                            <a:srgbClr val="FFFFFF"/>
                          </a:solidFill>
                          <a:latin typeface="SharpSansDisplayNo1-Semibold"/>
                          <a:cs typeface="SharpSansDisplayNo1-Semibold"/>
                        </a:rPr>
                        <a:t>5.24%</a:t>
                      </a:r>
                      <a:endParaRPr sz="700">
                        <a:latin typeface="SharpSansDisplayNo1-Semibold"/>
                        <a:cs typeface="SharpSansDisplayNo1-Semibold"/>
                      </a:endParaRPr>
                    </a:p>
                  </a:txBody>
                  <a:tcPr marL="0" marR="0" marT="254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700" b="1" spc="-20" dirty="0">
                          <a:solidFill>
                            <a:srgbClr val="FFFFFF"/>
                          </a:solidFill>
                          <a:latin typeface="SharpSansDisplayNo1-Semibold"/>
                          <a:cs typeface="SharpSansDisplayNo1-Semibold"/>
                        </a:rPr>
                        <a:t>6.09%</a:t>
                      </a:r>
                      <a:endParaRPr sz="700">
                        <a:latin typeface="SharpSansDisplayNo1-Semibold"/>
                        <a:cs typeface="SharpSansDisplayNo1-Semibold"/>
                      </a:endParaRPr>
                    </a:p>
                  </a:txBody>
                  <a:tcPr marL="0" marR="0" marT="254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8.40%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10 yr 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UST</a:t>
                      </a:r>
                      <a:endParaRPr sz="900" dirty="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752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0.68%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014730">
                        <a:lnSpc>
                          <a:spcPct val="100000"/>
                        </a:lnSpc>
                      </a:pPr>
                      <a:r>
                        <a:rPr sz="700" b="1" spc="-20" dirty="0">
                          <a:solidFill>
                            <a:srgbClr val="FFFFFF"/>
                          </a:solidFill>
                          <a:latin typeface="SharpSansDisplayNo1-Semibold"/>
                          <a:cs typeface="SharpSansDisplayNo1-Semibold"/>
                        </a:rPr>
                        <a:t>2.93%</a:t>
                      </a:r>
                      <a:endParaRPr sz="700">
                        <a:latin typeface="SharpSansDisplayNo1-Semibold"/>
                        <a:cs typeface="SharpSansDisplayNo1-Semibold"/>
                      </a:endParaRPr>
                    </a:p>
                  </a:txBody>
                  <a:tcPr marL="0" marR="0" marT="317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370840">
                        <a:lnSpc>
                          <a:spcPct val="100000"/>
                        </a:lnSpc>
                      </a:pPr>
                      <a:r>
                        <a:rPr sz="700" b="1" spc="-20" dirty="0">
                          <a:solidFill>
                            <a:srgbClr val="FFFFFF"/>
                          </a:solidFill>
                          <a:latin typeface="SharpSansDisplayNo1-Semibold"/>
                          <a:cs typeface="SharpSansDisplayNo1-Semibold"/>
                        </a:rPr>
                        <a:t>4.38%</a:t>
                      </a:r>
                      <a:endParaRPr sz="700">
                        <a:latin typeface="SharpSansDisplayNo1-Semibold"/>
                        <a:cs typeface="SharpSansDisplayNo1-Semibold"/>
                      </a:endParaRPr>
                    </a:p>
                  </a:txBody>
                  <a:tcPr marL="0" marR="0" marT="317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5.41%</a:t>
                      </a:r>
                      <a:endParaRPr sz="900" dirty="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730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1" name="object 58">
            <a:extLst>
              <a:ext uri="{FF2B5EF4-FFF2-40B4-BE49-F238E27FC236}">
                <a16:creationId xmlns:a16="http://schemas.microsoft.com/office/drawing/2014/main" id="{ADE0B26D-D965-CA24-19B8-F234B8365BB8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98640" y="5230817"/>
            <a:ext cx="88900" cy="88900"/>
          </a:xfrm>
          <a:prstGeom prst="rect">
            <a:avLst/>
          </a:prstGeom>
        </p:spPr>
      </p:pic>
      <p:sp>
        <p:nvSpPr>
          <p:cNvPr id="102" name="object 59">
            <a:extLst>
              <a:ext uri="{FF2B5EF4-FFF2-40B4-BE49-F238E27FC236}">
                <a16:creationId xmlns:a16="http://schemas.microsoft.com/office/drawing/2014/main" id="{996AD2B5-20D2-70FF-CDD5-CCBAA4863489}"/>
              </a:ext>
            </a:extLst>
          </p:cNvPr>
          <p:cNvSpPr txBox="1"/>
          <p:nvPr/>
        </p:nvSpPr>
        <p:spPr>
          <a:xfrm>
            <a:off x="7000240" y="5192707"/>
            <a:ext cx="4318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SharpSansDisplayNo1-Book"/>
                <a:cs typeface="SharpSansDisplayNo1-Book"/>
              </a:rPr>
              <a:t>Q3 </a:t>
            </a:r>
            <a:r>
              <a:rPr sz="800" spc="-20" dirty="0">
                <a:latin typeface="SharpSansDisplayNo1-Book"/>
                <a:cs typeface="SharpSansDisplayNo1-Book"/>
              </a:rPr>
              <a:t>2023</a:t>
            </a:r>
            <a:endParaRPr sz="800">
              <a:latin typeface="SharpSansDisplayNo1-Book"/>
              <a:cs typeface="SharpSansDisplayNo1-Book"/>
            </a:endParaRPr>
          </a:p>
        </p:txBody>
      </p:sp>
      <p:pic>
        <p:nvPicPr>
          <p:cNvPr id="103" name="object 60">
            <a:extLst>
              <a:ext uri="{FF2B5EF4-FFF2-40B4-BE49-F238E27FC236}">
                <a16:creationId xmlns:a16="http://schemas.microsoft.com/office/drawing/2014/main" id="{B107B203-E980-93BD-AEF4-B7853DA1DD0E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22537" y="5230817"/>
            <a:ext cx="88900" cy="88900"/>
          </a:xfrm>
          <a:prstGeom prst="rect">
            <a:avLst/>
          </a:prstGeom>
        </p:spPr>
      </p:pic>
      <p:sp>
        <p:nvSpPr>
          <p:cNvPr id="104" name="object 61">
            <a:extLst>
              <a:ext uri="{FF2B5EF4-FFF2-40B4-BE49-F238E27FC236}">
                <a16:creationId xmlns:a16="http://schemas.microsoft.com/office/drawing/2014/main" id="{13373DD5-61FB-21EF-CB5A-7C4140CFB289}"/>
              </a:ext>
            </a:extLst>
          </p:cNvPr>
          <p:cNvSpPr txBox="1"/>
          <p:nvPr/>
        </p:nvSpPr>
        <p:spPr>
          <a:xfrm>
            <a:off x="7724137" y="5192707"/>
            <a:ext cx="8115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SharpSansDisplayNo1-Book"/>
                <a:cs typeface="SharpSansDisplayNo1-Book"/>
              </a:rPr>
              <a:t>13</a:t>
            </a:r>
            <a:r>
              <a:rPr sz="800" spc="-10" dirty="0">
                <a:latin typeface="SharpSansDisplayNo1-Book"/>
                <a:cs typeface="SharpSansDisplayNo1-Book"/>
              </a:rPr>
              <a:t> </a:t>
            </a:r>
            <a:r>
              <a:rPr sz="800" dirty="0">
                <a:latin typeface="SharpSansDisplayNo1-Book"/>
                <a:cs typeface="SharpSansDisplayNo1-Book"/>
              </a:rPr>
              <a:t>year</a:t>
            </a:r>
            <a:r>
              <a:rPr sz="800" spc="-10" dirty="0">
                <a:latin typeface="SharpSansDisplayNo1-Book"/>
                <a:cs typeface="SharpSansDisplayNo1-Book"/>
              </a:rPr>
              <a:t> average</a:t>
            </a:r>
            <a:endParaRPr sz="800" dirty="0">
              <a:latin typeface="SharpSansDisplayNo1-Book"/>
              <a:cs typeface="SharpSansDisplayNo1-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/>
      <p:bldP spid="10" grpId="0"/>
      <p:bldP spid="13" grpId="0"/>
      <p:bldP spid="42" grpId="0"/>
      <p:bldP spid="53" grpId="0"/>
      <p:bldP spid="55" grpId="0"/>
      <p:bldP spid="57" grpId="0"/>
      <p:bldP spid="68" grpId="0"/>
      <p:bldP spid="69" grpId="0"/>
      <p:bldP spid="87" grpId="0"/>
      <p:bldP spid="88" grpId="0"/>
      <p:bldP spid="102" grpId="0"/>
      <p:bldP spid="1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" name="object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117486"/>
              </p:ext>
            </p:extLst>
          </p:nvPr>
        </p:nvGraphicFramePr>
        <p:xfrm>
          <a:off x="4286145" y="6286500"/>
          <a:ext cx="7315832" cy="1116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7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6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8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85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61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50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31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Consumer</a:t>
                      </a:r>
                      <a:endParaRPr sz="900" dirty="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920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IT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92075" marB="0"/>
                </a:tc>
                <a:tc>
                  <a:txBody>
                    <a:bodyPr/>
                    <a:lstStyle/>
                    <a:p>
                      <a:pPr marL="43116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Financial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92075" marB="0"/>
                </a:tc>
                <a:tc>
                  <a:txBody>
                    <a:bodyPr/>
                    <a:lstStyle/>
                    <a:p>
                      <a:pPr marL="40259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Industrial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92075" marB="0"/>
                </a:tc>
                <a:tc>
                  <a:txBody>
                    <a:bodyPr/>
                    <a:lstStyle/>
                    <a:p>
                      <a:pPr marL="40005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Healthcare</a:t>
                      </a:r>
                      <a:endParaRPr sz="900" dirty="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92075" marB="0"/>
                </a:tc>
                <a:tc>
                  <a:txBody>
                    <a:bodyPr/>
                    <a:lstStyle/>
                    <a:p>
                      <a:pPr marL="435609" marR="90805" indent="-10795">
                        <a:lnSpc>
                          <a:spcPts val="1000"/>
                        </a:lnSpc>
                        <a:spcBef>
                          <a:spcPts val="750"/>
                        </a:spcBef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Business</a:t>
                      </a:r>
                      <a:r>
                        <a:rPr sz="9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services</a:t>
                      </a:r>
                      <a:endParaRPr sz="900" dirty="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9525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object 2"/>
          <p:cNvSpPr/>
          <p:nvPr/>
        </p:nvSpPr>
        <p:spPr>
          <a:xfrm>
            <a:off x="0" y="0"/>
            <a:ext cx="3449320" cy="8496300"/>
          </a:xfrm>
          <a:custGeom>
            <a:avLst/>
            <a:gdLst/>
            <a:ahLst/>
            <a:cxnLst/>
            <a:rect l="l" t="t" r="r" b="b"/>
            <a:pathLst>
              <a:path w="3449320" h="8496300">
                <a:moveTo>
                  <a:pt x="3448799" y="0"/>
                </a:moveTo>
                <a:lnTo>
                  <a:pt x="0" y="0"/>
                </a:lnTo>
                <a:lnTo>
                  <a:pt x="0" y="8495995"/>
                </a:lnTo>
                <a:lnTo>
                  <a:pt x="3448799" y="8495995"/>
                </a:lnTo>
                <a:lnTo>
                  <a:pt x="3448799" y="0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Private </a:t>
            </a:r>
            <a:r>
              <a:rPr spc="-45" dirty="0"/>
              <a:t>Credit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50099" y="1924794"/>
            <a:ext cx="1234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SharpSansDisplayNo1-Semibold"/>
                <a:cs typeface="SharpSansDisplayNo1-Semibold"/>
              </a:rPr>
              <a:t>Market</a:t>
            </a:r>
            <a:r>
              <a:rPr sz="1200" b="1" spc="-25" dirty="0">
                <a:latin typeface="SharpSansDisplayNo1-Semibold"/>
                <a:cs typeface="SharpSansDisplayNo1-Semibold"/>
              </a:rPr>
              <a:t> </a:t>
            </a:r>
            <a:r>
              <a:rPr sz="1200" b="1" spc="-10" dirty="0">
                <a:latin typeface="SharpSansDisplayNo1-Semibold"/>
                <a:cs typeface="SharpSansDisplayNo1-Semibold"/>
              </a:rPr>
              <a:t>dynamics</a:t>
            </a:r>
            <a:endParaRPr sz="1200">
              <a:latin typeface="SharpSansDisplayNo1-Semibold"/>
              <a:cs typeface="SharpSansDisplayNo1-Semibold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480299" y="2369294"/>
          <a:ext cx="4140200" cy="2832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93775">
                <a:tc>
                  <a:txBody>
                    <a:bodyPr/>
                    <a:lstStyle/>
                    <a:p>
                      <a:pPr>
                        <a:lnSpc>
                          <a:spcPts val="855"/>
                        </a:lnSpc>
                      </a:pPr>
                      <a:r>
                        <a:rPr sz="900" b="1" dirty="0">
                          <a:latin typeface="SharpSansDisplayNo1-Semibold"/>
                          <a:cs typeface="SharpSansDisplayNo1-Semibold"/>
                        </a:rPr>
                        <a:t>Financial</a:t>
                      </a:r>
                      <a:r>
                        <a:rPr sz="900" b="1" spc="5" dirty="0">
                          <a:latin typeface="SharpSansDisplayNo1-Semibold"/>
                          <a:cs typeface="SharpSansDisplayNo1-Semibold"/>
                        </a:rPr>
                        <a:t> </a:t>
                      </a:r>
                      <a:r>
                        <a:rPr sz="900" b="1" spc="-10" dirty="0">
                          <a:latin typeface="SharpSansDisplayNo1-Semibold"/>
                          <a:cs typeface="SharpSansDisplayNo1-Semibold"/>
                        </a:rPr>
                        <a:t>Covenants</a:t>
                      </a:r>
                      <a:endParaRPr sz="900">
                        <a:latin typeface="SharpSansDisplayNo1-Semibold"/>
                        <a:cs typeface="SharpSansDisplayNo1-Semibold"/>
                      </a:endParaRPr>
                    </a:p>
                    <a:p>
                      <a:pPr marR="181610">
                        <a:lnSpc>
                          <a:spcPct val="111100"/>
                        </a:lnSpc>
                        <a:spcBef>
                          <a:spcPts val="150"/>
                        </a:spcBef>
                      </a:pP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Private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credit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loans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often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offer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greater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lender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protection,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 but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analysis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shows</a:t>
                      </a:r>
                      <a:r>
                        <a:rPr sz="9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this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is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starting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to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change,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especially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among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the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largest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loans.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Some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private</a:t>
                      </a:r>
                      <a:r>
                        <a:rPr sz="9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credit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loans</a:t>
                      </a:r>
                      <a:r>
                        <a:rPr sz="900" spc="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are</a:t>
                      </a:r>
                      <a:r>
                        <a:rPr sz="900" spc="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eliminating</a:t>
                      </a:r>
                      <a:r>
                        <a:rPr sz="900" spc="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maintenance</a:t>
                      </a:r>
                      <a:r>
                        <a:rPr sz="900" spc="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covenants</a:t>
                      </a:r>
                      <a:r>
                        <a:rPr sz="900" spc="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and</a:t>
                      </a:r>
                      <a:r>
                        <a:rPr sz="900" spc="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converging</a:t>
                      </a:r>
                      <a:r>
                        <a:rPr sz="900" spc="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with</a:t>
                      </a:r>
                      <a:r>
                        <a:rPr sz="9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terms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often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associated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with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syndicated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loan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market.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This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is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one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to watch</a:t>
                      </a:r>
                      <a:r>
                        <a:rPr sz="9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and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could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be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a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significant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change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for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private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credit.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0" marB="0"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900" b="1" spc="-10" dirty="0">
                          <a:latin typeface="SharpSansDisplayNo1-Semibold"/>
                          <a:cs typeface="SharpSansDisplayNo1-Semibold"/>
                        </a:rPr>
                        <a:t>Inflation</a:t>
                      </a:r>
                      <a:endParaRPr sz="900">
                        <a:latin typeface="SharpSansDisplayNo1-Semibold"/>
                        <a:cs typeface="SharpSansDisplayNo1-Semibold"/>
                      </a:endParaRPr>
                    </a:p>
                    <a:p>
                      <a:pPr marR="176530">
                        <a:lnSpc>
                          <a:spcPct val="111100"/>
                        </a:lnSpc>
                        <a:spcBef>
                          <a:spcPts val="150"/>
                        </a:spcBef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Global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inflation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is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still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high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but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is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moderating.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The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biggest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concern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is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sticky</a:t>
                      </a:r>
                      <a:r>
                        <a:rPr sz="9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core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inflation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generated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by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tight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labour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markets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and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other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persistent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supply</a:t>
                      </a:r>
                      <a:r>
                        <a:rPr sz="9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constraints.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984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2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900" b="1" spc="-10" dirty="0">
                          <a:latin typeface="SharpSansDisplayNo1-Semibold"/>
                          <a:cs typeface="SharpSansDisplayNo1-Semibold"/>
                        </a:rPr>
                        <a:t>Default</a:t>
                      </a:r>
                      <a:r>
                        <a:rPr sz="900" b="1" spc="15" dirty="0">
                          <a:latin typeface="SharpSansDisplayNo1-Semibold"/>
                          <a:cs typeface="SharpSansDisplayNo1-Semibold"/>
                        </a:rPr>
                        <a:t> </a:t>
                      </a:r>
                      <a:r>
                        <a:rPr sz="900" b="1" spc="-20" dirty="0">
                          <a:latin typeface="SharpSansDisplayNo1-Semibold"/>
                          <a:cs typeface="SharpSansDisplayNo1-Semibold"/>
                        </a:rPr>
                        <a:t>rates</a:t>
                      </a:r>
                      <a:endParaRPr sz="900">
                        <a:latin typeface="SharpSansDisplayNo1-Semibold"/>
                        <a:cs typeface="SharpSansDisplayNo1-Semibold"/>
                      </a:endParaRPr>
                    </a:p>
                    <a:p>
                      <a:pPr marR="198755">
                        <a:lnSpc>
                          <a:spcPct val="111100"/>
                        </a:lnSpc>
                        <a:spcBef>
                          <a:spcPts val="125"/>
                        </a:spcBef>
                      </a:pP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The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Proskauer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Private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Credit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Default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Index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revealed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an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overall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default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rate</a:t>
                      </a:r>
                      <a:r>
                        <a:rPr sz="9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decreased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in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Q3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2023 to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1.41%.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However,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the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default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rate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for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companies</a:t>
                      </a:r>
                      <a:r>
                        <a:rPr sz="9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with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greater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than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$50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million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of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EBITDA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increased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to 1.2%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from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0.8%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in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Q2.</a:t>
                      </a:r>
                      <a:r>
                        <a:rPr sz="9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Similarly,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for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companies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with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EBITDA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between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$25-$49.9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million,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the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default</a:t>
                      </a:r>
                      <a:r>
                        <a:rPr sz="9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rate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increased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from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1.6%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to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2.5%.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98425" marB="0">
                    <a:lnT w="3175">
                      <a:solidFill>
                        <a:srgbClr val="A7A8A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2799" y="2369293"/>
            <a:ext cx="190500" cy="1905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62799" y="3490067"/>
            <a:ext cx="190500" cy="1905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62799" y="4306042"/>
            <a:ext cx="190500" cy="1905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321800" y="1924794"/>
            <a:ext cx="29279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SharpSansDisplayNo1-Semibold"/>
                <a:cs typeface="SharpSansDisplayNo1-Semibold"/>
              </a:rPr>
              <a:t>Deal</a:t>
            </a:r>
            <a:r>
              <a:rPr sz="1200" b="1" spc="-10" dirty="0">
                <a:latin typeface="SharpSansDisplayNo1-Semibold"/>
                <a:cs typeface="SharpSansDisplayNo1-Semibold"/>
              </a:rPr>
              <a:t> </a:t>
            </a:r>
            <a:r>
              <a:rPr sz="1200" b="1" dirty="0">
                <a:latin typeface="SharpSansDisplayNo1-Semibold"/>
                <a:cs typeface="SharpSansDisplayNo1-Semibold"/>
              </a:rPr>
              <a:t>Activity</a:t>
            </a:r>
            <a:r>
              <a:rPr sz="1200" b="1" spc="-10" dirty="0">
                <a:latin typeface="SharpSansDisplayNo1-Semibold"/>
                <a:cs typeface="SharpSansDisplayNo1-Semibold"/>
              </a:rPr>
              <a:t> </a:t>
            </a:r>
            <a:r>
              <a:rPr sz="1200" b="1" dirty="0">
                <a:latin typeface="SharpSansDisplayNo1-Semibold"/>
                <a:cs typeface="SharpSansDisplayNo1-Semibold"/>
              </a:rPr>
              <a:t>–</a:t>
            </a:r>
            <a:r>
              <a:rPr sz="1200" b="1" spc="-5" dirty="0">
                <a:latin typeface="SharpSansDisplayNo1-Semibold"/>
                <a:cs typeface="SharpSansDisplayNo1-Semibold"/>
              </a:rPr>
              <a:t> </a:t>
            </a:r>
            <a:r>
              <a:rPr sz="1200" b="1" dirty="0">
                <a:latin typeface="SharpSansDisplayNo1-Semibold"/>
                <a:cs typeface="SharpSansDisplayNo1-Semibold"/>
              </a:rPr>
              <a:t>Middle</a:t>
            </a:r>
            <a:r>
              <a:rPr sz="1200" b="1" spc="-10" dirty="0">
                <a:latin typeface="SharpSansDisplayNo1-Semibold"/>
                <a:cs typeface="SharpSansDisplayNo1-Semibold"/>
              </a:rPr>
              <a:t> Market </a:t>
            </a:r>
            <a:r>
              <a:rPr sz="1200" b="1" dirty="0">
                <a:latin typeface="SharpSansDisplayNo1-Semibold"/>
                <a:cs typeface="SharpSansDisplayNo1-Semibold"/>
              </a:rPr>
              <a:t>Deal</a:t>
            </a:r>
            <a:r>
              <a:rPr sz="1200" b="1" spc="-5" dirty="0">
                <a:latin typeface="SharpSansDisplayNo1-Semibold"/>
                <a:cs typeface="SharpSansDisplayNo1-Semibold"/>
              </a:rPr>
              <a:t> </a:t>
            </a:r>
            <a:r>
              <a:rPr sz="1200" b="1" spc="-10" dirty="0">
                <a:latin typeface="SharpSansDisplayNo1-Semibold"/>
                <a:cs typeface="SharpSansDisplayNo1-Semibold"/>
              </a:rPr>
              <a:t>Volume</a:t>
            </a:r>
            <a:endParaRPr sz="1200">
              <a:latin typeface="SharpSansDisplayNo1-Semibold"/>
              <a:cs typeface="SharpSansDisplayNo1-Semi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21800" y="2216894"/>
            <a:ext cx="9258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SharpSansDisplayNo1-Book"/>
                <a:cs typeface="SharpSansDisplayNo1-Book"/>
              </a:rPr>
              <a:t>Number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of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deals</a:t>
            </a:r>
            <a:endParaRPr sz="900">
              <a:latin typeface="SharpSansDisplayNo1-Book"/>
              <a:cs typeface="SharpSansDisplayNo1-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22723" y="2348612"/>
            <a:ext cx="129539" cy="15963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700" spc="-25" dirty="0">
                <a:solidFill>
                  <a:srgbClr val="221F1F"/>
                </a:solidFill>
                <a:latin typeface="SharpSansDisplayNo1-Book"/>
                <a:cs typeface="SharpSansDisplayNo1-Book"/>
              </a:rPr>
              <a:t>50</a:t>
            </a:r>
            <a:endParaRPr sz="700">
              <a:latin typeface="SharpSansDisplayNo1-Book"/>
              <a:cs typeface="SharpSansDisplayNo1-Book"/>
            </a:endParaRPr>
          </a:p>
          <a:p>
            <a:pPr marL="12700">
              <a:lnSpc>
                <a:spcPct val="100000"/>
              </a:lnSpc>
              <a:spcBef>
                <a:spcPts val="284"/>
              </a:spcBef>
            </a:pPr>
            <a:r>
              <a:rPr sz="700" spc="-25" dirty="0">
                <a:solidFill>
                  <a:srgbClr val="221F1F"/>
                </a:solidFill>
                <a:latin typeface="SharpSansDisplayNo1-Book"/>
                <a:cs typeface="SharpSansDisplayNo1-Book"/>
              </a:rPr>
              <a:t>45</a:t>
            </a:r>
            <a:endParaRPr sz="700">
              <a:latin typeface="SharpSansDisplayNo1-Book"/>
              <a:cs typeface="SharpSansDisplayNo1-Book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700" spc="-25" dirty="0">
                <a:solidFill>
                  <a:srgbClr val="221F1F"/>
                </a:solidFill>
                <a:latin typeface="SharpSansDisplayNo1-Book"/>
                <a:cs typeface="SharpSansDisplayNo1-Book"/>
              </a:rPr>
              <a:t>40</a:t>
            </a:r>
            <a:endParaRPr sz="700">
              <a:latin typeface="SharpSansDisplayNo1-Book"/>
              <a:cs typeface="SharpSansDisplayNo1-Book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700" spc="-25" dirty="0">
                <a:solidFill>
                  <a:srgbClr val="221F1F"/>
                </a:solidFill>
                <a:latin typeface="SharpSansDisplayNo1-Book"/>
                <a:cs typeface="SharpSansDisplayNo1-Book"/>
              </a:rPr>
              <a:t>35</a:t>
            </a:r>
            <a:endParaRPr sz="700">
              <a:latin typeface="SharpSansDisplayNo1-Book"/>
              <a:cs typeface="SharpSansDisplayNo1-Book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700" spc="-25" dirty="0">
                <a:solidFill>
                  <a:srgbClr val="221F1F"/>
                </a:solidFill>
                <a:latin typeface="SharpSansDisplayNo1-Book"/>
                <a:cs typeface="SharpSansDisplayNo1-Book"/>
              </a:rPr>
              <a:t>30</a:t>
            </a:r>
            <a:endParaRPr sz="700">
              <a:latin typeface="SharpSansDisplayNo1-Book"/>
              <a:cs typeface="SharpSansDisplayNo1-Book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700" spc="-25" dirty="0">
                <a:solidFill>
                  <a:srgbClr val="221F1F"/>
                </a:solidFill>
                <a:latin typeface="SharpSansDisplayNo1-Book"/>
                <a:cs typeface="SharpSansDisplayNo1-Book"/>
              </a:rPr>
              <a:t>25</a:t>
            </a:r>
            <a:endParaRPr sz="700">
              <a:latin typeface="SharpSansDisplayNo1-Book"/>
              <a:cs typeface="SharpSansDisplayNo1-Book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700" spc="-25" dirty="0">
                <a:solidFill>
                  <a:srgbClr val="221F1F"/>
                </a:solidFill>
                <a:latin typeface="SharpSansDisplayNo1-Book"/>
                <a:cs typeface="SharpSansDisplayNo1-Book"/>
              </a:rPr>
              <a:t>20</a:t>
            </a:r>
            <a:endParaRPr sz="700">
              <a:latin typeface="SharpSansDisplayNo1-Book"/>
              <a:cs typeface="SharpSansDisplayNo1-Book"/>
            </a:endParaRPr>
          </a:p>
          <a:p>
            <a:pPr marL="12700">
              <a:lnSpc>
                <a:spcPct val="100000"/>
              </a:lnSpc>
              <a:spcBef>
                <a:spcPts val="284"/>
              </a:spcBef>
            </a:pPr>
            <a:r>
              <a:rPr sz="700" spc="-25" dirty="0">
                <a:solidFill>
                  <a:srgbClr val="221F1F"/>
                </a:solidFill>
                <a:latin typeface="SharpSansDisplayNo1-Book"/>
                <a:cs typeface="SharpSansDisplayNo1-Book"/>
              </a:rPr>
              <a:t>15</a:t>
            </a:r>
            <a:endParaRPr sz="700">
              <a:latin typeface="SharpSansDisplayNo1-Book"/>
              <a:cs typeface="SharpSansDisplayNo1-Book"/>
            </a:endParaRPr>
          </a:p>
          <a:p>
            <a:pPr marL="12700">
              <a:lnSpc>
                <a:spcPct val="100000"/>
              </a:lnSpc>
              <a:spcBef>
                <a:spcPts val="284"/>
              </a:spcBef>
            </a:pPr>
            <a:r>
              <a:rPr sz="700" spc="-25" dirty="0">
                <a:solidFill>
                  <a:srgbClr val="221F1F"/>
                </a:solidFill>
                <a:latin typeface="SharpSansDisplayNo1-Book"/>
                <a:cs typeface="SharpSansDisplayNo1-Book"/>
              </a:rPr>
              <a:t>10</a:t>
            </a:r>
            <a:endParaRPr sz="700">
              <a:latin typeface="SharpSansDisplayNo1-Book"/>
              <a:cs typeface="SharpSansDisplayNo1-Book"/>
            </a:endParaRPr>
          </a:p>
          <a:p>
            <a:pPr marL="64135">
              <a:lnSpc>
                <a:spcPct val="100000"/>
              </a:lnSpc>
              <a:spcBef>
                <a:spcPts val="280"/>
              </a:spcBef>
            </a:pPr>
            <a:r>
              <a:rPr sz="700" spc="-5" dirty="0">
                <a:solidFill>
                  <a:srgbClr val="221F1F"/>
                </a:solidFill>
                <a:latin typeface="SharpSansDisplayNo1-Book"/>
                <a:cs typeface="SharpSansDisplayNo1-Book"/>
              </a:rPr>
              <a:t>5</a:t>
            </a:r>
            <a:endParaRPr sz="700">
              <a:latin typeface="SharpSansDisplayNo1-Book"/>
              <a:cs typeface="SharpSansDisplayNo1-Book"/>
            </a:endParaRPr>
          </a:p>
          <a:p>
            <a:pPr marL="64135">
              <a:lnSpc>
                <a:spcPct val="100000"/>
              </a:lnSpc>
              <a:spcBef>
                <a:spcPts val="285"/>
              </a:spcBef>
            </a:pPr>
            <a:r>
              <a:rPr sz="700" spc="-5" dirty="0">
                <a:solidFill>
                  <a:srgbClr val="221F1F"/>
                </a:solidFill>
                <a:latin typeface="SharpSansDisplayNo1-Book"/>
                <a:cs typeface="SharpSansDisplayNo1-Book"/>
              </a:rPr>
              <a:t>0</a:t>
            </a:r>
            <a:endParaRPr sz="700">
              <a:latin typeface="SharpSansDisplayNo1-Book"/>
              <a:cs typeface="SharpSansDisplayNo1-Book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475252" y="2521826"/>
            <a:ext cx="5010150" cy="1348740"/>
            <a:chOff x="9475252" y="2521826"/>
            <a:chExt cx="5010150" cy="1348740"/>
          </a:xfrm>
        </p:grpSpPr>
        <p:sp>
          <p:nvSpPr>
            <p:cNvPr id="13" name="object 13"/>
            <p:cNvSpPr/>
            <p:nvPr/>
          </p:nvSpPr>
          <p:spPr>
            <a:xfrm>
              <a:off x="9475252" y="2721729"/>
              <a:ext cx="165100" cy="1000125"/>
            </a:xfrm>
            <a:custGeom>
              <a:avLst/>
              <a:gdLst/>
              <a:ahLst/>
              <a:cxnLst/>
              <a:rect l="l" t="t" r="r" b="b"/>
              <a:pathLst>
                <a:path w="165100" h="1000125">
                  <a:moveTo>
                    <a:pt x="0" y="999509"/>
                  </a:moveTo>
                  <a:lnTo>
                    <a:pt x="10783" y="999509"/>
                  </a:lnTo>
                </a:path>
                <a:path w="165100" h="1000125">
                  <a:moveTo>
                    <a:pt x="66269" y="999509"/>
                  </a:moveTo>
                  <a:lnTo>
                    <a:pt x="87872" y="999509"/>
                  </a:lnTo>
                </a:path>
                <a:path w="165100" h="1000125">
                  <a:moveTo>
                    <a:pt x="0" y="856721"/>
                  </a:moveTo>
                  <a:lnTo>
                    <a:pt x="10783" y="856721"/>
                  </a:lnTo>
                </a:path>
                <a:path w="165100" h="1000125">
                  <a:moveTo>
                    <a:pt x="66269" y="856721"/>
                  </a:moveTo>
                  <a:lnTo>
                    <a:pt x="87872" y="856721"/>
                  </a:lnTo>
                </a:path>
                <a:path w="165100" h="1000125">
                  <a:moveTo>
                    <a:pt x="0" y="713936"/>
                  </a:moveTo>
                  <a:lnTo>
                    <a:pt x="10783" y="713936"/>
                  </a:lnTo>
                </a:path>
                <a:path w="165100" h="1000125">
                  <a:moveTo>
                    <a:pt x="66269" y="713936"/>
                  </a:moveTo>
                  <a:lnTo>
                    <a:pt x="87872" y="713936"/>
                  </a:lnTo>
                </a:path>
                <a:path w="165100" h="1000125">
                  <a:moveTo>
                    <a:pt x="0" y="571148"/>
                  </a:moveTo>
                  <a:lnTo>
                    <a:pt x="10783" y="571148"/>
                  </a:lnTo>
                </a:path>
                <a:path w="165100" h="1000125">
                  <a:moveTo>
                    <a:pt x="66269" y="571148"/>
                  </a:moveTo>
                  <a:lnTo>
                    <a:pt x="87872" y="571148"/>
                  </a:lnTo>
                </a:path>
                <a:path w="165100" h="1000125">
                  <a:moveTo>
                    <a:pt x="0" y="428360"/>
                  </a:moveTo>
                  <a:lnTo>
                    <a:pt x="10783" y="428360"/>
                  </a:lnTo>
                </a:path>
                <a:path w="165100" h="1000125">
                  <a:moveTo>
                    <a:pt x="66269" y="428360"/>
                  </a:moveTo>
                  <a:lnTo>
                    <a:pt x="87872" y="428360"/>
                  </a:lnTo>
                </a:path>
                <a:path w="165100" h="1000125">
                  <a:moveTo>
                    <a:pt x="0" y="285573"/>
                  </a:moveTo>
                  <a:lnTo>
                    <a:pt x="10783" y="285573"/>
                  </a:lnTo>
                </a:path>
                <a:path w="165100" h="1000125">
                  <a:moveTo>
                    <a:pt x="66269" y="285573"/>
                  </a:moveTo>
                  <a:lnTo>
                    <a:pt x="164936" y="285573"/>
                  </a:lnTo>
                </a:path>
                <a:path w="165100" h="1000125">
                  <a:moveTo>
                    <a:pt x="0" y="142786"/>
                  </a:moveTo>
                  <a:lnTo>
                    <a:pt x="10783" y="142786"/>
                  </a:lnTo>
                </a:path>
                <a:path w="165100" h="1000125">
                  <a:moveTo>
                    <a:pt x="66269" y="142786"/>
                  </a:moveTo>
                  <a:lnTo>
                    <a:pt x="164936" y="142786"/>
                  </a:lnTo>
                </a:path>
                <a:path w="165100" h="1000125">
                  <a:moveTo>
                    <a:pt x="0" y="0"/>
                  </a:moveTo>
                  <a:lnTo>
                    <a:pt x="10783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541522" y="2720939"/>
              <a:ext cx="4944110" cy="1905"/>
            </a:xfrm>
            <a:custGeom>
              <a:avLst/>
              <a:gdLst/>
              <a:ahLst/>
              <a:cxnLst/>
              <a:rect l="l" t="t" r="r" b="b"/>
              <a:pathLst>
                <a:path w="4944109" h="1905">
                  <a:moveTo>
                    <a:pt x="0" y="1574"/>
                  </a:moveTo>
                  <a:lnTo>
                    <a:pt x="4943575" y="1574"/>
                  </a:lnTo>
                </a:path>
                <a:path w="4944109" h="1905">
                  <a:moveTo>
                    <a:pt x="0" y="0"/>
                  </a:moveTo>
                  <a:lnTo>
                    <a:pt x="4943575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475252" y="2578942"/>
              <a:ext cx="5010150" cy="0"/>
            </a:xfrm>
            <a:custGeom>
              <a:avLst/>
              <a:gdLst/>
              <a:ahLst/>
              <a:cxnLst/>
              <a:rect l="l" t="t" r="r" b="b"/>
              <a:pathLst>
                <a:path w="5010150">
                  <a:moveTo>
                    <a:pt x="0" y="0"/>
                  </a:moveTo>
                  <a:lnTo>
                    <a:pt x="10783" y="0"/>
                  </a:lnTo>
                </a:path>
                <a:path w="5010150">
                  <a:moveTo>
                    <a:pt x="66269" y="0"/>
                  </a:moveTo>
                  <a:lnTo>
                    <a:pt x="5009845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486036" y="2521826"/>
              <a:ext cx="55880" cy="1342390"/>
            </a:xfrm>
            <a:custGeom>
              <a:avLst/>
              <a:gdLst/>
              <a:ahLst/>
              <a:cxnLst/>
              <a:rect l="l" t="t" r="r" b="b"/>
              <a:pathLst>
                <a:path w="55879" h="1342389">
                  <a:moveTo>
                    <a:pt x="55486" y="0"/>
                  </a:moveTo>
                  <a:lnTo>
                    <a:pt x="0" y="0"/>
                  </a:lnTo>
                  <a:lnTo>
                    <a:pt x="0" y="1342199"/>
                  </a:lnTo>
                  <a:lnTo>
                    <a:pt x="55486" y="1342199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618611" y="3150090"/>
              <a:ext cx="21590" cy="571500"/>
            </a:xfrm>
            <a:custGeom>
              <a:avLst/>
              <a:gdLst/>
              <a:ahLst/>
              <a:cxnLst/>
              <a:rect l="l" t="t" r="r" b="b"/>
              <a:pathLst>
                <a:path w="21590" h="571500">
                  <a:moveTo>
                    <a:pt x="0" y="571148"/>
                  </a:moveTo>
                  <a:lnTo>
                    <a:pt x="21577" y="571148"/>
                  </a:lnTo>
                </a:path>
                <a:path w="21590" h="571500">
                  <a:moveTo>
                    <a:pt x="0" y="428360"/>
                  </a:moveTo>
                  <a:lnTo>
                    <a:pt x="21577" y="428360"/>
                  </a:lnTo>
                </a:path>
                <a:path w="21590" h="571500">
                  <a:moveTo>
                    <a:pt x="0" y="285576"/>
                  </a:moveTo>
                  <a:lnTo>
                    <a:pt x="21577" y="285576"/>
                  </a:lnTo>
                </a:path>
                <a:path w="21590" h="571500">
                  <a:moveTo>
                    <a:pt x="0" y="142787"/>
                  </a:moveTo>
                  <a:lnTo>
                    <a:pt x="21577" y="142787"/>
                  </a:lnTo>
                </a:path>
                <a:path w="21590" h="571500">
                  <a:moveTo>
                    <a:pt x="0" y="0"/>
                  </a:moveTo>
                  <a:lnTo>
                    <a:pt x="21577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563125" y="3092970"/>
              <a:ext cx="55880" cy="771525"/>
            </a:xfrm>
            <a:custGeom>
              <a:avLst/>
              <a:gdLst/>
              <a:ahLst/>
              <a:cxnLst/>
              <a:rect l="l" t="t" r="r" b="b"/>
              <a:pathLst>
                <a:path w="55879" h="771525">
                  <a:moveTo>
                    <a:pt x="55486" y="0"/>
                  </a:moveTo>
                  <a:lnTo>
                    <a:pt x="0" y="0"/>
                  </a:lnTo>
                  <a:lnTo>
                    <a:pt x="0" y="771055"/>
                  </a:lnTo>
                  <a:lnTo>
                    <a:pt x="55486" y="771055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695675" y="2864515"/>
              <a:ext cx="638810" cy="857250"/>
            </a:xfrm>
            <a:custGeom>
              <a:avLst/>
              <a:gdLst/>
              <a:ahLst/>
              <a:cxnLst/>
              <a:rect l="l" t="t" r="r" b="b"/>
              <a:pathLst>
                <a:path w="638809" h="857250">
                  <a:moveTo>
                    <a:pt x="0" y="856722"/>
                  </a:moveTo>
                  <a:lnTo>
                    <a:pt x="21602" y="856722"/>
                  </a:lnTo>
                </a:path>
                <a:path w="638809" h="857250">
                  <a:moveTo>
                    <a:pt x="0" y="713935"/>
                  </a:moveTo>
                  <a:lnTo>
                    <a:pt x="21602" y="713935"/>
                  </a:lnTo>
                </a:path>
                <a:path w="638809" h="857250">
                  <a:moveTo>
                    <a:pt x="0" y="571150"/>
                  </a:moveTo>
                  <a:lnTo>
                    <a:pt x="21602" y="571150"/>
                  </a:lnTo>
                </a:path>
                <a:path w="638809" h="857250">
                  <a:moveTo>
                    <a:pt x="0" y="428362"/>
                  </a:moveTo>
                  <a:lnTo>
                    <a:pt x="21602" y="428362"/>
                  </a:lnTo>
                </a:path>
                <a:path w="638809" h="857250">
                  <a:moveTo>
                    <a:pt x="0" y="285574"/>
                  </a:moveTo>
                  <a:lnTo>
                    <a:pt x="21602" y="285574"/>
                  </a:lnTo>
                </a:path>
                <a:path w="638809" h="857250">
                  <a:moveTo>
                    <a:pt x="0" y="142787"/>
                  </a:moveTo>
                  <a:lnTo>
                    <a:pt x="638200" y="142787"/>
                  </a:lnTo>
                </a:path>
                <a:path w="638809" h="857250">
                  <a:moveTo>
                    <a:pt x="0" y="0"/>
                  </a:moveTo>
                  <a:lnTo>
                    <a:pt x="638200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640188" y="2721724"/>
              <a:ext cx="55880" cy="1142365"/>
            </a:xfrm>
            <a:custGeom>
              <a:avLst/>
              <a:gdLst/>
              <a:ahLst/>
              <a:cxnLst/>
              <a:rect l="l" t="t" r="r" b="b"/>
              <a:pathLst>
                <a:path w="55879" h="1142364">
                  <a:moveTo>
                    <a:pt x="55486" y="0"/>
                  </a:moveTo>
                  <a:lnTo>
                    <a:pt x="0" y="0"/>
                  </a:lnTo>
                  <a:lnTo>
                    <a:pt x="0" y="1142301"/>
                  </a:lnTo>
                  <a:lnTo>
                    <a:pt x="55486" y="1142301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72764" y="3435666"/>
              <a:ext cx="21590" cy="285750"/>
            </a:xfrm>
            <a:custGeom>
              <a:avLst/>
              <a:gdLst/>
              <a:ahLst/>
              <a:cxnLst/>
              <a:rect l="l" t="t" r="r" b="b"/>
              <a:pathLst>
                <a:path w="21590" h="285750">
                  <a:moveTo>
                    <a:pt x="0" y="285572"/>
                  </a:moveTo>
                  <a:lnTo>
                    <a:pt x="21577" y="285572"/>
                  </a:lnTo>
                </a:path>
                <a:path w="21590" h="285750">
                  <a:moveTo>
                    <a:pt x="0" y="142784"/>
                  </a:moveTo>
                  <a:lnTo>
                    <a:pt x="21577" y="142784"/>
                  </a:lnTo>
                </a:path>
                <a:path w="21590" h="285750">
                  <a:moveTo>
                    <a:pt x="0" y="0"/>
                  </a:moveTo>
                  <a:lnTo>
                    <a:pt x="21577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72764" y="3292092"/>
              <a:ext cx="484505" cy="1905"/>
            </a:xfrm>
            <a:custGeom>
              <a:avLst/>
              <a:gdLst/>
              <a:ahLst/>
              <a:cxnLst/>
              <a:rect l="l" t="t" r="r" b="b"/>
              <a:pathLst>
                <a:path w="484504" h="1904">
                  <a:moveTo>
                    <a:pt x="0" y="1574"/>
                  </a:moveTo>
                  <a:lnTo>
                    <a:pt x="484022" y="1574"/>
                  </a:lnTo>
                </a:path>
                <a:path w="484504" h="1904">
                  <a:moveTo>
                    <a:pt x="0" y="0"/>
                  </a:moveTo>
                  <a:lnTo>
                    <a:pt x="484022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772764" y="3150090"/>
              <a:ext cx="561340" cy="0"/>
            </a:xfrm>
            <a:custGeom>
              <a:avLst/>
              <a:gdLst/>
              <a:ahLst/>
              <a:cxnLst/>
              <a:rect l="l" t="t" r="r" b="b"/>
              <a:pathLst>
                <a:path w="561340">
                  <a:moveTo>
                    <a:pt x="0" y="0"/>
                  </a:moveTo>
                  <a:lnTo>
                    <a:pt x="561111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717277" y="3064421"/>
              <a:ext cx="55880" cy="800100"/>
            </a:xfrm>
            <a:custGeom>
              <a:avLst/>
              <a:gdLst/>
              <a:ahLst/>
              <a:cxnLst/>
              <a:rect l="l" t="t" r="r" b="b"/>
              <a:pathLst>
                <a:path w="55879" h="800100">
                  <a:moveTo>
                    <a:pt x="55486" y="0"/>
                  </a:moveTo>
                  <a:lnTo>
                    <a:pt x="0" y="0"/>
                  </a:lnTo>
                  <a:lnTo>
                    <a:pt x="0" y="799604"/>
                  </a:lnTo>
                  <a:lnTo>
                    <a:pt x="55486" y="799604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849827" y="3435666"/>
              <a:ext cx="330200" cy="285750"/>
            </a:xfrm>
            <a:custGeom>
              <a:avLst/>
              <a:gdLst/>
              <a:ahLst/>
              <a:cxnLst/>
              <a:rect l="l" t="t" r="r" b="b"/>
              <a:pathLst>
                <a:path w="330200" h="285750">
                  <a:moveTo>
                    <a:pt x="0" y="285572"/>
                  </a:moveTo>
                  <a:lnTo>
                    <a:pt x="21590" y="285572"/>
                  </a:lnTo>
                </a:path>
                <a:path w="330200" h="285750">
                  <a:moveTo>
                    <a:pt x="0" y="142784"/>
                  </a:moveTo>
                  <a:lnTo>
                    <a:pt x="21590" y="142784"/>
                  </a:lnTo>
                </a:path>
                <a:path w="330200" h="285750">
                  <a:moveTo>
                    <a:pt x="0" y="0"/>
                  </a:moveTo>
                  <a:lnTo>
                    <a:pt x="329895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794341" y="3321431"/>
              <a:ext cx="55880" cy="542925"/>
            </a:xfrm>
            <a:custGeom>
              <a:avLst/>
              <a:gdLst/>
              <a:ahLst/>
              <a:cxnLst/>
              <a:rect l="l" t="t" r="r" b="b"/>
              <a:pathLst>
                <a:path w="55879" h="542925">
                  <a:moveTo>
                    <a:pt x="55486" y="0"/>
                  </a:moveTo>
                  <a:lnTo>
                    <a:pt x="0" y="0"/>
                  </a:lnTo>
                  <a:lnTo>
                    <a:pt x="0" y="542594"/>
                  </a:lnTo>
                  <a:lnTo>
                    <a:pt x="55486" y="542594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926904" y="3578451"/>
              <a:ext cx="21590" cy="142875"/>
            </a:xfrm>
            <a:custGeom>
              <a:avLst/>
              <a:gdLst/>
              <a:ahLst/>
              <a:cxnLst/>
              <a:rect l="l" t="t" r="r" b="b"/>
              <a:pathLst>
                <a:path w="21590" h="142875">
                  <a:moveTo>
                    <a:pt x="0" y="142787"/>
                  </a:moveTo>
                  <a:lnTo>
                    <a:pt x="21589" y="142787"/>
                  </a:lnTo>
                </a:path>
                <a:path w="21590" h="142875">
                  <a:moveTo>
                    <a:pt x="0" y="0"/>
                  </a:moveTo>
                  <a:lnTo>
                    <a:pt x="21589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871417" y="3464230"/>
              <a:ext cx="55880" cy="400050"/>
            </a:xfrm>
            <a:custGeom>
              <a:avLst/>
              <a:gdLst/>
              <a:ahLst/>
              <a:cxnLst/>
              <a:rect l="l" t="t" r="r" b="b"/>
              <a:pathLst>
                <a:path w="55879" h="400050">
                  <a:moveTo>
                    <a:pt x="55486" y="0"/>
                  </a:moveTo>
                  <a:lnTo>
                    <a:pt x="0" y="0"/>
                  </a:lnTo>
                  <a:lnTo>
                    <a:pt x="0" y="399796"/>
                  </a:lnTo>
                  <a:lnTo>
                    <a:pt x="55486" y="399796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003980" y="3578451"/>
              <a:ext cx="21590" cy="142875"/>
            </a:xfrm>
            <a:custGeom>
              <a:avLst/>
              <a:gdLst/>
              <a:ahLst/>
              <a:cxnLst/>
              <a:rect l="l" t="t" r="r" b="b"/>
              <a:pathLst>
                <a:path w="21590" h="142875">
                  <a:moveTo>
                    <a:pt x="0" y="142787"/>
                  </a:moveTo>
                  <a:lnTo>
                    <a:pt x="21589" y="142787"/>
                  </a:lnTo>
                </a:path>
                <a:path w="21590" h="142875">
                  <a:moveTo>
                    <a:pt x="0" y="0"/>
                  </a:moveTo>
                  <a:lnTo>
                    <a:pt x="21589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948494" y="3549891"/>
              <a:ext cx="55880" cy="314325"/>
            </a:xfrm>
            <a:custGeom>
              <a:avLst/>
              <a:gdLst/>
              <a:ahLst/>
              <a:cxnLst/>
              <a:rect l="l" t="t" r="r" b="b"/>
              <a:pathLst>
                <a:path w="55879" h="314325">
                  <a:moveTo>
                    <a:pt x="55486" y="0"/>
                  </a:moveTo>
                  <a:lnTo>
                    <a:pt x="0" y="0"/>
                  </a:lnTo>
                  <a:lnTo>
                    <a:pt x="0" y="314134"/>
                  </a:lnTo>
                  <a:lnTo>
                    <a:pt x="55486" y="314134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081056" y="3578451"/>
              <a:ext cx="21590" cy="142875"/>
            </a:xfrm>
            <a:custGeom>
              <a:avLst/>
              <a:gdLst/>
              <a:ahLst/>
              <a:cxnLst/>
              <a:rect l="l" t="t" r="r" b="b"/>
              <a:pathLst>
                <a:path w="21590" h="142875">
                  <a:moveTo>
                    <a:pt x="0" y="142787"/>
                  </a:moveTo>
                  <a:lnTo>
                    <a:pt x="21590" y="142787"/>
                  </a:lnTo>
                </a:path>
                <a:path w="21590" h="142875">
                  <a:moveTo>
                    <a:pt x="0" y="0"/>
                  </a:moveTo>
                  <a:lnTo>
                    <a:pt x="21590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025570" y="3521341"/>
              <a:ext cx="55880" cy="342900"/>
            </a:xfrm>
            <a:custGeom>
              <a:avLst/>
              <a:gdLst/>
              <a:ahLst/>
              <a:cxnLst/>
              <a:rect l="l" t="t" r="r" b="b"/>
              <a:pathLst>
                <a:path w="55879" h="342900">
                  <a:moveTo>
                    <a:pt x="55486" y="0"/>
                  </a:moveTo>
                  <a:lnTo>
                    <a:pt x="0" y="0"/>
                  </a:lnTo>
                  <a:lnTo>
                    <a:pt x="0" y="342684"/>
                  </a:lnTo>
                  <a:lnTo>
                    <a:pt x="55486" y="342684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158132" y="3578451"/>
              <a:ext cx="21590" cy="142875"/>
            </a:xfrm>
            <a:custGeom>
              <a:avLst/>
              <a:gdLst/>
              <a:ahLst/>
              <a:cxnLst/>
              <a:rect l="l" t="t" r="r" b="b"/>
              <a:pathLst>
                <a:path w="21590" h="142875">
                  <a:moveTo>
                    <a:pt x="0" y="142787"/>
                  </a:moveTo>
                  <a:lnTo>
                    <a:pt x="21589" y="142787"/>
                  </a:lnTo>
                </a:path>
                <a:path w="21590" h="142875">
                  <a:moveTo>
                    <a:pt x="0" y="0"/>
                  </a:moveTo>
                  <a:lnTo>
                    <a:pt x="21589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102646" y="3492779"/>
              <a:ext cx="55880" cy="371475"/>
            </a:xfrm>
            <a:custGeom>
              <a:avLst/>
              <a:gdLst/>
              <a:ahLst/>
              <a:cxnLst/>
              <a:rect l="l" t="t" r="r" b="b"/>
              <a:pathLst>
                <a:path w="55879" h="371475">
                  <a:moveTo>
                    <a:pt x="55486" y="0"/>
                  </a:moveTo>
                  <a:lnTo>
                    <a:pt x="0" y="0"/>
                  </a:lnTo>
                  <a:lnTo>
                    <a:pt x="0" y="371246"/>
                  </a:lnTo>
                  <a:lnTo>
                    <a:pt x="55486" y="371246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235209" y="3435666"/>
              <a:ext cx="21590" cy="285750"/>
            </a:xfrm>
            <a:custGeom>
              <a:avLst/>
              <a:gdLst/>
              <a:ahLst/>
              <a:cxnLst/>
              <a:rect l="l" t="t" r="r" b="b"/>
              <a:pathLst>
                <a:path w="21590" h="285750">
                  <a:moveTo>
                    <a:pt x="0" y="285572"/>
                  </a:moveTo>
                  <a:lnTo>
                    <a:pt x="21577" y="285572"/>
                  </a:lnTo>
                </a:path>
                <a:path w="21590" h="285750">
                  <a:moveTo>
                    <a:pt x="0" y="142784"/>
                  </a:moveTo>
                  <a:lnTo>
                    <a:pt x="21577" y="142784"/>
                  </a:lnTo>
                </a:path>
                <a:path w="21590" h="285750">
                  <a:moveTo>
                    <a:pt x="0" y="0"/>
                  </a:moveTo>
                  <a:lnTo>
                    <a:pt x="21577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179722" y="3292881"/>
              <a:ext cx="55880" cy="571500"/>
            </a:xfrm>
            <a:custGeom>
              <a:avLst/>
              <a:gdLst/>
              <a:ahLst/>
              <a:cxnLst/>
              <a:rect l="l" t="t" r="r" b="b"/>
              <a:pathLst>
                <a:path w="55879" h="571500">
                  <a:moveTo>
                    <a:pt x="55486" y="0"/>
                  </a:moveTo>
                  <a:lnTo>
                    <a:pt x="0" y="0"/>
                  </a:lnTo>
                  <a:lnTo>
                    <a:pt x="0" y="571144"/>
                  </a:lnTo>
                  <a:lnTo>
                    <a:pt x="55486" y="571144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312272" y="3435666"/>
              <a:ext cx="22225" cy="285750"/>
            </a:xfrm>
            <a:custGeom>
              <a:avLst/>
              <a:gdLst/>
              <a:ahLst/>
              <a:cxnLst/>
              <a:rect l="l" t="t" r="r" b="b"/>
              <a:pathLst>
                <a:path w="22225" h="285750">
                  <a:moveTo>
                    <a:pt x="0" y="285572"/>
                  </a:moveTo>
                  <a:lnTo>
                    <a:pt x="21602" y="285572"/>
                  </a:lnTo>
                </a:path>
                <a:path w="22225" h="285750">
                  <a:moveTo>
                    <a:pt x="0" y="142784"/>
                  </a:moveTo>
                  <a:lnTo>
                    <a:pt x="21602" y="142784"/>
                  </a:lnTo>
                </a:path>
                <a:path w="22225" h="285750">
                  <a:moveTo>
                    <a:pt x="0" y="0"/>
                  </a:moveTo>
                  <a:lnTo>
                    <a:pt x="21602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312272" y="3292092"/>
              <a:ext cx="22225" cy="1905"/>
            </a:xfrm>
            <a:custGeom>
              <a:avLst/>
              <a:gdLst/>
              <a:ahLst/>
              <a:cxnLst/>
              <a:rect l="l" t="t" r="r" b="b"/>
              <a:pathLst>
                <a:path w="22225" h="1904">
                  <a:moveTo>
                    <a:pt x="0" y="1574"/>
                  </a:moveTo>
                  <a:lnTo>
                    <a:pt x="21602" y="1574"/>
                  </a:lnTo>
                </a:path>
                <a:path w="22225" h="1904">
                  <a:moveTo>
                    <a:pt x="0" y="0"/>
                  </a:moveTo>
                  <a:lnTo>
                    <a:pt x="21602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256786" y="3235769"/>
              <a:ext cx="55880" cy="628650"/>
            </a:xfrm>
            <a:custGeom>
              <a:avLst/>
              <a:gdLst/>
              <a:ahLst/>
              <a:cxnLst/>
              <a:rect l="l" t="t" r="r" b="b"/>
              <a:pathLst>
                <a:path w="55879" h="628650">
                  <a:moveTo>
                    <a:pt x="55486" y="0"/>
                  </a:moveTo>
                  <a:lnTo>
                    <a:pt x="0" y="0"/>
                  </a:lnTo>
                  <a:lnTo>
                    <a:pt x="0" y="628256"/>
                  </a:lnTo>
                  <a:lnTo>
                    <a:pt x="55486" y="628256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389361" y="3435666"/>
              <a:ext cx="21590" cy="285750"/>
            </a:xfrm>
            <a:custGeom>
              <a:avLst/>
              <a:gdLst/>
              <a:ahLst/>
              <a:cxnLst/>
              <a:rect l="l" t="t" r="r" b="b"/>
              <a:pathLst>
                <a:path w="21590" h="285750">
                  <a:moveTo>
                    <a:pt x="0" y="285572"/>
                  </a:moveTo>
                  <a:lnTo>
                    <a:pt x="21577" y="285572"/>
                  </a:lnTo>
                </a:path>
                <a:path w="21590" h="285750">
                  <a:moveTo>
                    <a:pt x="0" y="142784"/>
                  </a:moveTo>
                  <a:lnTo>
                    <a:pt x="21577" y="142784"/>
                  </a:lnTo>
                </a:path>
                <a:path w="21590" h="285750">
                  <a:moveTo>
                    <a:pt x="0" y="0"/>
                  </a:moveTo>
                  <a:lnTo>
                    <a:pt x="21577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389361" y="3292092"/>
              <a:ext cx="21590" cy="1905"/>
            </a:xfrm>
            <a:custGeom>
              <a:avLst/>
              <a:gdLst/>
              <a:ahLst/>
              <a:cxnLst/>
              <a:rect l="l" t="t" r="r" b="b"/>
              <a:pathLst>
                <a:path w="21590" h="1904">
                  <a:moveTo>
                    <a:pt x="0" y="1574"/>
                  </a:moveTo>
                  <a:lnTo>
                    <a:pt x="21577" y="1574"/>
                  </a:lnTo>
                </a:path>
                <a:path w="21590" h="1904">
                  <a:moveTo>
                    <a:pt x="0" y="0"/>
                  </a:moveTo>
                  <a:lnTo>
                    <a:pt x="21577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389361" y="2864515"/>
              <a:ext cx="175895" cy="285750"/>
            </a:xfrm>
            <a:custGeom>
              <a:avLst/>
              <a:gdLst/>
              <a:ahLst/>
              <a:cxnLst/>
              <a:rect l="l" t="t" r="r" b="b"/>
              <a:pathLst>
                <a:path w="175895" h="285750">
                  <a:moveTo>
                    <a:pt x="0" y="285574"/>
                  </a:moveTo>
                  <a:lnTo>
                    <a:pt x="98640" y="285574"/>
                  </a:lnTo>
                </a:path>
                <a:path w="175895" h="285750">
                  <a:moveTo>
                    <a:pt x="0" y="142787"/>
                  </a:moveTo>
                  <a:lnTo>
                    <a:pt x="175729" y="142787"/>
                  </a:lnTo>
                </a:path>
                <a:path w="175895" h="285750">
                  <a:moveTo>
                    <a:pt x="0" y="0"/>
                  </a:moveTo>
                  <a:lnTo>
                    <a:pt x="175729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333875" y="2807398"/>
              <a:ext cx="55880" cy="1056640"/>
            </a:xfrm>
            <a:custGeom>
              <a:avLst/>
              <a:gdLst/>
              <a:ahLst/>
              <a:cxnLst/>
              <a:rect l="l" t="t" r="r" b="b"/>
              <a:pathLst>
                <a:path w="55879" h="1056639">
                  <a:moveTo>
                    <a:pt x="55486" y="0"/>
                  </a:moveTo>
                  <a:lnTo>
                    <a:pt x="0" y="0"/>
                  </a:lnTo>
                  <a:lnTo>
                    <a:pt x="0" y="1056627"/>
                  </a:lnTo>
                  <a:lnTo>
                    <a:pt x="55486" y="1056627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466425" y="3435666"/>
              <a:ext cx="21590" cy="285750"/>
            </a:xfrm>
            <a:custGeom>
              <a:avLst/>
              <a:gdLst/>
              <a:ahLst/>
              <a:cxnLst/>
              <a:rect l="l" t="t" r="r" b="b"/>
              <a:pathLst>
                <a:path w="21590" h="285750">
                  <a:moveTo>
                    <a:pt x="0" y="285572"/>
                  </a:moveTo>
                  <a:lnTo>
                    <a:pt x="21577" y="285572"/>
                  </a:lnTo>
                </a:path>
                <a:path w="21590" h="285750">
                  <a:moveTo>
                    <a:pt x="0" y="142784"/>
                  </a:moveTo>
                  <a:lnTo>
                    <a:pt x="21577" y="142784"/>
                  </a:lnTo>
                </a:path>
                <a:path w="21590" h="285750">
                  <a:moveTo>
                    <a:pt x="0" y="0"/>
                  </a:moveTo>
                  <a:lnTo>
                    <a:pt x="21577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466425" y="3292092"/>
              <a:ext cx="21590" cy="1905"/>
            </a:xfrm>
            <a:custGeom>
              <a:avLst/>
              <a:gdLst/>
              <a:ahLst/>
              <a:cxnLst/>
              <a:rect l="l" t="t" r="r" b="b"/>
              <a:pathLst>
                <a:path w="21590" h="1904">
                  <a:moveTo>
                    <a:pt x="0" y="1574"/>
                  </a:moveTo>
                  <a:lnTo>
                    <a:pt x="21577" y="1574"/>
                  </a:lnTo>
                </a:path>
                <a:path w="21590" h="1904">
                  <a:moveTo>
                    <a:pt x="0" y="0"/>
                  </a:moveTo>
                  <a:lnTo>
                    <a:pt x="21577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410939" y="3235769"/>
              <a:ext cx="55880" cy="628650"/>
            </a:xfrm>
            <a:custGeom>
              <a:avLst/>
              <a:gdLst/>
              <a:ahLst/>
              <a:cxnLst/>
              <a:rect l="l" t="t" r="r" b="b"/>
              <a:pathLst>
                <a:path w="55879" h="628650">
                  <a:moveTo>
                    <a:pt x="55486" y="0"/>
                  </a:moveTo>
                  <a:lnTo>
                    <a:pt x="0" y="0"/>
                  </a:lnTo>
                  <a:lnTo>
                    <a:pt x="0" y="628256"/>
                  </a:lnTo>
                  <a:lnTo>
                    <a:pt x="55486" y="628256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543488" y="3435666"/>
              <a:ext cx="22225" cy="285750"/>
            </a:xfrm>
            <a:custGeom>
              <a:avLst/>
              <a:gdLst/>
              <a:ahLst/>
              <a:cxnLst/>
              <a:rect l="l" t="t" r="r" b="b"/>
              <a:pathLst>
                <a:path w="22225" h="285750">
                  <a:moveTo>
                    <a:pt x="0" y="285572"/>
                  </a:moveTo>
                  <a:lnTo>
                    <a:pt x="21602" y="285572"/>
                  </a:lnTo>
                </a:path>
                <a:path w="22225" h="285750">
                  <a:moveTo>
                    <a:pt x="0" y="142784"/>
                  </a:moveTo>
                  <a:lnTo>
                    <a:pt x="21602" y="142784"/>
                  </a:lnTo>
                </a:path>
                <a:path w="22225" h="285750">
                  <a:moveTo>
                    <a:pt x="0" y="0"/>
                  </a:moveTo>
                  <a:lnTo>
                    <a:pt x="21602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543488" y="3292092"/>
              <a:ext cx="22225" cy="1905"/>
            </a:xfrm>
            <a:custGeom>
              <a:avLst/>
              <a:gdLst/>
              <a:ahLst/>
              <a:cxnLst/>
              <a:rect l="l" t="t" r="r" b="b"/>
              <a:pathLst>
                <a:path w="22225" h="1904">
                  <a:moveTo>
                    <a:pt x="0" y="1574"/>
                  </a:moveTo>
                  <a:lnTo>
                    <a:pt x="21602" y="1574"/>
                  </a:lnTo>
                </a:path>
                <a:path w="22225" h="1904">
                  <a:moveTo>
                    <a:pt x="0" y="0"/>
                  </a:moveTo>
                  <a:lnTo>
                    <a:pt x="21602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543488" y="3150090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0" y="0"/>
                  </a:moveTo>
                  <a:lnTo>
                    <a:pt x="21602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488002" y="3035858"/>
              <a:ext cx="55880" cy="828675"/>
            </a:xfrm>
            <a:custGeom>
              <a:avLst/>
              <a:gdLst/>
              <a:ahLst/>
              <a:cxnLst/>
              <a:rect l="l" t="t" r="r" b="b"/>
              <a:pathLst>
                <a:path w="55879" h="828675">
                  <a:moveTo>
                    <a:pt x="55486" y="0"/>
                  </a:moveTo>
                  <a:lnTo>
                    <a:pt x="0" y="0"/>
                  </a:lnTo>
                  <a:lnTo>
                    <a:pt x="0" y="828166"/>
                  </a:lnTo>
                  <a:lnTo>
                    <a:pt x="55486" y="828166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620577" y="3435666"/>
              <a:ext cx="21590" cy="285750"/>
            </a:xfrm>
            <a:custGeom>
              <a:avLst/>
              <a:gdLst/>
              <a:ahLst/>
              <a:cxnLst/>
              <a:rect l="l" t="t" r="r" b="b"/>
              <a:pathLst>
                <a:path w="21590" h="285750">
                  <a:moveTo>
                    <a:pt x="0" y="285572"/>
                  </a:moveTo>
                  <a:lnTo>
                    <a:pt x="21577" y="285572"/>
                  </a:lnTo>
                </a:path>
                <a:path w="21590" h="285750">
                  <a:moveTo>
                    <a:pt x="0" y="142784"/>
                  </a:moveTo>
                  <a:lnTo>
                    <a:pt x="21577" y="142784"/>
                  </a:lnTo>
                </a:path>
                <a:path w="21590" h="285750">
                  <a:moveTo>
                    <a:pt x="0" y="0"/>
                  </a:moveTo>
                  <a:lnTo>
                    <a:pt x="21577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0620577" y="3292092"/>
              <a:ext cx="21590" cy="1905"/>
            </a:xfrm>
            <a:custGeom>
              <a:avLst/>
              <a:gdLst/>
              <a:ahLst/>
              <a:cxnLst/>
              <a:rect l="l" t="t" r="r" b="b"/>
              <a:pathLst>
                <a:path w="21590" h="1904">
                  <a:moveTo>
                    <a:pt x="0" y="1574"/>
                  </a:moveTo>
                  <a:lnTo>
                    <a:pt x="21577" y="1574"/>
                  </a:lnTo>
                </a:path>
                <a:path w="21590" h="1904">
                  <a:moveTo>
                    <a:pt x="0" y="0"/>
                  </a:moveTo>
                  <a:lnTo>
                    <a:pt x="21577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0620577" y="2864515"/>
              <a:ext cx="3864610" cy="285750"/>
            </a:xfrm>
            <a:custGeom>
              <a:avLst/>
              <a:gdLst/>
              <a:ahLst/>
              <a:cxnLst/>
              <a:rect l="l" t="t" r="r" b="b"/>
              <a:pathLst>
                <a:path w="3864609" h="285750">
                  <a:moveTo>
                    <a:pt x="0" y="285574"/>
                  </a:moveTo>
                  <a:lnTo>
                    <a:pt x="21577" y="285574"/>
                  </a:lnTo>
                </a:path>
                <a:path w="3864609" h="285750">
                  <a:moveTo>
                    <a:pt x="0" y="142787"/>
                  </a:moveTo>
                  <a:lnTo>
                    <a:pt x="1023556" y="142787"/>
                  </a:lnTo>
                </a:path>
                <a:path w="3864609" h="285750">
                  <a:moveTo>
                    <a:pt x="0" y="0"/>
                  </a:moveTo>
                  <a:lnTo>
                    <a:pt x="3864519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0565091" y="2750286"/>
              <a:ext cx="55880" cy="1113790"/>
            </a:xfrm>
            <a:custGeom>
              <a:avLst/>
              <a:gdLst/>
              <a:ahLst/>
              <a:cxnLst/>
              <a:rect l="l" t="t" r="r" b="b"/>
              <a:pathLst>
                <a:path w="55879" h="1113789">
                  <a:moveTo>
                    <a:pt x="55486" y="0"/>
                  </a:moveTo>
                  <a:lnTo>
                    <a:pt x="0" y="0"/>
                  </a:lnTo>
                  <a:lnTo>
                    <a:pt x="0" y="1113739"/>
                  </a:lnTo>
                  <a:lnTo>
                    <a:pt x="55486" y="1113739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0697641" y="3435666"/>
              <a:ext cx="22225" cy="285750"/>
            </a:xfrm>
            <a:custGeom>
              <a:avLst/>
              <a:gdLst/>
              <a:ahLst/>
              <a:cxnLst/>
              <a:rect l="l" t="t" r="r" b="b"/>
              <a:pathLst>
                <a:path w="22225" h="285750">
                  <a:moveTo>
                    <a:pt x="0" y="285572"/>
                  </a:moveTo>
                  <a:lnTo>
                    <a:pt x="21602" y="285572"/>
                  </a:lnTo>
                </a:path>
                <a:path w="22225" h="285750">
                  <a:moveTo>
                    <a:pt x="0" y="142784"/>
                  </a:moveTo>
                  <a:lnTo>
                    <a:pt x="21602" y="142784"/>
                  </a:lnTo>
                </a:path>
                <a:path w="22225" h="285750">
                  <a:moveTo>
                    <a:pt x="0" y="0"/>
                  </a:moveTo>
                  <a:lnTo>
                    <a:pt x="21602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0697641" y="3292092"/>
              <a:ext cx="22225" cy="1905"/>
            </a:xfrm>
            <a:custGeom>
              <a:avLst/>
              <a:gdLst/>
              <a:ahLst/>
              <a:cxnLst/>
              <a:rect l="l" t="t" r="r" b="b"/>
              <a:pathLst>
                <a:path w="22225" h="1904">
                  <a:moveTo>
                    <a:pt x="0" y="1574"/>
                  </a:moveTo>
                  <a:lnTo>
                    <a:pt x="21602" y="1574"/>
                  </a:lnTo>
                </a:path>
                <a:path w="22225" h="1904">
                  <a:moveTo>
                    <a:pt x="0" y="0"/>
                  </a:moveTo>
                  <a:lnTo>
                    <a:pt x="21602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0697641" y="3150090"/>
              <a:ext cx="946785" cy="0"/>
            </a:xfrm>
            <a:custGeom>
              <a:avLst/>
              <a:gdLst/>
              <a:ahLst/>
              <a:cxnLst/>
              <a:rect l="l" t="t" r="r" b="b"/>
              <a:pathLst>
                <a:path w="946784">
                  <a:moveTo>
                    <a:pt x="0" y="0"/>
                  </a:moveTo>
                  <a:lnTo>
                    <a:pt x="946492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642155" y="3035858"/>
              <a:ext cx="55880" cy="828675"/>
            </a:xfrm>
            <a:custGeom>
              <a:avLst/>
              <a:gdLst/>
              <a:ahLst/>
              <a:cxnLst/>
              <a:rect l="l" t="t" r="r" b="b"/>
              <a:pathLst>
                <a:path w="55879" h="828675">
                  <a:moveTo>
                    <a:pt x="55486" y="0"/>
                  </a:moveTo>
                  <a:lnTo>
                    <a:pt x="0" y="0"/>
                  </a:lnTo>
                  <a:lnTo>
                    <a:pt x="0" y="828166"/>
                  </a:lnTo>
                  <a:lnTo>
                    <a:pt x="55486" y="828166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0774730" y="3435666"/>
              <a:ext cx="175895" cy="285750"/>
            </a:xfrm>
            <a:custGeom>
              <a:avLst/>
              <a:gdLst/>
              <a:ahLst/>
              <a:cxnLst/>
              <a:rect l="l" t="t" r="r" b="b"/>
              <a:pathLst>
                <a:path w="175895" h="285750">
                  <a:moveTo>
                    <a:pt x="0" y="285572"/>
                  </a:moveTo>
                  <a:lnTo>
                    <a:pt x="21577" y="285572"/>
                  </a:lnTo>
                </a:path>
                <a:path w="175895" h="285750">
                  <a:moveTo>
                    <a:pt x="0" y="142784"/>
                  </a:moveTo>
                  <a:lnTo>
                    <a:pt x="21577" y="142784"/>
                  </a:lnTo>
                </a:path>
                <a:path w="175895" h="285750">
                  <a:moveTo>
                    <a:pt x="0" y="0"/>
                  </a:moveTo>
                  <a:lnTo>
                    <a:pt x="175729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0774730" y="3292092"/>
              <a:ext cx="330200" cy="1905"/>
            </a:xfrm>
            <a:custGeom>
              <a:avLst/>
              <a:gdLst/>
              <a:ahLst/>
              <a:cxnLst/>
              <a:rect l="l" t="t" r="r" b="b"/>
              <a:pathLst>
                <a:path w="330200" h="1904">
                  <a:moveTo>
                    <a:pt x="0" y="1574"/>
                  </a:moveTo>
                  <a:lnTo>
                    <a:pt x="252806" y="1574"/>
                  </a:lnTo>
                </a:path>
                <a:path w="330200" h="1904">
                  <a:moveTo>
                    <a:pt x="308292" y="1574"/>
                  </a:moveTo>
                  <a:lnTo>
                    <a:pt x="329882" y="1574"/>
                  </a:lnTo>
                </a:path>
                <a:path w="330200" h="1904">
                  <a:moveTo>
                    <a:pt x="0" y="0"/>
                  </a:moveTo>
                  <a:lnTo>
                    <a:pt x="329882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0719244" y="3207207"/>
              <a:ext cx="55880" cy="657225"/>
            </a:xfrm>
            <a:custGeom>
              <a:avLst/>
              <a:gdLst/>
              <a:ahLst/>
              <a:cxnLst/>
              <a:rect l="l" t="t" r="r" b="b"/>
              <a:pathLst>
                <a:path w="55879" h="657225">
                  <a:moveTo>
                    <a:pt x="55486" y="0"/>
                  </a:moveTo>
                  <a:lnTo>
                    <a:pt x="0" y="0"/>
                  </a:lnTo>
                  <a:lnTo>
                    <a:pt x="0" y="656818"/>
                  </a:lnTo>
                  <a:lnTo>
                    <a:pt x="55486" y="656818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851794" y="3578451"/>
              <a:ext cx="21590" cy="142875"/>
            </a:xfrm>
            <a:custGeom>
              <a:avLst/>
              <a:gdLst/>
              <a:ahLst/>
              <a:cxnLst/>
              <a:rect l="l" t="t" r="r" b="b"/>
              <a:pathLst>
                <a:path w="21590" h="142875">
                  <a:moveTo>
                    <a:pt x="0" y="142787"/>
                  </a:moveTo>
                  <a:lnTo>
                    <a:pt x="21590" y="142787"/>
                  </a:lnTo>
                </a:path>
                <a:path w="21590" h="142875">
                  <a:moveTo>
                    <a:pt x="0" y="0"/>
                  </a:moveTo>
                  <a:lnTo>
                    <a:pt x="21590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0796307" y="3492779"/>
              <a:ext cx="55880" cy="371475"/>
            </a:xfrm>
            <a:custGeom>
              <a:avLst/>
              <a:gdLst/>
              <a:ahLst/>
              <a:cxnLst/>
              <a:rect l="l" t="t" r="r" b="b"/>
              <a:pathLst>
                <a:path w="55879" h="371475">
                  <a:moveTo>
                    <a:pt x="55486" y="0"/>
                  </a:moveTo>
                  <a:lnTo>
                    <a:pt x="0" y="0"/>
                  </a:lnTo>
                  <a:lnTo>
                    <a:pt x="0" y="371246"/>
                  </a:lnTo>
                  <a:lnTo>
                    <a:pt x="55486" y="371246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0928870" y="3578451"/>
              <a:ext cx="21590" cy="142875"/>
            </a:xfrm>
            <a:custGeom>
              <a:avLst/>
              <a:gdLst/>
              <a:ahLst/>
              <a:cxnLst/>
              <a:rect l="l" t="t" r="r" b="b"/>
              <a:pathLst>
                <a:path w="21590" h="142875">
                  <a:moveTo>
                    <a:pt x="0" y="142787"/>
                  </a:moveTo>
                  <a:lnTo>
                    <a:pt x="21589" y="142787"/>
                  </a:lnTo>
                </a:path>
                <a:path w="21590" h="142875">
                  <a:moveTo>
                    <a:pt x="0" y="0"/>
                  </a:moveTo>
                  <a:lnTo>
                    <a:pt x="21589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0873384" y="3464230"/>
              <a:ext cx="55880" cy="400050"/>
            </a:xfrm>
            <a:custGeom>
              <a:avLst/>
              <a:gdLst/>
              <a:ahLst/>
              <a:cxnLst/>
              <a:rect l="l" t="t" r="r" b="b"/>
              <a:pathLst>
                <a:path w="55879" h="400050">
                  <a:moveTo>
                    <a:pt x="55486" y="0"/>
                  </a:moveTo>
                  <a:lnTo>
                    <a:pt x="0" y="0"/>
                  </a:lnTo>
                  <a:lnTo>
                    <a:pt x="0" y="399796"/>
                  </a:lnTo>
                  <a:lnTo>
                    <a:pt x="55486" y="399796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1005946" y="3435666"/>
              <a:ext cx="21590" cy="285750"/>
            </a:xfrm>
            <a:custGeom>
              <a:avLst/>
              <a:gdLst/>
              <a:ahLst/>
              <a:cxnLst/>
              <a:rect l="l" t="t" r="r" b="b"/>
              <a:pathLst>
                <a:path w="21590" h="285750">
                  <a:moveTo>
                    <a:pt x="0" y="285572"/>
                  </a:moveTo>
                  <a:lnTo>
                    <a:pt x="21589" y="285572"/>
                  </a:lnTo>
                </a:path>
                <a:path w="21590" h="285750">
                  <a:moveTo>
                    <a:pt x="0" y="142784"/>
                  </a:moveTo>
                  <a:lnTo>
                    <a:pt x="21589" y="142784"/>
                  </a:lnTo>
                </a:path>
                <a:path w="21590" h="285750">
                  <a:moveTo>
                    <a:pt x="0" y="0"/>
                  </a:moveTo>
                  <a:lnTo>
                    <a:pt x="21589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0950460" y="3407105"/>
              <a:ext cx="55880" cy="457200"/>
            </a:xfrm>
            <a:custGeom>
              <a:avLst/>
              <a:gdLst/>
              <a:ahLst/>
              <a:cxnLst/>
              <a:rect l="l" t="t" r="r" b="b"/>
              <a:pathLst>
                <a:path w="55879" h="457200">
                  <a:moveTo>
                    <a:pt x="55486" y="0"/>
                  </a:moveTo>
                  <a:lnTo>
                    <a:pt x="0" y="0"/>
                  </a:lnTo>
                  <a:lnTo>
                    <a:pt x="0" y="456920"/>
                  </a:lnTo>
                  <a:lnTo>
                    <a:pt x="55486" y="456920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1083023" y="3435666"/>
              <a:ext cx="21590" cy="285750"/>
            </a:xfrm>
            <a:custGeom>
              <a:avLst/>
              <a:gdLst/>
              <a:ahLst/>
              <a:cxnLst/>
              <a:rect l="l" t="t" r="r" b="b"/>
              <a:pathLst>
                <a:path w="21590" h="285750">
                  <a:moveTo>
                    <a:pt x="0" y="285572"/>
                  </a:moveTo>
                  <a:lnTo>
                    <a:pt x="21590" y="285572"/>
                  </a:lnTo>
                </a:path>
                <a:path w="21590" h="285750">
                  <a:moveTo>
                    <a:pt x="0" y="142784"/>
                  </a:moveTo>
                  <a:lnTo>
                    <a:pt x="21590" y="142784"/>
                  </a:lnTo>
                </a:path>
                <a:path w="21590" h="285750">
                  <a:moveTo>
                    <a:pt x="0" y="0"/>
                  </a:moveTo>
                  <a:lnTo>
                    <a:pt x="21590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1027536" y="3292881"/>
              <a:ext cx="55880" cy="571500"/>
            </a:xfrm>
            <a:custGeom>
              <a:avLst/>
              <a:gdLst/>
              <a:ahLst/>
              <a:cxnLst/>
              <a:rect l="l" t="t" r="r" b="b"/>
              <a:pathLst>
                <a:path w="55879" h="571500">
                  <a:moveTo>
                    <a:pt x="55486" y="0"/>
                  </a:moveTo>
                  <a:lnTo>
                    <a:pt x="0" y="0"/>
                  </a:lnTo>
                  <a:lnTo>
                    <a:pt x="0" y="571144"/>
                  </a:lnTo>
                  <a:lnTo>
                    <a:pt x="55486" y="571144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1160099" y="3435666"/>
              <a:ext cx="21590" cy="285750"/>
            </a:xfrm>
            <a:custGeom>
              <a:avLst/>
              <a:gdLst/>
              <a:ahLst/>
              <a:cxnLst/>
              <a:rect l="l" t="t" r="r" b="b"/>
              <a:pathLst>
                <a:path w="21590" h="285750">
                  <a:moveTo>
                    <a:pt x="0" y="285572"/>
                  </a:moveTo>
                  <a:lnTo>
                    <a:pt x="21589" y="285572"/>
                  </a:lnTo>
                </a:path>
                <a:path w="21590" h="285750">
                  <a:moveTo>
                    <a:pt x="0" y="142784"/>
                  </a:moveTo>
                  <a:lnTo>
                    <a:pt x="21589" y="142784"/>
                  </a:lnTo>
                </a:path>
                <a:path w="21590" h="285750">
                  <a:moveTo>
                    <a:pt x="0" y="0"/>
                  </a:moveTo>
                  <a:lnTo>
                    <a:pt x="21589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1160099" y="3292092"/>
              <a:ext cx="99060" cy="1905"/>
            </a:xfrm>
            <a:custGeom>
              <a:avLst/>
              <a:gdLst/>
              <a:ahLst/>
              <a:cxnLst/>
              <a:rect l="l" t="t" r="r" b="b"/>
              <a:pathLst>
                <a:path w="99059" h="1904">
                  <a:moveTo>
                    <a:pt x="0" y="1574"/>
                  </a:moveTo>
                  <a:lnTo>
                    <a:pt x="21589" y="1574"/>
                  </a:lnTo>
                </a:path>
                <a:path w="99059" h="1904">
                  <a:moveTo>
                    <a:pt x="77076" y="1574"/>
                  </a:moveTo>
                  <a:lnTo>
                    <a:pt x="98653" y="1574"/>
                  </a:lnTo>
                </a:path>
                <a:path w="99059" h="1904">
                  <a:moveTo>
                    <a:pt x="0" y="0"/>
                  </a:moveTo>
                  <a:lnTo>
                    <a:pt x="98653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1104613" y="3235769"/>
              <a:ext cx="55880" cy="628650"/>
            </a:xfrm>
            <a:custGeom>
              <a:avLst/>
              <a:gdLst/>
              <a:ahLst/>
              <a:cxnLst/>
              <a:rect l="l" t="t" r="r" b="b"/>
              <a:pathLst>
                <a:path w="55879" h="628650">
                  <a:moveTo>
                    <a:pt x="55486" y="0"/>
                  </a:moveTo>
                  <a:lnTo>
                    <a:pt x="0" y="0"/>
                  </a:lnTo>
                  <a:lnTo>
                    <a:pt x="0" y="628256"/>
                  </a:lnTo>
                  <a:lnTo>
                    <a:pt x="55486" y="628256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1237175" y="3435666"/>
              <a:ext cx="21590" cy="285750"/>
            </a:xfrm>
            <a:custGeom>
              <a:avLst/>
              <a:gdLst/>
              <a:ahLst/>
              <a:cxnLst/>
              <a:rect l="l" t="t" r="r" b="b"/>
              <a:pathLst>
                <a:path w="21590" h="285750">
                  <a:moveTo>
                    <a:pt x="0" y="285572"/>
                  </a:moveTo>
                  <a:lnTo>
                    <a:pt x="21577" y="285572"/>
                  </a:lnTo>
                </a:path>
                <a:path w="21590" h="285750">
                  <a:moveTo>
                    <a:pt x="0" y="142784"/>
                  </a:moveTo>
                  <a:lnTo>
                    <a:pt x="21577" y="142784"/>
                  </a:lnTo>
                </a:path>
                <a:path w="21590" h="285750">
                  <a:moveTo>
                    <a:pt x="0" y="0"/>
                  </a:moveTo>
                  <a:lnTo>
                    <a:pt x="21577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1181689" y="3292881"/>
              <a:ext cx="55880" cy="571500"/>
            </a:xfrm>
            <a:custGeom>
              <a:avLst/>
              <a:gdLst/>
              <a:ahLst/>
              <a:cxnLst/>
              <a:rect l="l" t="t" r="r" b="b"/>
              <a:pathLst>
                <a:path w="55879" h="571500">
                  <a:moveTo>
                    <a:pt x="55486" y="0"/>
                  </a:moveTo>
                  <a:lnTo>
                    <a:pt x="0" y="0"/>
                  </a:lnTo>
                  <a:lnTo>
                    <a:pt x="0" y="571144"/>
                  </a:lnTo>
                  <a:lnTo>
                    <a:pt x="55486" y="571144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1314239" y="3435666"/>
              <a:ext cx="22225" cy="285750"/>
            </a:xfrm>
            <a:custGeom>
              <a:avLst/>
              <a:gdLst/>
              <a:ahLst/>
              <a:cxnLst/>
              <a:rect l="l" t="t" r="r" b="b"/>
              <a:pathLst>
                <a:path w="22225" h="285750">
                  <a:moveTo>
                    <a:pt x="0" y="285572"/>
                  </a:moveTo>
                  <a:lnTo>
                    <a:pt x="21602" y="285572"/>
                  </a:lnTo>
                </a:path>
                <a:path w="22225" h="285750">
                  <a:moveTo>
                    <a:pt x="0" y="142784"/>
                  </a:moveTo>
                  <a:lnTo>
                    <a:pt x="21602" y="142784"/>
                  </a:lnTo>
                </a:path>
                <a:path w="22225" h="285750">
                  <a:moveTo>
                    <a:pt x="0" y="0"/>
                  </a:moveTo>
                  <a:lnTo>
                    <a:pt x="21602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1314239" y="3292092"/>
              <a:ext cx="99060" cy="1905"/>
            </a:xfrm>
            <a:custGeom>
              <a:avLst/>
              <a:gdLst/>
              <a:ahLst/>
              <a:cxnLst/>
              <a:rect l="l" t="t" r="r" b="b"/>
              <a:pathLst>
                <a:path w="99059" h="1904">
                  <a:moveTo>
                    <a:pt x="0" y="1574"/>
                  </a:moveTo>
                  <a:lnTo>
                    <a:pt x="98666" y="1574"/>
                  </a:lnTo>
                </a:path>
                <a:path w="99059" h="1904">
                  <a:moveTo>
                    <a:pt x="0" y="0"/>
                  </a:moveTo>
                  <a:lnTo>
                    <a:pt x="98666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1258753" y="3235769"/>
              <a:ext cx="55880" cy="628650"/>
            </a:xfrm>
            <a:custGeom>
              <a:avLst/>
              <a:gdLst/>
              <a:ahLst/>
              <a:cxnLst/>
              <a:rect l="l" t="t" r="r" b="b"/>
              <a:pathLst>
                <a:path w="55879" h="628650">
                  <a:moveTo>
                    <a:pt x="55486" y="0"/>
                  </a:moveTo>
                  <a:lnTo>
                    <a:pt x="0" y="0"/>
                  </a:lnTo>
                  <a:lnTo>
                    <a:pt x="0" y="628256"/>
                  </a:lnTo>
                  <a:lnTo>
                    <a:pt x="55486" y="628256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1391328" y="3435666"/>
              <a:ext cx="21590" cy="285750"/>
            </a:xfrm>
            <a:custGeom>
              <a:avLst/>
              <a:gdLst/>
              <a:ahLst/>
              <a:cxnLst/>
              <a:rect l="l" t="t" r="r" b="b"/>
              <a:pathLst>
                <a:path w="21590" h="285750">
                  <a:moveTo>
                    <a:pt x="0" y="285572"/>
                  </a:moveTo>
                  <a:lnTo>
                    <a:pt x="21577" y="285572"/>
                  </a:lnTo>
                </a:path>
                <a:path w="21590" h="285750">
                  <a:moveTo>
                    <a:pt x="0" y="142784"/>
                  </a:moveTo>
                  <a:lnTo>
                    <a:pt x="21577" y="142784"/>
                  </a:lnTo>
                </a:path>
                <a:path w="21590" h="285750">
                  <a:moveTo>
                    <a:pt x="0" y="0"/>
                  </a:moveTo>
                  <a:lnTo>
                    <a:pt x="21577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1335841" y="3378543"/>
              <a:ext cx="55880" cy="485775"/>
            </a:xfrm>
            <a:custGeom>
              <a:avLst/>
              <a:gdLst/>
              <a:ahLst/>
              <a:cxnLst/>
              <a:rect l="l" t="t" r="r" b="b"/>
              <a:pathLst>
                <a:path w="55879" h="485775">
                  <a:moveTo>
                    <a:pt x="55486" y="0"/>
                  </a:moveTo>
                  <a:lnTo>
                    <a:pt x="0" y="0"/>
                  </a:lnTo>
                  <a:lnTo>
                    <a:pt x="0" y="485482"/>
                  </a:lnTo>
                  <a:lnTo>
                    <a:pt x="55486" y="485482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1468391" y="3435666"/>
              <a:ext cx="22225" cy="285750"/>
            </a:xfrm>
            <a:custGeom>
              <a:avLst/>
              <a:gdLst/>
              <a:ahLst/>
              <a:cxnLst/>
              <a:rect l="l" t="t" r="r" b="b"/>
              <a:pathLst>
                <a:path w="22225" h="285750">
                  <a:moveTo>
                    <a:pt x="0" y="285572"/>
                  </a:moveTo>
                  <a:lnTo>
                    <a:pt x="21602" y="285572"/>
                  </a:lnTo>
                </a:path>
                <a:path w="22225" h="285750">
                  <a:moveTo>
                    <a:pt x="0" y="142784"/>
                  </a:moveTo>
                  <a:lnTo>
                    <a:pt x="21602" y="142784"/>
                  </a:lnTo>
                </a:path>
                <a:path w="22225" h="285750">
                  <a:moveTo>
                    <a:pt x="0" y="0"/>
                  </a:moveTo>
                  <a:lnTo>
                    <a:pt x="21602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1468391" y="3292092"/>
              <a:ext cx="99060" cy="1905"/>
            </a:xfrm>
            <a:custGeom>
              <a:avLst/>
              <a:gdLst/>
              <a:ahLst/>
              <a:cxnLst/>
              <a:rect l="l" t="t" r="r" b="b"/>
              <a:pathLst>
                <a:path w="99059" h="1904">
                  <a:moveTo>
                    <a:pt x="0" y="1574"/>
                  </a:moveTo>
                  <a:lnTo>
                    <a:pt x="98666" y="1574"/>
                  </a:lnTo>
                </a:path>
                <a:path w="99059" h="1904">
                  <a:moveTo>
                    <a:pt x="0" y="0"/>
                  </a:moveTo>
                  <a:lnTo>
                    <a:pt x="98666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1412905" y="3178657"/>
              <a:ext cx="55880" cy="685800"/>
            </a:xfrm>
            <a:custGeom>
              <a:avLst/>
              <a:gdLst/>
              <a:ahLst/>
              <a:cxnLst/>
              <a:rect l="l" t="t" r="r" b="b"/>
              <a:pathLst>
                <a:path w="55879" h="685800">
                  <a:moveTo>
                    <a:pt x="55486" y="0"/>
                  </a:moveTo>
                  <a:lnTo>
                    <a:pt x="0" y="0"/>
                  </a:lnTo>
                  <a:lnTo>
                    <a:pt x="0" y="685368"/>
                  </a:lnTo>
                  <a:lnTo>
                    <a:pt x="55486" y="685368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1545480" y="3435666"/>
              <a:ext cx="21590" cy="285750"/>
            </a:xfrm>
            <a:custGeom>
              <a:avLst/>
              <a:gdLst/>
              <a:ahLst/>
              <a:cxnLst/>
              <a:rect l="l" t="t" r="r" b="b"/>
              <a:pathLst>
                <a:path w="21590" h="285750">
                  <a:moveTo>
                    <a:pt x="0" y="285572"/>
                  </a:moveTo>
                  <a:lnTo>
                    <a:pt x="21577" y="285572"/>
                  </a:lnTo>
                </a:path>
                <a:path w="21590" h="285750">
                  <a:moveTo>
                    <a:pt x="0" y="142784"/>
                  </a:moveTo>
                  <a:lnTo>
                    <a:pt x="21577" y="142784"/>
                  </a:lnTo>
                </a:path>
                <a:path w="21590" h="285750">
                  <a:moveTo>
                    <a:pt x="0" y="0"/>
                  </a:moveTo>
                  <a:lnTo>
                    <a:pt x="21577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1489994" y="3378543"/>
              <a:ext cx="55880" cy="485775"/>
            </a:xfrm>
            <a:custGeom>
              <a:avLst/>
              <a:gdLst/>
              <a:ahLst/>
              <a:cxnLst/>
              <a:rect l="l" t="t" r="r" b="b"/>
              <a:pathLst>
                <a:path w="55879" h="485775">
                  <a:moveTo>
                    <a:pt x="55486" y="0"/>
                  </a:moveTo>
                  <a:lnTo>
                    <a:pt x="0" y="0"/>
                  </a:lnTo>
                  <a:lnTo>
                    <a:pt x="0" y="485482"/>
                  </a:lnTo>
                  <a:lnTo>
                    <a:pt x="55486" y="485482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1622544" y="3435666"/>
              <a:ext cx="21590" cy="285750"/>
            </a:xfrm>
            <a:custGeom>
              <a:avLst/>
              <a:gdLst/>
              <a:ahLst/>
              <a:cxnLst/>
              <a:rect l="l" t="t" r="r" b="b"/>
              <a:pathLst>
                <a:path w="21590" h="285750">
                  <a:moveTo>
                    <a:pt x="0" y="285572"/>
                  </a:moveTo>
                  <a:lnTo>
                    <a:pt x="21589" y="285572"/>
                  </a:lnTo>
                </a:path>
                <a:path w="21590" h="285750">
                  <a:moveTo>
                    <a:pt x="0" y="142784"/>
                  </a:moveTo>
                  <a:lnTo>
                    <a:pt x="21589" y="142784"/>
                  </a:lnTo>
                </a:path>
                <a:path w="21590" h="285750">
                  <a:moveTo>
                    <a:pt x="0" y="0"/>
                  </a:moveTo>
                  <a:lnTo>
                    <a:pt x="21589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1622544" y="3292092"/>
              <a:ext cx="21590" cy="1905"/>
            </a:xfrm>
            <a:custGeom>
              <a:avLst/>
              <a:gdLst/>
              <a:ahLst/>
              <a:cxnLst/>
              <a:rect l="l" t="t" r="r" b="b"/>
              <a:pathLst>
                <a:path w="21590" h="1904">
                  <a:moveTo>
                    <a:pt x="0" y="1574"/>
                  </a:moveTo>
                  <a:lnTo>
                    <a:pt x="21589" y="1574"/>
                  </a:lnTo>
                </a:path>
                <a:path w="21590" h="1904">
                  <a:moveTo>
                    <a:pt x="0" y="0"/>
                  </a:moveTo>
                  <a:lnTo>
                    <a:pt x="21589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1567058" y="3207207"/>
              <a:ext cx="55880" cy="657225"/>
            </a:xfrm>
            <a:custGeom>
              <a:avLst/>
              <a:gdLst/>
              <a:ahLst/>
              <a:cxnLst/>
              <a:rect l="l" t="t" r="r" b="b"/>
              <a:pathLst>
                <a:path w="55879" h="657225">
                  <a:moveTo>
                    <a:pt x="55486" y="0"/>
                  </a:moveTo>
                  <a:lnTo>
                    <a:pt x="0" y="0"/>
                  </a:lnTo>
                  <a:lnTo>
                    <a:pt x="0" y="656818"/>
                  </a:lnTo>
                  <a:lnTo>
                    <a:pt x="55486" y="656818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1699620" y="3435666"/>
              <a:ext cx="21590" cy="285750"/>
            </a:xfrm>
            <a:custGeom>
              <a:avLst/>
              <a:gdLst/>
              <a:ahLst/>
              <a:cxnLst/>
              <a:rect l="l" t="t" r="r" b="b"/>
              <a:pathLst>
                <a:path w="21590" h="285750">
                  <a:moveTo>
                    <a:pt x="0" y="285572"/>
                  </a:moveTo>
                  <a:lnTo>
                    <a:pt x="21589" y="285572"/>
                  </a:lnTo>
                </a:path>
                <a:path w="21590" h="285750">
                  <a:moveTo>
                    <a:pt x="0" y="142784"/>
                  </a:moveTo>
                  <a:lnTo>
                    <a:pt x="21589" y="142784"/>
                  </a:lnTo>
                </a:path>
                <a:path w="21590" h="285750">
                  <a:moveTo>
                    <a:pt x="0" y="0"/>
                  </a:moveTo>
                  <a:lnTo>
                    <a:pt x="21589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1699620" y="3292092"/>
              <a:ext cx="21590" cy="1905"/>
            </a:xfrm>
            <a:custGeom>
              <a:avLst/>
              <a:gdLst/>
              <a:ahLst/>
              <a:cxnLst/>
              <a:rect l="l" t="t" r="r" b="b"/>
              <a:pathLst>
                <a:path w="21590" h="1904">
                  <a:moveTo>
                    <a:pt x="0" y="1574"/>
                  </a:moveTo>
                  <a:lnTo>
                    <a:pt x="21589" y="1574"/>
                  </a:lnTo>
                </a:path>
                <a:path w="21590" h="1904">
                  <a:moveTo>
                    <a:pt x="0" y="0"/>
                  </a:moveTo>
                  <a:lnTo>
                    <a:pt x="21589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1699620" y="3007303"/>
              <a:ext cx="2785745" cy="142875"/>
            </a:xfrm>
            <a:custGeom>
              <a:avLst/>
              <a:gdLst/>
              <a:ahLst/>
              <a:cxnLst/>
              <a:rect l="l" t="t" r="r" b="b"/>
              <a:pathLst>
                <a:path w="2785744" h="142875">
                  <a:moveTo>
                    <a:pt x="0" y="142787"/>
                  </a:moveTo>
                  <a:lnTo>
                    <a:pt x="175742" y="142787"/>
                  </a:lnTo>
                </a:path>
                <a:path w="2785744" h="142875">
                  <a:moveTo>
                    <a:pt x="0" y="0"/>
                  </a:moveTo>
                  <a:lnTo>
                    <a:pt x="2785477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1644134" y="2978747"/>
              <a:ext cx="55880" cy="885825"/>
            </a:xfrm>
            <a:custGeom>
              <a:avLst/>
              <a:gdLst/>
              <a:ahLst/>
              <a:cxnLst/>
              <a:rect l="l" t="t" r="r" b="b"/>
              <a:pathLst>
                <a:path w="55879" h="885825">
                  <a:moveTo>
                    <a:pt x="55486" y="0"/>
                  </a:moveTo>
                  <a:lnTo>
                    <a:pt x="0" y="0"/>
                  </a:lnTo>
                  <a:lnTo>
                    <a:pt x="0" y="885278"/>
                  </a:lnTo>
                  <a:lnTo>
                    <a:pt x="55486" y="885278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1776697" y="3578451"/>
              <a:ext cx="21590" cy="142875"/>
            </a:xfrm>
            <a:custGeom>
              <a:avLst/>
              <a:gdLst/>
              <a:ahLst/>
              <a:cxnLst/>
              <a:rect l="l" t="t" r="r" b="b"/>
              <a:pathLst>
                <a:path w="21590" h="142875">
                  <a:moveTo>
                    <a:pt x="0" y="142787"/>
                  </a:moveTo>
                  <a:lnTo>
                    <a:pt x="21590" y="142787"/>
                  </a:lnTo>
                </a:path>
                <a:path w="21590" h="142875">
                  <a:moveTo>
                    <a:pt x="0" y="0"/>
                  </a:moveTo>
                  <a:lnTo>
                    <a:pt x="21590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1776697" y="3434873"/>
              <a:ext cx="99060" cy="1905"/>
            </a:xfrm>
            <a:custGeom>
              <a:avLst/>
              <a:gdLst/>
              <a:ahLst/>
              <a:cxnLst/>
              <a:rect l="l" t="t" r="r" b="b"/>
              <a:pathLst>
                <a:path w="99059" h="1904">
                  <a:moveTo>
                    <a:pt x="0" y="1574"/>
                  </a:moveTo>
                  <a:lnTo>
                    <a:pt x="98666" y="1574"/>
                  </a:lnTo>
                </a:path>
                <a:path w="99059" h="1904">
                  <a:moveTo>
                    <a:pt x="0" y="0"/>
                  </a:moveTo>
                  <a:lnTo>
                    <a:pt x="98666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1776697" y="3292092"/>
              <a:ext cx="99060" cy="1905"/>
            </a:xfrm>
            <a:custGeom>
              <a:avLst/>
              <a:gdLst/>
              <a:ahLst/>
              <a:cxnLst/>
              <a:rect l="l" t="t" r="r" b="b"/>
              <a:pathLst>
                <a:path w="99059" h="1904">
                  <a:moveTo>
                    <a:pt x="0" y="1574"/>
                  </a:moveTo>
                  <a:lnTo>
                    <a:pt x="98666" y="1574"/>
                  </a:lnTo>
                </a:path>
                <a:path w="99059" h="1904">
                  <a:moveTo>
                    <a:pt x="0" y="0"/>
                  </a:moveTo>
                  <a:lnTo>
                    <a:pt x="98666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1721210" y="3235769"/>
              <a:ext cx="55880" cy="628650"/>
            </a:xfrm>
            <a:custGeom>
              <a:avLst/>
              <a:gdLst/>
              <a:ahLst/>
              <a:cxnLst/>
              <a:rect l="l" t="t" r="r" b="b"/>
              <a:pathLst>
                <a:path w="55879" h="628650">
                  <a:moveTo>
                    <a:pt x="55486" y="0"/>
                  </a:moveTo>
                  <a:lnTo>
                    <a:pt x="0" y="0"/>
                  </a:lnTo>
                  <a:lnTo>
                    <a:pt x="0" y="628256"/>
                  </a:lnTo>
                  <a:lnTo>
                    <a:pt x="55486" y="628256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1853773" y="3578451"/>
              <a:ext cx="21590" cy="142875"/>
            </a:xfrm>
            <a:custGeom>
              <a:avLst/>
              <a:gdLst/>
              <a:ahLst/>
              <a:cxnLst/>
              <a:rect l="l" t="t" r="r" b="b"/>
              <a:pathLst>
                <a:path w="21590" h="142875">
                  <a:moveTo>
                    <a:pt x="0" y="142787"/>
                  </a:moveTo>
                  <a:lnTo>
                    <a:pt x="21589" y="142787"/>
                  </a:lnTo>
                </a:path>
                <a:path w="21590" h="142875">
                  <a:moveTo>
                    <a:pt x="0" y="0"/>
                  </a:moveTo>
                  <a:lnTo>
                    <a:pt x="21589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1798287" y="3435655"/>
              <a:ext cx="55880" cy="428625"/>
            </a:xfrm>
            <a:custGeom>
              <a:avLst/>
              <a:gdLst/>
              <a:ahLst/>
              <a:cxnLst/>
              <a:rect l="l" t="t" r="r" b="b"/>
              <a:pathLst>
                <a:path w="55879" h="428625">
                  <a:moveTo>
                    <a:pt x="55486" y="0"/>
                  </a:moveTo>
                  <a:lnTo>
                    <a:pt x="0" y="0"/>
                  </a:lnTo>
                  <a:lnTo>
                    <a:pt x="0" y="428358"/>
                  </a:lnTo>
                  <a:lnTo>
                    <a:pt x="55486" y="428358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1930849" y="3578451"/>
              <a:ext cx="21590" cy="142875"/>
            </a:xfrm>
            <a:custGeom>
              <a:avLst/>
              <a:gdLst/>
              <a:ahLst/>
              <a:cxnLst/>
              <a:rect l="l" t="t" r="r" b="b"/>
              <a:pathLst>
                <a:path w="21590" h="142875">
                  <a:moveTo>
                    <a:pt x="0" y="142787"/>
                  </a:moveTo>
                  <a:lnTo>
                    <a:pt x="21589" y="142787"/>
                  </a:lnTo>
                </a:path>
                <a:path w="21590" h="142875">
                  <a:moveTo>
                    <a:pt x="0" y="0"/>
                  </a:moveTo>
                  <a:lnTo>
                    <a:pt x="21589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1930849" y="3434873"/>
              <a:ext cx="253365" cy="1905"/>
            </a:xfrm>
            <a:custGeom>
              <a:avLst/>
              <a:gdLst/>
              <a:ahLst/>
              <a:cxnLst/>
              <a:rect l="l" t="t" r="r" b="b"/>
              <a:pathLst>
                <a:path w="253365" h="1904">
                  <a:moveTo>
                    <a:pt x="0" y="1574"/>
                  </a:moveTo>
                  <a:lnTo>
                    <a:pt x="252806" y="1574"/>
                  </a:lnTo>
                </a:path>
                <a:path w="253365" h="1904">
                  <a:moveTo>
                    <a:pt x="0" y="0"/>
                  </a:moveTo>
                  <a:lnTo>
                    <a:pt x="252806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1930849" y="3292092"/>
              <a:ext cx="2554605" cy="1905"/>
            </a:xfrm>
            <a:custGeom>
              <a:avLst/>
              <a:gdLst/>
              <a:ahLst/>
              <a:cxnLst/>
              <a:rect l="l" t="t" r="r" b="b"/>
              <a:pathLst>
                <a:path w="2554605" h="1904">
                  <a:moveTo>
                    <a:pt x="0" y="1574"/>
                  </a:moveTo>
                  <a:lnTo>
                    <a:pt x="484022" y="1574"/>
                  </a:lnTo>
                </a:path>
                <a:path w="2554605" h="1904">
                  <a:moveTo>
                    <a:pt x="539508" y="1574"/>
                  </a:moveTo>
                  <a:lnTo>
                    <a:pt x="638175" y="1574"/>
                  </a:lnTo>
                </a:path>
                <a:path w="2554605" h="1904">
                  <a:moveTo>
                    <a:pt x="693661" y="1574"/>
                  </a:moveTo>
                  <a:lnTo>
                    <a:pt x="2554248" y="1574"/>
                  </a:lnTo>
                </a:path>
                <a:path w="2554605" h="1904">
                  <a:moveTo>
                    <a:pt x="0" y="0"/>
                  </a:moveTo>
                  <a:lnTo>
                    <a:pt x="2554248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1930849" y="3150090"/>
              <a:ext cx="2554605" cy="0"/>
            </a:xfrm>
            <a:custGeom>
              <a:avLst/>
              <a:gdLst/>
              <a:ahLst/>
              <a:cxnLst/>
              <a:rect l="l" t="t" r="r" b="b"/>
              <a:pathLst>
                <a:path w="2554605">
                  <a:moveTo>
                    <a:pt x="0" y="0"/>
                  </a:moveTo>
                  <a:lnTo>
                    <a:pt x="2554248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1875363" y="3092970"/>
              <a:ext cx="55880" cy="771525"/>
            </a:xfrm>
            <a:custGeom>
              <a:avLst/>
              <a:gdLst/>
              <a:ahLst/>
              <a:cxnLst/>
              <a:rect l="l" t="t" r="r" b="b"/>
              <a:pathLst>
                <a:path w="55879" h="771525">
                  <a:moveTo>
                    <a:pt x="55486" y="0"/>
                  </a:moveTo>
                  <a:lnTo>
                    <a:pt x="0" y="0"/>
                  </a:lnTo>
                  <a:lnTo>
                    <a:pt x="0" y="771055"/>
                  </a:lnTo>
                  <a:lnTo>
                    <a:pt x="55486" y="771055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2007925" y="3578451"/>
              <a:ext cx="99060" cy="142875"/>
            </a:xfrm>
            <a:custGeom>
              <a:avLst/>
              <a:gdLst/>
              <a:ahLst/>
              <a:cxnLst/>
              <a:rect l="l" t="t" r="r" b="b"/>
              <a:pathLst>
                <a:path w="99059" h="142875">
                  <a:moveTo>
                    <a:pt x="0" y="142787"/>
                  </a:moveTo>
                  <a:lnTo>
                    <a:pt x="21577" y="142787"/>
                  </a:lnTo>
                </a:path>
                <a:path w="99059" h="142875">
                  <a:moveTo>
                    <a:pt x="0" y="0"/>
                  </a:moveTo>
                  <a:lnTo>
                    <a:pt x="98653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1952439" y="3464230"/>
              <a:ext cx="55880" cy="400050"/>
            </a:xfrm>
            <a:custGeom>
              <a:avLst/>
              <a:gdLst/>
              <a:ahLst/>
              <a:cxnLst/>
              <a:rect l="l" t="t" r="r" b="b"/>
              <a:pathLst>
                <a:path w="55879" h="400050">
                  <a:moveTo>
                    <a:pt x="55486" y="0"/>
                  </a:moveTo>
                  <a:lnTo>
                    <a:pt x="0" y="0"/>
                  </a:lnTo>
                  <a:lnTo>
                    <a:pt x="0" y="399796"/>
                  </a:lnTo>
                  <a:lnTo>
                    <a:pt x="55486" y="399796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2084989" y="3721238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589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2029503" y="3664115"/>
              <a:ext cx="55880" cy="200025"/>
            </a:xfrm>
            <a:custGeom>
              <a:avLst/>
              <a:gdLst/>
              <a:ahLst/>
              <a:cxnLst/>
              <a:rect l="l" t="t" r="r" b="b"/>
              <a:pathLst>
                <a:path w="55879" h="200025">
                  <a:moveTo>
                    <a:pt x="55486" y="0"/>
                  </a:moveTo>
                  <a:lnTo>
                    <a:pt x="0" y="0"/>
                  </a:lnTo>
                  <a:lnTo>
                    <a:pt x="0" y="199910"/>
                  </a:lnTo>
                  <a:lnTo>
                    <a:pt x="55486" y="199910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2162065" y="3578451"/>
              <a:ext cx="21590" cy="142875"/>
            </a:xfrm>
            <a:custGeom>
              <a:avLst/>
              <a:gdLst/>
              <a:ahLst/>
              <a:cxnLst/>
              <a:rect l="l" t="t" r="r" b="b"/>
              <a:pathLst>
                <a:path w="21590" h="142875">
                  <a:moveTo>
                    <a:pt x="0" y="142787"/>
                  </a:moveTo>
                  <a:lnTo>
                    <a:pt x="21589" y="142787"/>
                  </a:lnTo>
                </a:path>
                <a:path w="21590" h="142875">
                  <a:moveTo>
                    <a:pt x="0" y="0"/>
                  </a:moveTo>
                  <a:lnTo>
                    <a:pt x="21589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2106579" y="3521341"/>
              <a:ext cx="55880" cy="342900"/>
            </a:xfrm>
            <a:custGeom>
              <a:avLst/>
              <a:gdLst/>
              <a:ahLst/>
              <a:cxnLst/>
              <a:rect l="l" t="t" r="r" b="b"/>
              <a:pathLst>
                <a:path w="55879" h="342900">
                  <a:moveTo>
                    <a:pt x="55486" y="0"/>
                  </a:moveTo>
                  <a:lnTo>
                    <a:pt x="0" y="0"/>
                  </a:lnTo>
                  <a:lnTo>
                    <a:pt x="0" y="342684"/>
                  </a:lnTo>
                  <a:lnTo>
                    <a:pt x="55486" y="342684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2239142" y="3721238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577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2239142" y="3577665"/>
              <a:ext cx="99060" cy="1905"/>
            </a:xfrm>
            <a:custGeom>
              <a:avLst/>
              <a:gdLst/>
              <a:ahLst/>
              <a:cxnLst/>
              <a:rect l="l" t="t" r="r" b="b"/>
              <a:pathLst>
                <a:path w="99059" h="1904">
                  <a:moveTo>
                    <a:pt x="0" y="1574"/>
                  </a:moveTo>
                  <a:lnTo>
                    <a:pt x="98666" y="1574"/>
                  </a:lnTo>
                </a:path>
                <a:path w="99059" h="1904">
                  <a:moveTo>
                    <a:pt x="0" y="0"/>
                  </a:moveTo>
                  <a:lnTo>
                    <a:pt x="98666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2239142" y="3434873"/>
              <a:ext cx="99060" cy="1905"/>
            </a:xfrm>
            <a:custGeom>
              <a:avLst/>
              <a:gdLst/>
              <a:ahLst/>
              <a:cxnLst/>
              <a:rect l="l" t="t" r="r" b="b"/>
              <a:pathLst>
                <a:path w="99059" h="1904">
                  <a:moveTo>
                    <a:pt x="0" y="1574"/>
                  </a:moveTo>
                  <a:lnTo>
                    <a:pt x="98666" y="1574"/>
                  </a:lnTo>
                </a:path>
                <a:path w="99059" h="1904">
                  <a:moveTo>
                    <a:pt x="0" y="0"/>
                  </a:moveTo>
                  <a:lnTo>
                    <a:pt x="98666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2183655" y="3349993"/>
              <a:ext cx="55880" cy="514350"/>
            </a:xfrm>
            <a:custGeom>
              <a:avLst/>
              <a:gdLst/>
              <a:ahLst/>
              <a:cxnLst/>
              <a:rect l="l" t="t" r="r" b="b"/>
              <a:pathLst>
                <a:path w="55879" h="514350">
                  <a:moveTo>
                    <a:pt x="55486" y="0"/>
                  </a:moveTo>
                  <a:lnTo>
                    <a:pt x="0" y="0"/>
                  </a:lnTo>
                  <a:lnTo>
                    <a:pt x="0" y="514032"/>
                  </a:lnTo>
                  <a:lnTo>
                    <a:pt x="55486" y="514032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2316205" y="3721238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0" y="0"/>
                  </a:moveTo>
                  <a:lnTo>
                    <a:pt x="21602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2260719" y="3578453"/>
              <a:ext cx="55880" cy="285750"/>
            </a:xfrm>
            <a:custGeom>
              <a:avLst/>
              <a:gdLst/>
              <a:ahLst/>
              <a:cxnLst/>
              <a:rect l="l" t="t" r="r" b="b"/>
              <a:pathLst>
                <a:path w="55879" h="285750">
                  <a:moveTo>
                    <a:pt x="55486" y="0"/>
                  </a:moveTo>
                  <a:lnTo>
                    <a:pt x="0" y="0"/>
                  </a:lnTo>
                  <a:lnTo>
                    <a:pt x="0" y="285572"/>
                  </a:lnTo>
                  <a:lnTo>
                    <a:pt x="55486" y="285572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2393294" y="3721238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577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2393294" y="3577665"/>
              <a:ext cx="21590" cy="1905"/>
            </a:xfrm>
            <a:custGeom>
              <a:avLst/>
              <a:gdLst/>
              <a:ahLst/>
              <a:cxnLst/>
              <a:rect l="l" t="t" r="r" b="b"/>
              <a:pathLst>
                <a:path w="21590" h="1904">
                  <a:moveTo>
                    <a:pt x="0" y="1574"/>
                  </a:moveTo>
                  <a:lnTo>
                    <a:pt x="21577" y="1574"/>
                  </a:lnTo>
                </a:path>
                <a:path w="21590" h="1904">
                  <a:moveTo>
                    <a:pt x="0" y="0"/>
                  </a:moveTo>
                  <a:lnTo>
                    <a:pt x="21577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2393294" y="3434873"/>
              <a:ext cx="21590" cy="1905"/>
            </a:xfrm>
            <a:custGeom>
              <a:avLst/>
              <a:gdLst/>
              <a:ahLst/>
              <a:cxnLst/>
              <a:rect l="l" t="t" r="r" b="b"/>
              <a:pathLst>
                <a:path w="21590" h="1904">
                  <a:moveTo>
                    <a:pt x="0" y="1574"/>
                  </a:moveTo>
                  <a:lnTo>
                    <a:pt x="21577" y="1574"/>
                  </a:lnTo>
                </a:path>
                <a:path w="21590" h="1904">
                  <a:moveTo>
                    <a:pt x="0" y="0"/>
                  </a:moveTo>
                  <a:lnTo>
                    <a:pt x="21577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2337808" y="3321431"/>
              <a:ext cx="55880" cy="542925"/>
            </a:xfrm>
            <a:custGeom>
              <a:avLst/>
              <a:gdLst/>
              <a:ahLst/>
              <a:cxnLst/>
              <a:rect l="l" t="t" r="r" b="b"/>
              <a:pathLst>
                <a:path w="55879" h="542925">
                  <a:moveTo>
                    <a:pt x="55486" y="0"/>
                  </a:moveTo>
                  <a:lnTo>
                    <a:pt x="0" y="0"/>
                  </a:lnTo>
                  <a:lnTo>
                    <a:pt x="0" y="542594"/>
                  </a:lnTo>
                  <a:lnTo>
                    <a:pt x="55486" y="542594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2470358" y="3721238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0" y="0"/>
                  </a:moveTo>
                  <a:lnTo>
                    <a:pt x="21602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2470358" y="3577665"/>
              <a:ext cx="22225" cy="1905"/>
            </a:xfrm>
            <a:custGeom>
              <a:avLst/>
              <a:gdLst/>
              <a:ahLst/>
              <a:cxnLst/>
              <a:rect l="l" t="t" r="r" b="b"/>
              <a:pathLst>
                <a:path w="22225" h="1904">
                  <a:moveTo>
                    <a:pt x="0" y="1574"/>
                  </a:moveTo>
                  <a:lnTo>
                    <a:pt x="21602" y="1574"/>
                  </a:lnTo>
                </a:path>
                <a:path w="22225" h="1904">
                  <a:moveTo>
                    <a:pt x="0" y="0"/>
                  </a:moveTo>
                  <a:lnTo>
                    <a:pt x="21602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2470358" y="3434873"/>
              <a:ext cx="99060" cy="1905"/>
            </a:xfrm>
            <a:custGeom>
              <a:avLst/>
              <a:gdLst/>
              <a:ahLst/>
              <a:cxnLst/>
              <a:rect l="l" t="t" r="r" b="b"/>
              <a:pathLst>
                <a:path w="99059" h="1904">
                  <a:moveTo>
                    <a:pt x="0" y="1574"/>
                  </a:moveTo>
                  <a:lnTo>
                    <a:pt x="98666" y="1574"/>
                  </a:lnTo>
                </a:path>
                <a:path w="99059" h="1904">
                  <a:moveTo>
                    <a:pt x="0" y="0"/>
                  </a:moveTo>
                  <a:lnTo>
                    <a:pt x="98666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2414872" y="3292881"/>
              <a:ext cx="55880" cy="571500"/>
            </a:xfrm>
            <a:custGeom>
              <a:avLst/>
              <a:gdLst/>
              <a:ahLst/>
              <a:cxnLst/>
              <a:rect l="l" t="t" r="r" b="b"/>
              <a:pathLst>
                <a:path w="55879" h="571500">
                  <a:moveTo>
                    <a:pt x="55486" y="0"/>
                  </a:moveTo>
                  <a:lnTo>
                    <a:pt x="0" y="0"/>
                  </a:lnTo>
                  <a:lnTo>
                    <a:pt x="0" y="571144"/>
                  </a:lnTo>
                  <a:lnTo>
                    <a:pt x="55486" y="571144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2547447" y="3721238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577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2547447" y="3577665"/>
              <a:ext cx="21590" cy="1905"/>
            </a:xfrm>
            <a:custGeom>
              <a:avLst/>
              <a:gdLst/>
              <a:ahLst/>
              <a:cxnLst/>
              <a:rect l="l" t="t" r="r" b="b"/>
              <a:pathLst>
                <a:path w="21590" h="1904">
                  <a:moveTo>
                    <a:pt x="0" y="1574"/>
                  </a:moveTo>
                  <a:lnTo>
                    <a:pt x="21577" y="1574"/>
                  </a:lnTo>
                </a:path>
                <a:path w="21590" h="1904">
                  <a:moveTo>
                    <a:pt x="0" y="0"/>
                  </a:moveTo>
                  <a:lnTo>
                    <a:pt x="21577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2491961" y="3492779"/>
              <a:ext cx="55880" cy="371475"/>
            </a:xfrm>
            <a:custGeom>
              <a:avLst/>
              <a:gdLst/>
              <a:ahLst/>
              <a:cxnLst/>
              <a:rect l="l" t="t" r="r" b="b"/>
              <a:pathLst>
                <a:path w="55879" h="371475">
                  <a:moveTo>
                    <a:pt x="55486" y="0"/>
                  </a:moveTo>
                  <a:lnTo>
                    <a:pt x="0" y="0"/>
                  </a:lnTo>
                  <a:lnTo>
                    <a:pt x="0" y="371246"/>
                  </a:lnTo>
                  <a:lnTo>
                    <a:pt x="55486" y="371246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2624511" y="3721238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589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2624511" y="3577665"/>
              <a:ext cx="21590" cy="1905"/>
            </a:xfrm>
            <a:custGeom>
              <a:avLst/>
              <a:gdLst/>
              <a:ahLst/>
              <a:cxnLst/>
              <a:rect l="l" t="t" r="r" b="b"/>
              <a:pathLst>
                <a:path w="21590" h="1904">
                  <a:moveTo>
                    <a:pt x="0" y="1574"/>
                  </a:moveTo>
                  <a:lnTo>
                    <a:pt x="21589" y="1574"/>
                  </a:lnTo>
                </a:path>
                <a:path w="21590" h="1904">
                  <a:moveTo>
                    <a:pt x="0" y="0"/>
                  </a:moveTo>
                  <a:lnTo>
                    <a:pt x="21589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2624511" y="3434873"/>
              <a:ext cx="1861185" cy="1905"/>
            </a:xfrm>
            <a:custGeom>
              <a:avLst/>
              <a:gdLst/>
              <a:ahLst/>
              <a:cxnLst/>
              <a:rect l="l" t="t" r="r" b="b"/>
              <a:pathLst>
                <a:path w="1861184" h="1904">
                  <a:moveTo>
                    <a:pt x="0" y="1574"/>
                  </a:moveTo>
                  <a:lnTo>
                    <a:pt x="1860586" y="1574"/>
                  </a:lnTo>
                </a:path>
                <a:path w="1861184" h="1904">
                  <a:moveTo>
                    <a:pt x="0" y="0"/>
                  </a:moveTo>
                  <a:lnTo>
                    <a:pt x="1860586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2569024" y="3292881"/>
              <a:ext cx="55880" cy="571500"/>
            </a:xfrm>
            <a:custGeom>
              <a:avLst/>
              <a:gdLst/>
              <a:ahLst/>
              <a:cxnLst/>
              <a:rect l="l" t="t" r="r" b="b"/>
              <a:pathLst>
                <a:path w="55879" h="571500">
                  <a:moveTo>
                    <a:pt x="55486" y="0"/>
                  </a:moveTo>
                  <a:lnTo>
                    <a:pt x="0" y="0"/>
                  </a:lnTo>
                  <a:lnTo>
                    <a:pt x="0" y="571144"/>
                  </a:lnTo>
                  <a:lnTo>
                    <a:pt x="55486" y="571144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2701587" y="3721238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590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2701587" y="3577665"/>
              <a:ext cx="21590" cy="1905"/>
            </a:xfrm>
            <a:custGeom>
              <a:avLst/>
              <a:gdLst/>
              <a:ahLst/>
              <a:cxnLst/>
              <a:rect l="l" t="t" r="r" b="b"/>
              <a:pathLst>
                <a:path w="21590" h="1904">
                  <a:moveTo>
                    <a:pt x="0" y="1574"/>
                  </a:moveTo>
                  <a:lnTo>
                    <a:pt x="21590" y="1574"/>
                  </a:lnTo>
                </a:path>
                <a:path w="21590" h="1904">
                  <a:moveTo>
                    <a:pt x="0" y="0"/>
                  </a:moveTo>
                  <a:lnTo>
                    <a:pt x="21590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2646100" y="3521341"/>
              <a:ext cx="55880" cy="342900"/>
            </a:xfrm>
            <a:custGeom>
              <a:avLst/>
              <a:gdLst/>
              <a:ahLst/>
              <a:cxnLst/>
              <a:rect l="l" t="t" r="r" b="b"/>
              <a:pathLst>
                <a:path w="55879" h="342900">
                  <a:moveTo>
                    <a:pt x="55486" y="0"/>
                  </a:moveTo>
                  <a:lnTo>
                    <a:pt x="0" y="0"/>
                  </a:lnTo>
                  <a:lnTo>
                    <a:pt x="0" y="342684"/>
                  </a:lnTo>
                  <a:lnTo>
                    <a:pt x="55486" y="342684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2778663" y="3721238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589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2778663" y="3577665"/>
              <a:ext cx="99060" cy="1905"/>
            </a:xfrm>
            <a:custGeom>
              <a:avLst/>
              <a:gdLst/>
              <a:ahLst/>
              <a:cxnLst/>
              <a:rect l="l" t="t" r="r" b="b"/>
              <a:pathLst>
                <a:path w="99059" h="1904">
                  <a:moveTo>
                    <a:pt x="0" y="1574"/>
                  </a:moveTo>
                  <a:lnTo>
                    <a:pt x="98666" y="1574"/>
                  </a:lnTo>
                </a:path>
                <a:path w="99059" h="1904">
                  <a:moveTo>
                    <a:pt x="0" y="0"/>
                  </a:moveTo>
                  <a:lnTo>
                    <a:pt x="98666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2723177" y="3464230"/>
              <a:ext cx="55880" cy="400050"/>
            </a:xfrm>
            <a:custGeom>
              <a:avLst/>
              <a:gdLst/>
              <a:ahLst/>
              <a:cxnLst/>
              <a:rect l="l" t="t" r="r" b="b"/>
              <a:pathLst>
                <a:path w="55879" h="400050">
                  <a:moveTo>
                    <a:pt x="55486" y="0"/>
                  </a:moveTo>
                  <a:lnTo>
                    <a:pt x="0" y="0"/>
                  </a:lnTo>
                  <a:lnTo>
                    <a:pt x="0" y="399796"/>
                  </a:lnTo>
                  <a:lnTo>
                    <a:pt x="55486" y="399796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2855740" y="3721238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589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2800253" y="3635565"/>
              <a:ext cx="55880" cy="228600"/>
            </a:xfrm>
            <a:custGeom>
              <a:avLst/>
              <a:gdLst/>
              <a:ahLst/>
              <a:cxnLst/>
              <a:rect l="l" t="t" r="r" b="b"/>
              <a:pathLst>
                <a:path w="55879" h="228600">
                  <a:moveTo>
                    <a:pt x="55486" y="0"/>
                  </a:moveTo>
                  <a:lnTo>
                    <a:pt x="0" y="0"/>
                  </a:lnTo>
                  <a:lnTo>
                    <a:pt x="0" y="228460"/>
                  </a:lnTo>
                  <a:lnTo>
                    <a:pt x="55486" y="228460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2932816" y="3721238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590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2932816" y="3577665"/>
              <a:ext cx="21590" cy="1905"/>
            </a:xfrm>
            <a:custGeom>
              <a:avLst/>
              <a:gdLst/>
              <a:ahLst/>
              <a:cxnLst/>
              <a:rect l="l" t="t" r="r" b="b"/>
              <a:pathLst>
                <a:path w="21590" h="1904">
                  <a:moveTo>
                    <a:pt x="0" y="1574"/>
                  </a:moveTo>
                  <a:lnTo>
                    <a:pt x="21590" y="1574"/>
                  </a:lnTo>
                </a:path>
                <a:path w="21590" h="1904">
                  <a:moveTo>
                    <a:pt x="0" y="0"/>
                  </a:moveTo>
                  <a:lnTo>
                    <a:pt x="21590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2877329" y="3464230"/>
              <a:ext cx="55880" cy="400050"/>
            </a:xfrm>
            <a:custGeom>
              <a:avLst/>
              <a:gdLst/>
              <a:ahLst/>
              <a:cxnLst/>
              <a:rect l="l" t="t" r="r" b="b"/>
              <a:pathLst>
                <a:path w="55879" h="400050">
                  <a:moveTo>
                    <a:pt x="55486" y="0"/>
                  </a:moveTo>
                  <a:lnTo>
                    <a:pt x="0" y="0"/>
                  </a:lnTo>
                  <a:lnTo>
                    <a:pt x="0" y="399796"/>
                  </a:lnTo>
                  <a:lnTo>
                    <a:pt x="55486" y="399796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3009892" y="3721238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577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3009892" y="3577665"/>
              <a:ext cx="99060" cy="1905"/>
            </a:xfrm>
            <a:custGeom>
              <a:avLst/>
              <a:gdLst/>
              <a:ahLst/>
              <a:cxnLst/>
              <a:rect l="l" t="t" r="r" b="b"/>
              <a:pathLst>
                <a:path w="99059" h="1904">
                  <a:moveTo>
                    <a:pt x="0" y="1574"/>
                  </a:moveTo>
                  <a:lnTo>
                    <a:pt x="98666" y="1574"/>
                  </a:lnTo>
                </a:path>
                <a:path w="99059" h="1904">
                  <a:moveTo>
                    <a:pt x="0" y="0"/>
                  </a:moveTo>
                  <a:lnTo>
                    <a:pt x="98666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2954406" y="3492779"/>
              <a:ext cx="55880" cy="371475"/>
            </a:xfrm>
            <a:custGeom>
              <a:avLst/>
              <a:gdLst/>
              <a:ahLst/>
              <a:cxnLst/>
              <a:rect l="l" t="t" r="r" b="b"/>
              <a:pathLst>
                <a:path w="55880" h="371475">
                  <a:moveTo>
                    <a:pt x="55486" y="0"/>
                  </a:moveTo>
                  <a:lnTo>
                    <a:pt x="0" y="0"/>
                  </a:lnTo>
                  <a:lnTo>
                    <a:pt x="0" y="371246"/>
                  </a:lnTo>
                  <a:lnTo>
                    <a:pt x="55486" y="371246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3086956" y="3721238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0" y="0"/>
                  </a:moveTo>
                  <a:lnTo>
                    <a:pt x="21602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3031469" y="3635565"/>
              <a:ext cx="55880" cy="228600"/>
            </a:xfrm>
            <a:custGeom>
              <a:avLst/>
              <a:gdLst/>
              <a:ahLst/>
              <a:cxnLst/>
              <a:rect l="l" t="t" r="r" b="b"/>
              <a:pathLst>
                <a:path w="55880" h="228600">
                  <a:moveTo>
                    <a:pt x="55486" y="0"/>
                  </a:moveTo>
                  <a:lnTo>
                    <a:pt x="0" y="0"/>
                  </a:lnTo>
                  <a:lnTo>
                    <a:pt x="0" y="228460"/>
                  </a:lnTo>
                  <a:lnTo>
                    <a:pt x="55486" y="228460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3164044" y="3721238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577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3164044" y="3577665"/>
              <a:ext cx="99060" cy="1905"/>
            </a:xfrm>
            <a:custGeom>
              <a:avLst/>
              <a:gdLst/>
              <a:ahLst/>
              <a:cxnLst/>
              <a:rect l="l" t="t" r="r" b="b"/>
              <a:pathLst>
                <a:path w="99059" h="1904">
                  <a:moveTo>
                    <a:pt x="0" y="1574"/>
                  </a:moveTo>
                  <a:lnTo>
                    <a:pt x="98653" y="1574"/>
                  </a:lnTo>
                </a:path>
                <a:path w="99059" h="1904">
                  <a:moveTo>
                    <a:pt x="0" y="0"/>
                  </a:moveTo>
                  <a:lnTo>
                    <a:pt x="98653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3108558" y="3521341"/>
              <a:ext cx="55880" cy="342900"/>
            </a:xfrm>
            <a:custGeom>
              <a:avLst/>
              <a:gdLst/>
              <a:ahLst/>
              <a:cxnLst/>
              <a:rect l="l" t="t" r="r" b="b"/>
              <a:pathLst>
                <a:path w="55880" h="342900">
                  <a:moveTo>
                    <a:pt x="55486" y="0"/>
                  </a:moveTo>
                  <a:lnTo>
                    <a:pt x="0" y="0"/>
                  </a:lnTo>
                  <a:lnTo>
                    <a:pt x="0" y="342684"/>
                  </a:lnTo>
                  <a:lnTo>
                    <a:pt x="55486" y="342684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3241108" y="3721238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590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3185622" y="3635565"/>
              <a:ext cx="55880" cy="228600"/>
            </a:xfrm>
            <a:custGeom>
              <a:avLst/>
              <a:gdLst/>
              <a:ahLst/>
              <a:cxnLst/>
              <a:rect l="l" t="t" r="r" b="b"/>
              <a:pathLst>
                <a:path w="55880" h="228600">
                  <a:moveTo>
                    <a:pt x="55486" y="0"/>
                  </a:moveTo>
                  <a:lnTo>
                    <a:pt x="0" y="0"/>
                  </a:lnTo>
                  <a:lnTo>
                    <a:pt x="0" y="228460"/>
                  </a:lnTo>
                  <a:lnTo>
                    <a:pt x="55486" y="228460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3318185" y="3721238"/>
              <a:ext cx="330200" cy="0"/>
            </a:xfrm>
            <a:custGeom>
              <a:avLst/>
              <a:gdLst/>
              <a:ahLst/>
              <a:cxnLst/>
              <a:rect l="l" t="t" r="r" b="b"/>
              <a:pathLst>
                <a:path w="330200">
                  <a:moveTo>
                    <a:pt x="0" y="0"/>
                  </a:moveTo>
                  <a:lnTo>
                    <a:pt x="329882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3318185" y="3577665"/>
              <a:ext cx="407034" cy="1905"/>
            </a:xfrm>
            <a:custGeom>
              <a:avLst/>
              <a:gdLst/>
              <a:ahLst/>
              <a:cxnLst/>
              <a:rect l="l" t="t" r="r" b="b"/>
              <a:pathLst>
                <a:path w="407034" h="1904">
                  <a:moveTo>
                    <a:pt x="0" y="1574"/>
                  </a:moveTo>
                  <a:lnTo>
                    <a:pt x="406958" y="1574"/>
                  </a:lnTo>
                </a:path>
                <a:path w="407034" h="1904">
                  <a:moveTo>
                    <a:pt x="0" y="0"/>
                  </a:moveTo>
                  <a:lnTo>
                    <a:pt x="406958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3262699" y="3549891"/>
              <a:ext cx="363855" cy="314325"/>
            </a:xfrm>
            <a:custGeom>
              <a:avLst/>
              <a:gdLst/>
              <a:ahLst/>
              <a:cxnLst/>
              <a:rect l="l" t="t" r="r" b="b"/>
              <a:pathLst>
                <a:path w="363855" h="314325">
                  <a:moveTo>
                    <a:pt x="55486" y="0"/>
                  </a:moveTo>
                  <a:lnTo>
                    <a:pt x="0" y="0"/>
                  </a:lnTo>
                  <a:lnTo>
                    <a:pt x="0" y="314134"/>
                  </a:lnTo>
                  <a:lnTo>
                    <a:pt x="55486" y="314134"/>
                  </a:lnTo>
                  <a:lnTo>
                    <a:pt x="55486" y="0"/>
                  </a:lnTo>
                  <a:close/>
                </a:path>
                <a:path w="363855" h="314325">
                  <a:moveTo>
                    <a:pt x="132562" y="228473"/>
                  </a:moveTo>
                  <a:lnTo>
                    <a:pt x="77076" y="228473"/>
                  </a:lnTo>
                  <a:lnTo>
                    <a:pt x="77076" y="314147"/>
                  </a:lnTo>
                  <a:lnTo>
                    <a:pt x="132562" y="314147"/>
                  </a:lnTo>
                  <a:lnTo>
                    <a:pt x="132562" y="228473"/>
                  </a:lnTo>
                  <a:close/>
                </a:path>
                <a:path w="363855" h="314325">
                  <a:moveTo>
                    <a:pt x="209626" y="285584"/>
                  </a:moveTo>
                  <a:lnTo>
                    <a:pt x="154152" y="285584"/>
                  </a:lnTo>
                  <a:lnTo>
                    <a:pt x="154152" y="314147"/>
                  </a:lnTo>
                  <a:lnTo>
                    <a:pt x="209626" y="314147"/>
                  </a:lnTo>
                  <a:lnTo>
                    <a:pt x="209626" y="285584"/>
                  </a:lnTo>
                  <a:close/>
                </a:path>
                <a:path w="363855" h="314325">
                  <a:moveTo>
                    <a:pt x="286702" y="199910"/>
                  </a:moveTo>
                  <a:lnTo>
                    <a:pt x="231228" y="199910"/>
                  </a:lnTo>
                  <a:lnTo>
                    <a:pt x="231228" y="314134"/>
                  </a:lnTo>
                  <a:lnTo>
                    <a:pt x="286702" y="314134"/>
                  </a:lnTo>
                  <a:lnTo>
                    <a:pt x="286702" y="199910"/>
                  </a:lnTo>
                  <a:close/>
                </a:path>
                <a:path w="363855" h="314325">
                  <a:moveTo>
                    <a:pt x="363791" y="257022"/>
                  </a:moveTo>
                  <a:lnTo>
                    <a:pt x="308305" y="257022"/>
                  </a:lnTo>
                  <a:lnTo>
                    <a:pt x="308305" y="314134"/>
                  </a:lnTo>
                  <a:lnTo>
                    <a:pt x="363791" y="314134"/>
                  </a:lnTo>
                  <a:lnTo>
                    <a:pt x="363791" y="257022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3703553" y="3721238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590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3648067" y="3692677"/>
              <a:ext cx="55880" cy="171450"/>
            </a:xfrm>
            <a:custGeom>
              <a:avLst/>
              <a:gdLst/>
              <a:ahLst/>
              <a:cxnLst/>
              <a:rect l="l" t="t" r="r" b="b"/>
              <a:pathLst>
                <a:path w="55880" h="171450">
                  <a:moveTo>
                    <a:pt x="55486" y="0"/>
                  </a:moveTo>
                  <a:lnTo>
                    <a:pt x="0" y="0"/>
                  </a:lnTo>
                  <a:lnTo>
                    <a:pt x="0" y="171348"/>
                  </a:lnTo>
                  <a:lnTo>
                    <a:pt x="55486" y="171348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3780630" y="3721238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590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3780630" y="3577665"/>
              <a:ext cx="253365" cy="1905"/>
            </a:xfrm>
            <a:custGeom>
              <a:avLst/>
              <a:gdLst/>
              <a:ahLst/>
              <a:cxnLst/>
              <a:rect l="l" t="t" r="r" b="b"/>
              <a:pathLst>
                <a:path w="253365" h="1904">
                  <a:moveTo>
                    <a:pt x="0" y="1574"/>
                  </a:moveTo>
                  <a:lnTo>
                    <a:pt x="252806" y="1574"/>
                  </a:lnTo>
                </a:path>
                <a:path w="253365" h="1904">
                  <a:moveTo>
                    <a:pt x="0" y="0"/>
                  </a:moveTo>
                  <a:lnTo>
                    <a:pt x="252806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3725143" y="3549891"/>
              <a:ext cx="55880" cy="314325"/>
            </a:xfrm>
            <a:custGeom>
              <a:avLst/>
              <a:gdLst/>
              <a:ahLst/>
              <a:cxnLst/>
              <a:rect l="l" t="t" r="r" b="b"/>
              <a:pathLst>
                <a:path w="55880" h="314325">
                  <a:moveTo>
                    <a:pt x="55486" y="0"/>
                  </a:moveTo>
                  <a:lnTo>
                    <a:pt x="0" y="0"/>
                  </a:lnTo>
                  <a:lnTo>
                    <a:pt x="0" y="314134"/>
                  </a:lnTo>
                  <a:lnTo>
                    <a:pt x="55486" y="314134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3857706" y="3721238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590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3802219" y="3692677"/>
              <a:ext cx="55880" cy="171450"/>
            </a:xfrm>
            <a:custGeom>
              <a:avLst/>
              <a:gdLst/>
              <a:ahLst/>
              <a:cxnLst/>
              <a:rect l="l" t="t" r="r" b="b"/>
              <a:pathLst>
                <a:path w="55880" h="171450">
                  <a:moveTo>
                    <a:pt x="55486" y="0"/>
                  </a:moveTo>
                  <a:lnTo>
                    <a:pt x="0" y="0"/>
                  </a:lnTo>
                  <a:lnTo>
                    <a:pt x="0" y="171348"/>
                  </a:lnTo>
                  <a:lnTo>
                    <a:pt x="55486" y="171348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3934782" y="3721238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590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3879296" y="3635565"/>
              <a:ext cx="55880" cy="228600"/>
            </a:xfrm>
            <a:custGeom>
              <a:avLst/>
              <a:gdLst/>
              <a:ahLst/>
              <a:cxnLst/>
              <a:rect l="l" t="t" r="r" b="b"/>
              <a:pathLst>
                <a:path w="55880" h="228600">
                  <a:moveTo>
                    <a:pt x="55486" y="0"/>
                  </a:moveTo>
                  <a:lnTo>
                    <a:pt x="0" y="0"/>
                  </a:lnTo>
                  <a:lnTo>
                    <a:pt x="0" y="228460"/>
                  </a:lnTo>
                  <a:lnTo>
                    <a:pt x="55486" y="228460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4011859" y="3721238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577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3956372" y="3635565"/>
              <a:ext cx="55880" cy="228600"/>
            </a:xfrm>
            <a:custGeom>
              <a:avLst/>
              <a:gdLst/>
              <a:ahLst/>
              <a:cxnLst/>
              <a:rect l="l" t="t" r="r" b="b"/>
              <a:pathLst>
                <a:path w="55880" h="228600">
                  <a:moveTo>
                    <a:pt x="55486" y="0"/>
                  </a:moveTo>
                  <a:lnTo>
                    <a:pt x="0" y="0"/>
                  </a:lnTo>
                  <a:lnTo>
                    <a:pt x="0" y="228460"/>
                  </a:lnTo>
                  <a:lnTo>
                    <a:pt x="55486" y="228460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4088922" y="3721238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0" y="0"/>
                  </a:moveTo>
                  <a:lnTo>
                    <a:pt x="21602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4088922" y="3577665"/>
              <a:ext cx="330200" cy="1905"/>
            </a:xfrm>
            <a:custGeom>
              <a:avLst/>
              <a:gdLst/>
              <a:ahLst/>
              <a:cxnLst/>
              <a:rect l="l" t="t" r="r" b="b"/>
              <a:pathLst>
                <a:path w="330200" h="1904">
                  <a:moveTo>
                    <a:pt x="0" y="1574"/>
                  </a:moveTo>
                  <a:lnTo>
                    <a:pt x="329895" y="1574"/>
                  </a:lnTo>
                </a:path>
                <a:path w="330200" h="1904">
                  <a:moveTo>
                    <a:pt x="0" y="0"/>
                  </a:moveTo>
                  <a:lnTo>
                    <a:pt x="329895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4033436" y="3549891"/>
              <a:ext cx="55880" cy="314325"/>
            </a:xfrm>
            <a:custGeom>
              <a:avLst/>
              <a:gdLst/>
              <a:ahLst/>
              <a:cxnLst/>
              <a:rect l="l" t="t" r="r" b="b"/>
              <a:pathLst>
                <a:path w="55880" h="314325">
                  <a:moveTo>
                    <a:pt x="55486" y="0"/>
                  </a:moveTo>
                  <a:lnTo>
                    <a:pt x="0" y="0"/>
                  </a:lnTo>
                  <a:lnTo>
                    <a:pt x="0" y="314134"/>
                  </a:lnTo>
                  <a:lnTo>
                    <a:pt x="55486" y="314134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4166011" y="3721238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577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4110525" y="3664115"/>
              <a:ext cx="55880" cy="200025"/>
            </a:xfrm>
            <a:custGeom>
              <a:avLst/>
              <a:gdLst/>
              <a:ahLst/>
              <a:cxnLst/>
              <a:rect l="l" t="t" r="r" b="b"/>
              <a:pathLst>
                <a:path w="55880" h="200025">
                  <a:moveTo>
                    <a:pt x="55486" y="0"/>
                  </a:moveTo>
                  <a:lnTo>
                    <a:pt x="0" y="0"/>
                  </a:lnTo>
                  <a:lnTo>
                    <a:pt x="0" y="199910"/>
                  </a:lnTo>
                  <a:lnTo>
                    <a:pt x="55486" y="199910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4243075" y="3721238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0" y="0"/>
                  </a:moveTo>
                  <a:lnTo>
                    <a:pt x="21602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4187589" y="3692677"/>
              <a:ext cx="55880" cy="171450"/>
            </a:xfrm>
            <a:custGeom>
              <a:avLst/>
              <a:gdLst/>
              <a:ahLst/>
              <a:cxnLst/>
              <a:rect l="l" t="t" r="r" b="b"/>
              <a:pathLst>
                <a:path w="55880" h="171450">
                  <a:moveTo>
                    <a:pt x="55486" y="0"/>
                  </a:moveTo>
                  <a:lnTo>
                    <a:pt x="0" y="0"/>
                  </a:lnTo>
                  <a:lnTo>
                    <a:pt x="0" y="171348"/>
                  </a:lnTo>
                  <a:lnTo>
                    <a:pt x="55486" y="171348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4320164" y="3721238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577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4264677" y="3692677"/>
              <a:ext cx="55880" cy="171450"/>
            </a:xfrm>
            <a:custGeom>
              <a:avLst/>
              <a:gdLst/>
              <a:ahLst/>
              <a:cxnLst/>
              <a:rect l="l" t="t" r="r" b="b"/>
              <a:pathLst>
                <a:path w="55880" h="171450">
                  <a:moveTo>
                    <a:pt x="55486" y="0"/>
                  </a:moveTo>
                  <a:lnTo>
                    <a:pt x="0" y="0"/>
                  </a:lnTo>
                  <a:lnTo>
                    <a:pt x="0" y="171348"/>
                  </a:lnTo>
                  <a:lnTo>
                    <a:pt x="55486" y="171348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4397227" y="3721238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590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4341741" y="3664115"/>
              <a:ext cx="55880" cy="200025"/>
            </a:xfrm>
            <a:custGeom>
              <a:avLst/>
              <a:gdLst/>
              <a:ahLst/>
              <a:cxnLst/>
              <a:rect l="l" t="t" r="r" b="b"/>
              <a:pathLst>
                <a:path w="55880" h="200025">
                  <a:moveTo>
                    <a:pt x="55486" y="0"/>
                  </a:moveTo>
                  <a:lnTo>
                    <a:pt x="0" y="0"/>
                  </a:lnTo>
                  <a:lnTo>
                    <a:pt x="0" y="199910"/>
                  </a:lnTo>
                  <a:lnTo>
                    <a:pt x="55486" y="199910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4474304" y="3721238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793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4474304" y="3577665"/>
              <a:ext cx="10795" cy="1905"/>
            </a:xfrm>
            <a:custGeom>
              <a:avLst/>
              <a:gdLst/>
              <a:ahLst/>
              <a:cxnLst/>
              <a:rect l="l" t="t" r="r" b="b"/>
              <a:pathLst>
                <a:path w="10794" h="1904">
                  <a:moveTo>
                    <a:pt x="0" y="1574"/>
                  </a:moveTo>
                  <a:lnTo>
                    <a:pt x="10793" y="1574"/>
                  </a:lnTo>
                </a:path>
                <a:path w="10794" h="1904">
                  <a:moveTo>
                    <a:pt x="0" y="0"/>
                  </a:moveTo>
                  <a:lnTo>
                    <a:pt x="10793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4418817" y="3549891"/>
              <a:ext cx="55880" cy="314325"/>
            </a:xfrm>
            <a:custGeom>
              <a:avLst/>
              <a:gdLst/>
              <a:ahLst/>
              <a:cxnLst/>
              <a:rect l="l" t="t" r="r" b="b"/>
              <a:pathLst>
                <a:path w="55880" h="314325">
                  <a:moveTo>
                    <a:pt x="55486" y="0"/>
                  </a:moveTo>
                  <a:lnTo>
                    <a:pt x="0" y="0"/>
                  </a:lnTo>
                  <a:lnTo>
                    <a:pt x="0" y="314134"/>
                  </a:lnTo>
                  <a:lnTo>
                    <a:pt x="55486" y="314134"/>
                  </a:lnTo>
                  <a:lnTo>
                    <a:pt x="55486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9475252" y="3864025"/>
              <a:ext cx="5010150" cy="0"/>
            </a:xfrm>
            <a:custGeom>
              <a:avLst/>
              <a:gdLst/>
              <a:ahLst/>
              <a:cxnLst/>
              <a:rect l="l" t="t" r="r" b="b"/>
              <a:pathLst>
                <a:path w="5010150">
                  <a:moveTo>
                    <a:pt x="0" y="0"/>
                  </a:moveTo>
                  <a:lnTo>
                    <a:pt x="5009845" y="0"/>
                  </a:lnTo>
                </a:path>
              </a:pathLst>
            </a:custGeom>
            <a:ln w="12611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0" name="object 180"/>
          <p:cNvSpPr/>
          <p:nvPr/>
        </p:nvSpPr>
        <p:spPr>
          <a:xfrm>
            <a:off x="9475252" y="2436154"/>
            <a:ext cx="5010150" cy="0"/>
          </a:xfrm>
          <a:custGeom>
            <a:avLst/>
            <a:gdLst/>
            <a:ahLst/>
            <a:cxnLst/>
            <a:rect l="l" t="t" r="r" b="b"/>
            <a:pathLst>
              <a:path w="5010150">
                <a:moveTo>
                  <a:pt x="0" y="0"/>
                </a:moveTo>
                <a:lnTo>
                  <a:pt x="5009845" y="0"/>
                </a:lnTo>
              </a:path>
            </a:pathLst>
          </a:custGeom>
          <a:ln w="3175">
            <a:solidFill>
              <a:srgbClr val="C0C1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 txBox="1"/>
          <p:nvPr/>
        </p:nvSpPr>
        <p:spPr>
          <a:xfrm>
            <a:off x="9485350" y="3889102"/>
            <a:ext cx="4998720" cy="2571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64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3Q07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4Q07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1Q08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2Q08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3Q08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4Q08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1Q09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2Q09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3Q09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4Q09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1Q10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2Q10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3Q10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4Q10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1Q11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2Q11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3Q11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4Q11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1Q12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2Q12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3Q12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4Q12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1Q13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2Q13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3Q13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4Q13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1Q14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2Q14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3Q14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4Q14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1Q15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2Q15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3Q15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4Q15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1Q16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2Q16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3Q16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4Q16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1Q17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2Q17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3Q17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4Q17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1Q18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2Q18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3Q18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4Q18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1Q19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2Q19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3Q19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4Q19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1Q20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2Q20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3Q20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4Q20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1Q21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2Q21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3Q21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4Q21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1Q22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2Q22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3Q22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4Q22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1Q23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60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2Q23</a:t>
            </a: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ts val="720"/>
              </a:lnSpc>
            </a:pPr>
            <a:r>
              <a:rPr sz="700" spc="-20" dirty="0">
                <a:latin typeface="SharpSansDisplayNo1-Book"/>
                <a:cs typeface="SharpSansDisplayNo1-Book"/>
              </a:rPr>
              <a:t>3Q23</a:t>
            </a:r>
            <a:endParaRPr sz="700" dirty="0">
              <a:latin typeface="SharpSansDisplayNo1-Book"/>
              <a:cs typeface="SharpSansDisplayNo1-Book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9321799" y="4255244"/>
            <a:ext cx="2454897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SharpSansDisplayNo1-Book"/>
                <a:cs typeface="SharpSansDisplayNo1-Book"/>
              </a:rPr>
              <a:t>Source: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Pitchbook,</a:t>
            </a:r>
            <a:r>
              <a:rPr sz="900" spc="-10" dirty="0">
                <a:latin typeface="SharpSansDisplayNo1-Book"/>
                <a:cs typeface="SharpSansDisplayNo1-Book"/>
              </a:rPr>
              <a:t> LCD.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October</a:t>
            </a:r>
            <a:r>
              <a:rPr sz="900" spc="-10" dirty="0">
                <a:latin typeface="SharpSansDisplayNo1-Book"/>
                <a:cs typeface="SharpSansDisplayNo1-Book"/>
              </a:rPr>
              <a:t> 2023</a:t>
            </a:r>
            <a:endParaRPr sz="900" dirty="0">
              <a:latin typeface="SharpSansDisplayNo1-Book"/>
              <a:cs typeface="SharpSansDisplayNo1-Book"/>
            </a:endParaRPr>
          </a:p>
        </p:txBody>
      </p:sp>
      <p:grpSp>
        <p:nvGrpSpPr>
          <p:cNvPr id="183" name="object 183"/>
          <p:cNvGrpSpPr/>
          <p:nvPr/>
        </p:nvGrpSpPr>
        <p:grpSpPr>
          <a:xfrm>
            <a:off x="634996" y="1968498"/>
            <a:ext cx="641985" cy="619760"/>
            <a:chOff x="634996" y="1968498"/>
            <a:chExt cx="641985" cy="619760"/>
          </a:xfrm>
        </p:grpSpPr>
        <p:pic>
          <p:nvPicPr>
            <p:cNvPr id="184" name="object 18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0570" y="2262869"/>
              <a:ext cx="335889" cy="324840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4996" y="2297350"/>
              <a:ext cx="192938" cy="290360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635872" y="2576013"/>
              <a:ext cx="635000" cy="0"/>
            </a:xfrm>
            <a:custGeom>
              <a:avLst/>
              <a:gdLst/>
              <a:ahLst/>
              <a:cxnLst/>
              <a:rect l="l" t="t" r="r" b="b"/>
              <a:pathLst>
                <a:path w="635000">
                  <a:moveTo>
                    <a:pt x="0" y="0"/>
                  </a:moveTo>
                  <a:lnTo>
                    <a:pt x="63494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55263" y="1974848"/>
              <a:ext cx="431800" cy="330835"/>
            </a:xfrm>
            <a:custGeom>
              <a:avLst/>
              <a:gdLst/>
              <a:ahLst/>
              <a:cxnLst/>
              <a:rect l="l" t="t" r="r" b="b"/>
              <a:pathLst>
                <a:path w="431800" h="330835">
                  <a:moveTo>
                    <a:pt x="317309" y="217754"/>
                  </a:moveTo>
                  <a:lnTo>
                    <a:pt x="317309" y="262318"/>
                  </a:lnTo>
                  <a:lnTo>
                    <a:pt x="317309" y="269163"/>
                  </a:lnTo>
                  <a:lnTo>
                    <a:pt x="311708" y="274764"/>
                  </a:lnTo>
                  <a:lnTo>
                    <a:pt x="304863" y="274764"/>
                  </a:lnTo>
                  <a:lnTo>
                    <a:pt x="111988" y="274764"/>
                  </a:lnTo>
                  <a:lnTo>
                    <a:pt x="55994" y="330758"/>
                  </a:lnTo>
                  <a:lnTo>
                    <a:pt x="55994" y="274764"/>
                  </a:lnTo>
                  <a:lnTo>
                    <a:pt x="12446" y="274764"/>
                  </a:lnTo>
                  <a:lnTo>
                    <a:pt x="5600" y="274764"/>
                  </a:lnTo>
                  <a:lnTo>
                    <a:pt x="0" y="269163"/>
                  </a:lnTo>
                  <a:lnTo>
                    <a:pt x="0" y="262318"/>
                  </a:lnTo>
                  <a:lnTo>
                    <a:pt x="0" y="69456"/>
                  </a:lnTo>
                  <a:lnTo>
                    <a:pt x="0" y="62610"/>
                  </a:lnTo>
                  <a:lnTo>
                    <a:pt x="5600" y="57010"/>
                  </a:lnTo>
                  <a:lnTo>
                    <a:pt x="12446" y="57010"/>
                  </a:lnTo>
                  <a:lnTo>
                    <a:pt x="114198" y="57010"/>
                  </a:lnTo>
                </a:path>
                <a:path w="431800" h="330835">
                  <a:moveTo>
                    <a:pt x="114198" y="117868"/>
                  </a:moveTo>
                  <a:lnTo>
                    <a:pt x="40830" y="117868"/>
                  </a:lnTo>
                </a:path>
                <a:path w="431800" h="330835">
                  <a:moveTo>
                    <a:pt x="114198" y="153669"/>
                  </a:moveTo>
                  <a:lnTo>
                    <a:pt x="40830" y="153669"/>
                  </a:lnTo>
                </a:path>
                <a:path w="431800" h="330835">
                  <a:moveTo>
                    <a:pt x="114198" y="189483"/>
                  </a:moveTo>
                  <a:lnTo>
                    <a:pt x="40830" y="189483"/>
                  </a:lnTo>
                </a:path>
                <a:path w="431800" h="330835">
                  <a:moveTo>
                    <a:pt x="379006" y="57010"/>
                  </a:moveTo>
                  <a:lnTo>
                    <a:pt x="166687" y="57010"/>
                  </a:lnTo>
                </a:path>
                <a:path w="431800" h="330835">
                  <a:moveTo>
                    <a:pt x="379006" y="92824"/>
                  </a:moveTo>
                  <a:lnTo>
                    <a:pt x="166687" y="92824"/>
                  </a:lnTo>
                </a:path>
                <a:path w="431800" h="330835">
                  <a:moveTo>
                    <a:pt x="379006" y="128625"/>
                  </a:moveTo>
                  <a:lnTo>
                    <a:pt x="166687" y="128625"/>
                  </a:lnTo>
                </a:path>
                <a:path w="431800" h="330835">
                  <a:moveTo>
                    <a:pt x="419061" y="0"/>
                  </a:moveTo>
                  <a:lnTo>
                    <a:pt x="425907" y="0"/>
                  </a:lnTo>
                  <a:lnTo>
                    <a:pt x="431495" y="5587"/>
                  </a:lnTo>
                  <a:lnTo>
                    <a:pt x="431495" y="12433"/>
                  </a:lnTo>
                  <a:lnTo>
                    <a:pt x="431495" y="205308"/>
                  </a:lnTo>
                  <a:lnTo>
                    <a:pt x="431495" y="212153"/>
                  </a:lnTo>
                  <a:lnTo>
                    <a:pt x="425907" y="217754"/>
                  </a:lnTo>
                  <a:lnTo>
                    <a:pt x="419061" y="217754"/>
                  </a:lnTo>
                  <a:lnTo>
                    <a:pt x="375500" y="217754"/>
                  </a:lnTo>
                  <a:lnTo>
                    <a:pt x="375500" y="273748"/>
                  </a:lnTo>
                  <a:lnTo>
                    <a:pt x="319506" y="217754"/>
                  </a:lnTo>
                  <a:lnTo>
                    <a:pt x="126631" y="217754"/>
                  </a:lnTo>
                  <a:lnTo>
                    <a:pt x="119799" y="217754"/>
                  </a:lnTo>
                  <a:lnTo>
                    <a:pt x="114198" y="212153"/>
                  </a:lnTo>
                  <a:lnTo>
                    <a:pt x="114198" y="205308"/>
                  </a:lnTo>
                  <a:lnTo>
                    <a:pt x="114198" y="59067"/>
                  </a:lnTo>
                  <a:lnTo>
                    <a:pt x="114198" y="12433"/>
                  </a:lnTo>
                  <a:lnTo>
                    <a:pt x="114198" y="5587"/>
                  </a:lnTo>
                  <a:lnTo>
                    <a:pt x="119799" y="0"/>
                  </a:lnTo>
                  <a:lnTo>
                    <a:pt x="126631" y="0"/>
                  </a:lnTo>
                  <a:lnTo>
                    <a:pt x="419061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8" name="object 188"/>
          <p:cNvSpPr txBox="1"/>
          <p:nvPr/>
        </p:nvSpPr>
        <p:spPr>
          <a:xfrm>
            <a:off x="622300" y="2682307"/>
            <a:ext cx="2338705" cy="170878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200" b="1" spc="-10" dirty="0">
                <a:latin typeface="SharpSansDisplayNo1-Semibold"/>
                <a:cs typeface="SharpSansDisplayNo1-Semibold"/>
              </a:rPr>
              <a:t>Market</a:t>
            </a:r>
            <a:r>
              <a:rPr sz="1200" b="1" spc="-35" dirty="0">
                <a:latin typeface="SharpSansDisplayNo1-Semibold"/>
                <a:cs typeface="SharpSansDisplayNo1-Semibold"/>
              </a:rPr>
              <a:t> </a:t>
            </a:r>
            <a:r>
              <a:rPr sz="1200" b="1" spc="-10" dirty="0">
                <a:latin typeface="SharpSansDisplayNo1-Semibold"/>
                <a:cs typeface="SharpSansDisplayNo1-Semibold"/>
              </a:rPr>
              <a:t>Commentary</a:t>
            </a:r>
            <a:endParaRPr sz="1200">
              <a:latin typeface="SharpSansDisplayNo1-Semibold"/>
              <a:cs typeface="SharpSansDisplayNo1-Semibold"/>
            </a:endParaRPr>
          </a:p>
          <a:p>
            <a:pPr marL="12700" marR="5080">
              <a:lnSpc>
                <a:spcPct val="111100"/>
              </a:lnSpc>
              <a:spcBef>
                <a:spcPts val="365"/>
              </a:spcBef>
            </a:pP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volume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of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transactions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across</a:t>
            </a:r>
            <a:r>
              <a:rPr sz="9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middle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market </a:t>
            </a:r>
            <a:r>
              <a:rPr sz="900" dirty="0">
                <a:latin typeface="SharpSansDisplayNo1-Book"/>
                <a:cs typeface="SharpSansDisplayNo1-Book"/>
              </a:rPr>
              <a:t>is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lower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compared to </a:t>
            </a:r>
            <a:r>
              <a:rPr sz="900" spc="-20" dirty="0">
                <a:latin typeface="SharpSansDisplayNo1-Book"/>
                <a:cs typeface="SharpSansDisplayNo1-Book"/>
              </a:rPr>
              <a:t>historic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highs.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However,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private</a:t>
            </a:r>
            <a:r>
              <a:rPr sz="900" spc="-10" dirty="0">
                <a:latin typeface="SharpSansDisplayNo1-Book"/>
                <a:cs typeface="SharpSansDisplayNo1-Book"/>
              </a:rPr>
              <a:t> equity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firms continue </a:t>
            </a:r>
            <a:r>
              <a:rPr sz="900" spc="-25" dirty="0">
                <a:latin typeface="SharpSansDisplayNo1-Book"/>
                <a:cs typeface="SharpSansDisplayNo1-Book"/>
              </a:rPr>
              <a:t>to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turn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to</a:t>
            </a:r>
            <a:r>
              <a:rPr sz="900" spc="-20" dirty="0">
                <a:latin typeface="SharpSansDisplayNo1-Book"/>
                <a:cs typeface="SharpSansDisplayNo1-Book"/>
              </a:rPr>
              <a:t> private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credit </a:t>
            </a:r>
            <a:r>
              <a:rPr sz="900" spc="-10" dirty="0">
                <a:latin typeface="SharpSansDisplayNo1-Book"/>
                <a:cs typeface="SharpSansDisplayNo1-Book"/>
              </a:rPr>
              <a:t>to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finance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transactions,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shifting away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from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syndicated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loan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markets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offered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by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 </a:t>
            </a:r>
            <a:r>
              <a:rPr sz="900" spc="-20" dirty="0">
                <a:latin typeface="SharpSansDisplayNo1-Book"/>
                <a:cs typeface="SharpSansDisplayNo1-Book"/>
              </a:rPr>
              <a:t>traditional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banks.</a:t>
            </a:r>
            <a:r>
              <a:rPr sz="9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This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trend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looks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set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to</a:t>
            </a:r>
            <a:r>
              <a:rPr sz="900" spc="-20" dirty="0">
                <a:latin typeface="SharpSansDisplayNo1-Book"/>
                <a:cs typeface="SharpSansDisplayNo1-Book"/>
              </a:rPr>
              <a:t> remain </a:t>
            </a:r>
            <a:r>
              <a:rPr sz="900" dirty="0">
                <a:latin typeface="SharpSansDisplayNo1-Book"/>
                <a:cs typeface="SharpSansDisplayNo1-Book"/>
              </a:rPr>
              <a:t>and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as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such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we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see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opportunity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10" dirty="0">
                <a:latin typeface="SharpSansDisplayNo1-Book"/>
                <a:cs typeface="SharpSansDisplayNo1-Book"/>
              </a:rPr>
              <a:t> space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where</a:t>
            </a:r>
            <a:r>
              <a:rPr sz="900" spc="-10" dirty="0">
                <a:latin typeface="SharpSansDisplayNo1-Book"/>
                <a:cs typeface="SharpSansDisplayNo1-Book"/>
              </a:rPr>
              <a:t> traditional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lenders</a:t>
            </a:r>
            <a:r>
              <a:rPr sz="900" spc="-2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have</a:t>
            </a:r>
            <a:r>
              <a:rPr sz="900" spc="-2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left</a:t>
            </a:r>
            <a:r>
              <a:rPr sz="900" spc="-2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</a:t>
            </a:r>
            <a:r>
              <a:rPr sz="900" spc="-20" dirty="0">
                <a:latin typeface="SharpSansDisplayNo1-Book"/>
                <a:cs typeface="SharpSansDisplayNo1-Book"/>
              </a:rPr>
              <a:t> gap.</a:t>
            </a:r>
            <a:endParaRPr sz="900">
              <a:latin typeface="SharpSansDisplayNo1-Book"/>
              <a:cs typeface="SharpSansDisplayNo1-Book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622300" y="4437327"/>
            <a:ext cx="23488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spc="-10" dirty="0">
                <a:latin typeface="SharpSansDisplayNo1-Book"/>
                <a:cs typeface="SharpSansDisplayNo1-Book"/>
              </a:rPr>
              <a:t>Dislocation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market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creating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good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opportunities</a:t>
            </a:r>
            <a:r>
              <a:rPr sz="900" spc="-3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and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lenders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are </a:t>
            </a:r>
            <a:r>
              <a:rPr sz="900" dirty="0">
                <a:latin typeface="SharpSansDisplayNo1-Book"/>
                <a:cs typeface="SharpSansDisplayNo1-Book"/>
              </a:rPr>
              <a:t>in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position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to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demand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stronger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covenants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and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execute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details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at</a:t>
            </a:r>
            <a:r>
              <a:rPr sz="900" spc="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attractive</a:t>
            </a:r>
            <a:r>
              <a:rPr sz="900" spc="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risk-</a:t>
            </a:r>
            <a:r>
              <a:rPr sz="900" spc="-20" dirty="0">
                <a:latin typeface="SharpSansDisplayNo1-Book"/>
                <a:cs typeface="SharpSansDisplayNo1-Book"/>
              </a:rPr>
              <a:t>adjusted</a:t>
            </a:r>
            <a:r>
              <a:rPr sz="900" spc="2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returns.</a:t>
            </a:r>
            <a:endParaRPr sz="900">
              <a:latin typeface="SharpSansDisplayNo1-Book"/>
              <a:cs typeface="SharpSansDisplayNo1-Book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622300" y="5118928"/>
            <a:ext cx="2159635" cy="4679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1100"/>
              </a:lnSpc>
              <a:spcBef>
                <a:spcPts val="100"/>
              </a:spcBef>
            </a:pPr>
            <a:r>
              <a:rPr sz="900" spc="-10" dirty="0" err="1">
                <a:latin typeface="SharpSansDisplayNo1-Book"/>
                <a:cs typeface="SharpSansDisplayNo1-Book"/>
              </a:rPr>
              <a:t>Selec</a:t>
            </a:r>
            <a:r>
              <a:rPr lang="en-GB" sz="900" spc="-10" dirty="0" err="1">
                <a:latin typeface="SharpSansDisplayNo1-Book"/>
                <a:cs typeface="SharpSansDisplayNo1-Book"/>
              </a:rPr>
              <a:t>tivity</a:t>
            </a:r>
            <a:r>
              <a:rPr lang="en-GB"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remains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35" dirty="0">
                <a:latin typeface="SharpSansDisplayNo1-Book"/>
                <a:cs typeface="SharpSansDisplayNo1-Book"/>
              </a:rPr>
              <a:t>key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and</a:t>
            </a:r>
            <a:r>
              <a:rPr sz="900" spc="-10" dirty="0">
                <a:latin typeface="SharpSansDisplayNo1-Book"/>
                <a:cs typeface="SharpSansDisplayNo1-Book"/>
              </a:rPr>
              <a:t> with signs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of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distress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and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increasing</a:t>
            </a:r>
            <a:r>
              <a:rPr sz="900" spc="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default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rates</a:t>
            </a:r>
            <a:r>
              <a:rPr lang="en-GB" sz="900" spc="-20" dirty="0">
                <a:latin typeface="SharpSansDisplayNo1-Book"/>
                <a:cs typeface="SharpSansDisplayNo1-Book"/>
              </a:rPr>
              <a:t>,</a:t>
            </a:r>
            <a:r>
              <a:rPr sz="900" spc="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high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quality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deals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lang="en-GB" sz="900" dirty="0">
                <a:latin typeface="SharpSansDisplayNo1-Book"/>
                <a:cs typeface="SharpSansDisplayNo1-Book"/>
              </a:rPr>
              <a:t>are</a:t>
            </a:r>
            <a:r>
              <a:rPr sz="900" spc="-10" dirty="0">
                <a:latin typeface="SharpSansDisplayNo1-Book"/>
                <a:cs typeface="SharpSansDisplayNo1-Book"/>
              </a:rPr>
              <a:t> vital.</a:t>
            </a:r>
            <a:endParaRPr sz="900" dirty="0">
              <a:latin typeface="SharpSansDisplayNo1-Book"/>
              <a:cs typeface="SharpSansDisplayNo1-Book"/>
            </a:endParaRPr>
          </a:p>
        </p:txBody>
      </p:sp>
      <p:grpSp>
        <p:nvGrpSpPr>
          <p:cNvPr id="191" name="object 191"/>
          <p:cNvGrpSpPr/>
          <p:nvPr/>
        </p:nvGrpSpPr>
        <p:grpSpPr>
          <a:xfrm>
            <a:off x="4162800" y="5683992"/>
            <a:ext cx="10350500" cy="12700"/>
            <a:chOff x="4162800" y="5683992"/>
            <a:chExt cx="10350500" cy="12700"/>
          </a:xfrm>
        </p:grpSpPr>
        <p:sp>
          <p:nvSpPr>
            <p:cNvPr id="192" name="object 192"/>
            <p:cNvSpPr/>
            <p:nvPr/>
          </p:nvSpPr>
          <p:spPr>
            <a:xfrm>
              <a:off x="4207297" y="5690342"/>
              <a:ext cx="10280650" cy="0"/>
            </a:xfrm>
            <a:custGeom>
              <a:avLst/>
              <a:gdLst/>
              <a:ahLst/>
              <a:cxnLst/>
              <a:rect l="l" t="t" r="r" b="b"/>
              <a:pathLst>
                <a:path w="10280650">
                  <a:moveTo>
                    <a:pt x="0" y="0"/>
                  </a:moveTo>
                  <a:lnTo>
                    <a:pt x="10280573" y="0"/>
                  </a:lnTo>
                </a:path>
              </a:pathLst>
            </a:custGeom>
            <a:ln w="12700">
              <a:solidFill>
                <a:srgbClr val="0056B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4162793" y="5683999"/>
              <a:ext cx="10350500" cy="12700"/>
            </a:xfrm>
            <a:custGeom>
              <a:avLst/>
              <a:gdLst/>
              <a:ahLst/>
              <a:cxnLst/>
              <a:rect l="l" t="t" r="r" b="b"/>
              <a:pathLst>
                <a:path w="10350500" h="12700">
                  <a:moveTo>
                    <a:pt x="12700" y="6350"/>
                  </a:moveTo>
                  <a:lnTo>
                    <a:pt x="10845" y="1854"/>
                  </a:lnTo>
                  <a:lnTo>
                    <a:pt x="6350" y="0"/>
                  </a:lnTo>
                  <a:lnTo>
                    <a:pt x="1866" y="1854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10350500" h="12700">
                  <a:moveTo>
                    <a:pt x="10350500" y="6350"/>
                  </a:moveTo>
                  <a:lnTo>
                    <a:pt x="10348646" y="1854"/>
                  </a:lnTo>
                  <a:lnTo>
                    <a:pt x="10344150" y="0"/>
                  </a:lnTo>
                  <a:lnTo>
                    <a:pt x="10339667" y="1854"/>
                  </a:lnTo>
                  <a:lnTo>
                    <a:pt x="10337800" y="6350"/>
                  </a:lnTo>
                  <a:lnTo>
                    <a:pt x="10339667" y="10845"/>
                  </a:lnTo>
                  <a:lnTo>
                    <a:pt x="10344150" y="12700"/>
                  </a:lnTo>
                  <a:lnTo>
                    <a:pt x="10348646" y="10845"/>
                  </a:lnTo>
                  <a:lnTo>
                    <a:pt x="10350500" y="6350"/>
                  </a:lnTo>
                  <a:close/>
                </a:path>
              </a:pathLst>
            </a:custGeom>
            <a:solidFill>
              <a:srgbClr val="005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4" name="object 194"/>
          <p:cNvSpPr txBox="1"/>
          <p:nvPr/>
        </p:nvSpPr>
        <p:spPr>
          <a:xfrm>
            <a:off x="4150099" y="5401420"/>
            <a:ext cx="1033144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SharpSansDisplayNo1-Semibold"/>
                <a:cs typeface="SharpSansDisplayNo1-Semibold"/>
              </a:rPr>
              <a:t>Market</a:t>
            </a:r>
            <a:r>
              <a:rPr sz="800" b="1" spc="-5" dirty="0">
                <a:latin typeface="SharpSansDisplayNo1-Semibold"/>
                <a:cs typeface="SharpSansDisplayNo1-Semibold"/>
              </a:rPr>
              <a:t> </a:t>
            </a:r>
            <a:r>
              <a:rPr sz="800" b="1" dirty="0">
                <a:latin typeface="SharpSansDisplayNo1-Semibold"/>
                <a:cs typeface="SharpSansDisplayNo1-Semibold"/>
              </a:rPr>
              <a:t>dynamics </a:t>
            </a:r>
            <a:r>
              <a:rPr sz="800" b="1" spc="-20" dirty="0">
                <a:latin typeface="SharpSansDisplayNo1-Semibold"/>
                <a:cs typeface="SharpSansDisplayNo1-Semibold"/>
              </a:rPr>
              <a:t>key</a:t>
            </a:r>
            <a:r>
              <a:rPr sz="800" spc="-20" dirty="0">
                <a:latin typeface="SharpSansDisplayNo1-Book"/>
                <a:cs typeface="SharpSansDisplayNo1-Book"/>
              </a:rPr>
              <a:t>:</a:t>
            </a:r>
            <a:endParaRPr sz="800">
              <a:latin typeface="SharpSansDisplayNo1-Book"/>
              <a:cs typeface="SharpSansDisplayNo1-Book"/>
            </a:endParaRPr>
          </a:p>
        </p:txBody>
      </p:sp>
      <p:pic>
        <p:nvPicPr>
          <p:cNvPr id="195" name="object 19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20849" y="5439524"/>
            <a:ext cx="88900" cy="88900"/>
          </a:xfrm>
          <a:prstGeom prst="rect">
            <a:avLst/>
          </a:prstGeom>
        </p:spPr>
      </p:pic>
      <p:sp>
        <p:nvSpPr>
          <p:cNvPr id="196" name="object 196"/>
          <p:cNvSpPr txBox="1"/>
          <p:nvPr/>
        </p:nvSpPr>
        <p:spPr>
          <a:xfrm>
            <a:off x="5322449" y="5401420"/>
            <a:ext cx="3860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SharpSansDisplayNo1-Book"/>
                <a:cs typeface="SharpSansDisplayNo1-Book"/>
              </a:rPr>
              <a:t>Positive</a:t>
            </a:r>
            <a:endParaRPr sz="800">
              <a:latin typeface="SharpSansDisplayNo1-Book"/>
              <a:cs typeface="SharpSansDisplayNo1-Book"/>
            </a:endParaRPr>
          </a:p>
        </p:txBody>
      </p:sp>
      <p:pic>
        <p:nvPicPr>
          <p:cNvPr id="197" name="object 19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98616" y="5439524"/>
            <a:ext cx="88900" cy="88900"/>
          </a:xfrm>
          <a:prstGeom prst="rect">
            <a:avLst/>
          </a:prstGeom>
        </p:spPr>
      </p:pic>
      <p:sp>
        <p:nvSpPr>
          <p:cNvPr id="198" name="object 198"/>
          <p:cNvSpPr txBox="1"/>
          <p:nvPr/>
        </p:nvSpPr>
        <p:spPr>
          <a:xfrm>
            <a:off x="6000216" y="5401420"/>
            <a:ext cx="3790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SharpSansDisplayNo1-Book"/>
                <a:cs typeface="SharpSansDisplayNo1-Book"/>
              </a:rPr>
              <a:t>Neutral</a:t>
            </a:r>
            <a:endParaRPr sz="800">
              <a:latin typeface="SharpSansDisplayNo1-Book"/>
              <a:cs typeface="SharpSansDisplayNo1-Book"/>
            </a:endParaRPr>
          </a:p>
        </p:txBody>
      </p:sp>
      <p:pic>
        <p:nvPicPr>
          <p:cNvPr id="199" name="object 19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9782" y="5439524"/>
            <a:ext cx="88900" cy="88900"/>
          </a:xfrm>
          <a:prstGeom prst="rect">
            <a:avLst/>
          </a:prstGeom>
        </p:spPr>
      </p:pic>
      <p:sp>
        <p:nvSpPr>
          <p:cNvPr id="200" name="object 200"/>
          <p:cNvSpPr txBox="1"/>
          <p:nvPr/>
        </p:nvSpPr>
        <p:spPr>
          <a:xfrm>
            <a:off x="6671382" y="5401420"/>
            <a:ext cx="4616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SharpSansDisplayNo1-Book"/>
                <a:cs typeface="SharpSansDisplayNo1-Book"/>
              </a:rPr>
              <a:t>Negative</a:t>
            </a:r>
            <a:endParaRPr sz="800">
              <a:latin typeface="SharpSansDisplayNo1-Book"/>
              <a:cs typeface="SharpSansDisplayNo1-Book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4124699" y="5892795"/>
            <a:ext cx="1402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SharpSansDisplayNo1-Semibold"/>
                <a:cs typeface="SharpSansDisplayNo1-Semibold"/>
              </a:rPr>
              <a:t>Sector</a:t>
            </a:r>
            <a:r>
              <a:rPr sz="1200" b="1" spc="-20" dirty="0">
                <a:latin typeface="SharpSansDisplayNo1-Semibold"/>
                <a:cs typeface="SharpSansDisplayNo1-Semibold"/>
              </a:rPr>
              <a:t> </a:t>
            </a:r>
            <a:r>
              <a:rPr sz="1200" b="1" spc="-10" dirty="0">
                <a:latin typeface="SharpSansDisplayNo1-Semibold"/>
                <a:cs typeface="SharpSansDisplayNo1-Semibold"/>
              </a:rPr>
              <a:t>preference</a:t>
            </a:r>
            <a:r>
              <a:rPr sz="1050" b="1" spc="-15" baseline="31746" dirty="0">
                <a:latin typeface="SharpSansDisplayNo1-Semibold"/>
                <a:cs typeface="SharpSansDisplayNo1-Semibold"/>
              </a:rPr>
              <a:t>1</a:t>
            </a:r>
            <a:endParaRPr sz="1050" baseline="31746" dirty="0">
              <a:latin typeface="SharpSansDisplayNo1-Semibold"/>
              <a:cs typeface="SharpSansDisplayNo1-Semibold"/>
            </a:endParaRPr>
          </a:p>
        </p:txBody>
      </p: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4CFE9698-0441-8C27-4C43-2C0218C15208}"/>
              </a:ext>
            </a:extLst>
          </p:cNvPr>
          <p:cNvGrpSpPr/>
          <p:nvPr/>
        </p:nvGrpSpPr>
        <p:grpSpPr>
          <a:xfrm>
            <a:off x="4226299" y="6222996"/>
            <a:ext cx="762000" cy="762000"/>
            <a:chOff x="4226299" y="6222996"/>
            <a:chExt cx="762000" cy="762000"/>
          </a:xfrm>
        </p:grpSpPr>
        <p:sp>
          <p:nvSpPr>
            <p:cNvPr id="202" name="object 202"/>
            <p:cNvSpPr/>
            <p:nvPr/>
          </p:nvSpPr>
          <p:spPr>
            <a:xfrm>
              <a:off x="4226299" y="6222996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1000" y="0"/>
                  </a:moveTo>
                  <a:lnTo>
                    <a:pt x="333207" y="2968"/>
                  </a:lnTo>
                  <a:lnTo>
                    <a:pt x="287185" y="11636"/>
                  </a:lnTo>
                  <a:lnTo>
                    <a:pt x="243293" y="25646"/>
                  </a:lnTo>
                  <a:lnTo>
                    <a:pt x="201887" y="44641"/>
                  </a:lnTo>
                  <a:lnTo>
                    <a:pt x="163323" y="68264"/>
                  </a:lnTo>
                  <a:lnTo>
                    <a:pt x="127960" y="96158"/>
                  </a:lnTo>
                  <a:lnTo>
                    <a:pt x="96153" y="127965"/>
                  </a:lnTo>
                  <a:lnTo>
                    <a:pt x="68260" y="163329"/>
                  </a:lnTo>
                  <a:lnTo>
                    <a:pt x="44638" y="201893"/>
                  </a:lnTo>
                  <a:lnTo>
                    <a:pt x="25644" y="243298"/>
                  </a:lnTo>
                  <a:lnTo>
                    <a:pt x="11635" y="287190"/>
                  </a:lnTo>
                  <a:lnTo>
                    <a:pt x="2968" y="333209"/>
                  </a:lnTo>
                  <a:lnTo>
                    <a:pt x="0" y="380999"/>
                  </a:lnTo>
                  <a:lnTo>
                    <a:pt x="2968" y="428790"/>
                  </a:lnTo>
                  <a:lnTo>
                    <a:pt x="11635" y="474809"/>
                  </a:lnTo>
                  <a:lnTo>
                    <a:pt x="25644" y="518701"/>
                  </a:lnTo>
                  <a:lnTo>
                    <a:pt x="44638" y="560106"/>
                  </a:lnTo>
                  <a:lnTo>
                    <a:pt x="68260" y="598670"/>
                  </a:lnTo>
                  <a:lnTo>
                    <a:pt x="96153" y="634034"/>
                  </a:lnTo>
                  <a:lnTo>
                    <a:pt x="127960" y="665841"/>
                  </a:lnTo>
                  <a:lnTo>
                    <a:pt x="163323" y="693735"/>
                  </a:lnTo>
                  <a:lnTo>
                    <a:pt x="201887" y="717358"/>
                  </a:lnTo>
                  <a:lnTo>
                    <a:pt x="243293" y="736353"/>
                  </a:lnTo>
                  <a:lnTo>
                    <a:pt x="287185" y="750363"/>
                  </a:lnTo>
                  <a:lnTo>
                    <a:pt x="333207" y="759031"/>
                  </a:lnTo>
                  <a:lnTo>
                    <a:pt x="381000" y="761999"/>
                  </a:lnTo>
                  <a:lnTo>
                    <a:pt x="428792" y="759031"/>
                  </a:lnTo>
                  <a:lnTo>
                    <a:pt x="474814" y="750363"/>
                  </a:lnTo>
                  <a:lnTo>
                    <a:pt x="518706" y="736353"/>
                  </a:lnTo>
                  <a:lnTo>
                    <a:pt x="560112" y="717358"/>
                  </a:lnTo>
                  <a:lnTo>
                    <a:pt x="598676" y="693735"/>
                  </a:lnTo>
                  <a:lnTo>
                    <a:pt x="634039" y="665841"/>
                  </a:lnTo>
                  <a:lnTo>
                    <a:pt x="665846" y="634034"/>
                  </a:lnTo>
                  <a:lnTo>
                    <a:pt x="693739" y="598670"/>
                  </a:lnTo>
                  <a:lnTo>
                    <a:pt x="717361" y="560106"/>
                  </a:lnTo>
                  <a:lnTo>
                    <a:pt x="736355" y="518701"/>
                  </a:lnTo>
                  <a:lnTo>
                    <a:pt x="750364" y="474809"/>
                  </a:lnTo>
                  <a:lnTo>
                    <a:pt x="759031" y="428790"/>
                  </a:lnTo>
                  <a:lnTo>
                    <a:pt x="762000" y="380999"/>
                  </a:lnTo>
                  <a:lnTo>
                    <a:pt x="759031" y="333209"/>
                  </a:lnTo>
                  <a:lnTo>
                    <a:pt x="750364" y="287190"/>
                  </a:lnTo>
                  <a:lnTo>
                    <a:pt x="736355" y="243298"/>
                  </a:lnTo>
                  <a:lnTo>
                    <a:pt x="717361" y="201893"/>
                  </a:lnTo>
                  <a:lnTo>
                    <a:pt x="693739" y="163329"/>
                  </a:lnTo>
                  <a:lnTo>
                    <a:pt x="665846" y="127965"/>
                  </a:lnTo>
                  <a:lnTo>
                    <a:pt x="634039" y="96158"/>
                  </a:lnTo>
                  <a:lnTo>
                    <a:pt x="598676" y="68264"/>
                  </a:lnTo>
                  <a:lnTo>
                    <a:pt x="560112" y="44641"/>
                  </a:lnTo>
                  <a:lnTo>
                    <a:pt x="518706" y="25646"/>
                  </a:lnTo>
                  <a:lnTo>
                    <a:pt x="474814" y="11636"/>
                  </a:lnTo>
                  <a:lnTo>
                    <a:pt x="428792" y="2968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ED2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" name="object 20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41799" y="6338494"/>
              <a:ext cx="530999" cy="530999"/>
            </a:xfrm>
            <a:prstGeom prst="rect">
              <a:avLst/>
            </a:prstGeom>
          </p:spPr>
        </p:pic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3BEB0883-955E-E4B9-BDFE-E94733D3AB95}"/>
              </a:ext>
            </a:extLst>
          </p:cNvPr>
          <p:cNvGrpSpPr/>
          <p:nvPr/>
        </p:nvGrpSpPr>
        <p:grpSpPr>
          <a:xfrm>
            <a:off x="5559799" y="6222996"/>
            <a:ext cx="762000" cy="762000"/>
            <a:chOff x="5559799" y="6222996"/>
            <a:chExt cx="762000" cy="762000"/>
          </a:xfrm>
        </p:grpSpPr>
        <p:sp>
          <p:nvSpPr>
            <p:cNvPr id="204" name="object 204"/>
            <p:cNvSpPr/>
            <p:nvPr/>
          </p:nvSpPr>
          <p:spPr>
            <a:xfrm>
              <a:off x="5559799" y="6222996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1000" y="0"/>
                  </a:moveTo>
                  <a:lnTo>
                    <a:pt x="333207" y="2968"/>
                  </a:lnTo>
                  <a:lnTo>
                    <a:pt x="287185" y="11636"/>
                  </a:lnTo>
                  <a:lnTo>
                    <a:pt x="243293" y="25646"/>
                  </a:lnTo>
                  <a:lnTo>
                    <a:pt x="201887" y="44641"/>
                  </a:lnTo>
                  <a:lnTo>
                    <a:pt x="163323" y="68264"/>
                  </a:lnTo>
                  <a:lnTo>
                    <a:pt x="127960" y="96158"/>
                  </a:lnTo>
                  <a:lnTo>
                    <a:pt x="96153" y="127965"/>
                  </a:lnTo>
                  <a:lnTo>
                    <a:pt x="68260" y="163329"/>
                  </a:lnTo>
                  <a:lnTo>
                    <a:pt x="44638" y="201893"/>
                  </a:lnTo>
                  <a:lnTo>
                    <a:pt x="25644" y="243298"/>
                  </a:lnTo>
                  <a:lnTo>
                    <a:pt x="11635" y="287190"/>
                  </a:lnTo>
                  <a:lnTo>
                    <a:pt x="2968" y="333209"/>
                  </a:lnTo>
                  <a:lnTo>
                    <a:pt x="0" y="380999"/>
                  </a:lnTo>
                  <a:lnTo>
                    <a:pt x="2968" y="428790"/>
                  </a:lnTo>
                  <a:lnTo>
                    <a:pt x="11635" y="474809"/>
                  </a:lnTo>
                  <a:lnTo>
                    <a:pt x="25644" y="518701"/>
                  </a:lnTo>
                  <a:lnTo>
                    <a:pt x="44638" y="560106"/>
                  </a:lnTo>
                  <a:lnTo>
                    <a:pt x="68260" y="598670"/>
                  </a:lnTo>
                  <a:lnTo>
                    <a:pt x="96153" y="634034"/>
                  </a:lnTo>
                  <a:lnTo>
                    <a:pt x="127960" y="665841"/>
                  </a:lnTo>
                  <a:lnTo>
                    <a:pt x="163323" y="693735"/>
                  </a:lnTo>
                  <a:lnTo>
                    <a:pt x="201887" y="717358"/>
                  </a:lnTo>
                  <a:lnTo>
                    <a:pt x="243293" y="736353"/>
                  </a:lnTo>
                  <a:lnTo>
                    <a:pt x="287185" y="750363"/>
                  </a:lnTo>
                  <a:lnTo>
                    <a:pt x="333207" y="759031"/>
                  </a:lnTo>
                  <a:lnTo>
                    <a:pt x="381000" y="761999"/>
                  </a:lnTo>
                  <a:lnTo>
                    <a:pt x="428792" y="759031"/>
                  </a:lnTo>
                  <a:lnTo>
                    <a:pt x="474814" y="750363"/>
                  </a:lnTo>
                  <a:lnTo>
                    <a:pt x="518706" y="736353"/>
                  </a:lnTo>
                  <a:lnTo>
                    <a:pt x="560112" y="717358"/>
                  </a:lnTo>
                  <a:lnTo>
                    <a:pt x="598676" y="693735"/>
                  </a:lnTo>
                  <a:lnTo>
                    <a:pt x="634039" y="665841"/>
                  </a:lnTo>
                  <a:lnTo>
                    <a:pt x="665846" y="634034"/>
                  </a:lnTo>
                  <a:lnTo>
                    <a:pt x="693739" y="598670"/>
                  </a:lnTo>
                  <a:lnTo>
                    <a:pt x="717361" y="560106"/>
                  </a:lnTo>
                  <a:lnTo>
                    <a:pt x="736355" y="518701"/>
                  </a:lnTo>
                  <a:lnTo>
                    <a:pt x="750364" y="474809"/>
                  </a:lnTo>
                  <a:lnTo>
                    <a:pt x="759031" y="428790"/>
                  </a:lnTo>
                  <a:lnTo>
                    <a:pt x="762000" y="380999"/>
                  </a:lnTo>
                  <a:lnTo>
                    <a:pt x="759031" y="333209"/>
                  </a:lnTo>
                  <a:lnTo>
                    <a:pt x="750364" y="287190"/>
                  </a:lnTo>
                  <a:lnTo>
                    <a:pt x="736355" y="243298"/>
                  </a:lnTo>
                  <a:lnTo>
                    <a:pt x="717361" y="201893"/>
                  </a:lnTo>
                  <a:lnTo>
                    <a:pt x="693739" y="163329"/>
                  </a:lnTo>
                  <a:lnTo>
                    <a:pt x="665846" y="127965"/>
                  </a:lnTo>
                  <a:lnTo>
                    <a:pt x="634039" y="96158"/>
                  </a:lnTo>
                  <a:lnTo>
                    <a:pt x="598676" y="68264"/>
                  </a:lnTo>
                  <a:lnTo>
                    <a:pt x="560112" y="44641"/>
                  </a:lnTo>
                  <a:lnTo>
                    <a:pt x="518706" y="25646"/>
                  </a:lnTo>
                  <a:lnTo>
                    <a:pt x="474814" y="11636"/>
                  </a:lnTo>
                  <a:lnTo>
                    <a:pt x="428792" y="2968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EDB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" name="object 20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71223" y="6334417"/>
              <a:ext cx="539165" cy="539165"/>
            </a:xfrm>
            <a:prstGeom prst="rect">
              <a:avLst/>
            </a:prstGeom>
          </p:spPr>
        </p:pic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38061093-5121-1CAD-EABD-B56B224D10BA}"/>
              </a:ext>
            </a:extLst>
          </p:cNvPr>
          <p:cNvGrpSpPr/>
          <p:nvPr/>
        </p:nvGrpSpPr>
        <p:grpSpPr>
          <a:xfrm>
            <a:off x="6893299" y="6222996"/>
            <a:ext cx="762000" cy="762000"/>
            <a:chOff x="6893299" y="6222996"/>
            <a:chExt cx="762000" cy="762000"/>
          </a:xfrm>
        </p:grpSpPr>
        <p:sp>
          <p:nvSpPr>
            <p:cNvPr id="206" name="object 206"/>
            <p:cNvSpPr/>
            <p:nvPr/>
          </p:nvSpPr>
          <p:spPr>
            <a:xfrm>
              <a:off x="6893299" y="6222996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1000" y="0"/>
                  </a:moveTo>
                  <a:lnTo>
                    <a:pt x="333207" y="2968"/>
                  </a:lnTo>
                  <a:lnTo>
                    <a:pt x="287185" y="11636"/>
                  </a:lnTo>
                  <a:lnTo>
                    <a:pt x="243293" y="25646"/>
                  </a:lnTo>
                  <a:lnTo>
                    <a:pt x="201887" y="44641"/>
                  </a:lnTo>
                  <a:lnTo>
                    <a:pt x="163323" y="68264"/>
                  </a:lnTo>
                  <a:lnTo>
                    <a:pt x="127960" y="96158"/>
                  </a:lnTo>
                  <a:lnTo>
                    <a:pt x="96153" y="127965"/>
                  </a:lnTo>
                  <a:lnTo>
                    <a:pt x="68260" y="163329"/>
                  </a:lnTo>
                  <a:lnTo>
                    <a:pt x="44638" y="201893"/>
                  </a:lnTo>
                  <a:lnTo>
                    <a:pt x="25644" y="243298"/>
                  </a:lnTo>
                  <a:lnTo>
                    <a:pt x="11635" y="287190"/>
                  </a:lnTo>
                  <a:lnTo>
                    <a:pt x="2968" y="333209"/>
                  </a:lnTo>
                  <a:lnTo>
                    <a:pt x="0" y="380999"/>
                  </a:lnTo>
                  <a:lnTo>
                    <a:pt x="2968" y="428790"/>
                  </a:lnTo>
                  <a:lnTo>
                    <a:pt x="11635" y="474809"/>
                  </a:lnTo>
                  <a:lnTo>
                    <a:pt x="25644" y="518701"/>
                  </a:lnTo>
                  <a:lnTo>
                    <a:pt x="44638" y="560106"/>
                  </a:lnTo>
                  <a:lnTo>
                    <a:pt x="68260" y="598670"/>
                  </a:lnTo>
                  <a:lnTo>
                    <a:pt x="96153" y="634034"/>
                  </a:lnTo>
                  <a:lnTo>
                    <a:pt x="127960" y="665841"/>
                  </a:lnTo>
                  <a:lnTo>
                    <a:pt x="163323" y="693735"/>
                  </a:lnTo>
                  <a:lnTo>
                    <a:pt x="201887" y="717358"/>
                  </a:lnTo>
                  <a:lnTo>
                    <a:pt x="243293" y="736353"/>
                  </a:lnTo>
                  <a:lnTo>
                    <a:pt x="287185" y="750363"/>
                  </a:lnTo>
                  <a:lnTo>
                    <a:pt x="333207" y="759031"/>
                  </a:lnTo>
                  <a:lnTo>
                    <a:pt x="381000" y="761999"/>
                  </a:lnTo>
                  <a:lnTo>
                    <a:pt x="428792" y="759031"/>
                  </a:lnTo>
                  <a:lnTo>
                    <a:pt x="474814" y="750363"/>
                  </a:lnTo>
                  <a:lnTo>
                    <a:pt x="518706" y="736353"/>
                  </a:lnTo>
                  <a:lnTo>
                    <a:pt x="560112" y="717358"/>
                  </a:lnTo>
                  <a:lnTo>
                    <a:pt x="598676" y="693735"/>
                  </a:lnTo>
                  <a:lnTo>
                    <a:pt x="634039" y="665841"/>
                  </a:lnTo>
                  <a:lnTo>
                    <a:pt x="665846" y="634034"/>
                  </a:lnTo>
                  <a:lnTo>
                    <a:pt x="693739" y="598670"/>
                  </a:lnTo>
                  <a:lnTo>
                    <a:pt x="717361" y="560106"/>
                  </a:lnTo>
                  <a:lnTo>
                    <a:pt x="736355" y="518701"/>
                  </a:lnTo>
                  <a:lnTo>
                    <a:pt x="750364" y="474809"/>
                  </a:lnTo>
                  <a:lnTo>
                    <a:pt x="759031" y="428790"/>
                  </a:lnTo>
                  <a:lnTo>
                    <a:pt x="762000" y="380999"/>
                  </a:lnTo>
                  <a:lnTo>
                    <a:pt x="759031" y="333209"/>
                  </a:lnTo>
                  <a:lnTo>
                    <a:pt x="750364" y="287190"/>
                  </a:lnTo>
                  <a:lnTo>
                    <a:pt x="736355" y="243298"/>
                  </a:lnTo>
                  <a:lnTo>
                    <a:pt x="717361" y="201893"/>
                  </a:lnTo>
                  <a:lnTo>
                    <a:pt x="693739" y="163329"/>
                  </a:lnTo>
                  <a:lnTo>
                    <a:pt x="665846" y="127965"/>
                  </a:lnTo>
                  <a:lnTo>
                    <a:pt x="634039" y="96158"/>
                  </a:lnTo>
                  <a:lnTo>
                    <a:pt x="598676" y="68264"/>
                  </a:lnTo>
                  <a:lnTo>
                    <a:pt x="560112" y="44641"/>
                  </a:lnTo>
                  <a:lnTo>
                    <a:pt x="518706" y="25646"/>
                  </a:lnTo>
                  <a:lnTo>
                    <a:pt x="474814" y="11636"/>
                  </a:lnTo>
                  <a:lnTo>
                    <a:pt x="428792" y="2968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EDB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" name="object 20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92467" y="6322161"/>
              <a:ext cx="563664" cy="563676"/>
            </a:xfrm>
            <a:prstGeom prst="rect">
              <a:avLst/>
            </a:prstGeom>
          </p:spPr>
        </p:pic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2E176112-AD44-0CA5-2F11-91126087DCB8}"/>
              </a:ext>
            </a:extLst>
          </p:cNvPr>
          <p:cNvGrpSpPr/>
          <p:nvPr/>
        </p:nvGrpSpPr>
        <p:grpSpPr>
          <a:xfrm>
            <a:off x="8226799" y="6222996"/>
            <a:ext cx="762000" cy="762000"/>
            <a:chOff x="8226799" y="6222996"/>
            <a:chExt cx="762000" cy="762000"/>
          </a:xfrm>
        </p:grpSpPr>
        <p:sp>
          <p:nvSpPr>
            <p:cNvPr id="208" name="object 208"/>
            <p:cNvSpPr/>
            <p:nvPr/>
          </p:nvSpPr>
          <p:spPr>
            <a:xfrm>
              <a:off x="8226799" y="6222996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1000" y="0"/>
                  </a:moveTo>
                  <a:lnTo>
                    <a:pt x="333207" y="2968"/>
                  </a:lnTo>
                  <a:lnTo>
                    <a:pt x="287185" y="11636"/>
                  </a:lnTo>
                  <a:lnTo>
                    <a:pt x="243293" y="25646"/>
                  </a:lnTo>
                  <a:lnTo>
                    <a:pt x="201887" y="44641"/>
                  </a:lnTo>
                  <a:lnTo>
                    <a:pt x="163323" y="68264"/>
                  </a:lnTo>
                  <a:lnTo>
                    <a:pt x="127960" y="96158"/>
                  </a:lnTo>
                  <a:lnTo>
                    <a:pt x="96153" y="127965"/>
                  </a:lnTo>
                  <a:lnTo>
                    <a:pt x="68260" y="163329"/>
                  </a:lnTo>
                  <a:lnTo>
                    <a:pt x="44638" y="201893"/>
                  </a:lnTo>
                  <a:lnTo>
                    <a:pt x="25644" y="243298"/>
                  </a:lnTo>
                  <a:lnTo>
                    <a:pt x="11635" y="287190"/>
                  </a:lnTo>
                  <a:lnTo>
                    <a:pt x="2968" y="333209"/>
                  </a:lnTo>
                  <a:lnTo>
                    <a:pt x="0" y="380999"/>
                  </a:lnTo>
                  <a:lnTo>
                    <a:pt x="2968" y="428790"/>
                  </a:lnTo>
                  <a:lnTo>
                    <a:pt x="11635" y="474809"/>
                  </a:lnTo>
                  <a:lnTo>
                    <a:pt x="25644" y="518701"/>
                  </a:lnTo>
                  <a:lnTo>
                    <a:pt x="44638" y="560106"/>
                  </a:lnTo>
                  <a:lnTo>
                    <a:pt x="68260" y="598670"/>
                  </a:lnTo>
                  <a:lnTo>
                    <a:pt x="96153" y="634034"/>
                  </a:lnTo>
                  <a:lnTo>
                    <a:pt x="127960" y="665841"/>
                  </a:lnTo>
                  <a:lnTo>
                    <a:pt x="163323" y="693735"/>
                  </a:lnTo>
                  <a:lnTo>
                    <a:pt x="201887" y="717358"/>
                  </a:lnTo>
                  <a:lnTo>
                    <a:pt x="243293" y="736353"/>
                  </a:lnTo>
                  <a:lnTo>
                    <a:pt x="287185" y="750363"/>
                  </a:lnTo>
                  <a:lnTo>
                    <a:pt x="333207" y="759031"/>
                  </a:lnTo>
                  <a:lnTo>
                    <a:pt x="381000" y="761999"/>
                  </a:lnTo>
                  <a:lnTo>
                    <a:pt x="428792" y="759031"/>
                  </a:lnTo>
                  <a:lnTo>
                    <a:pt x="474814" y="750363"/>
                  </a:lnTo>
                  <a:lnTo>
                    <a:pt x="518706" y="736353"/>
                  </a:lnTo>
                  <a:lnTo>
                    <a:pt x="560112" y="717358"/>
                  </a:lnTo>
                  <a:lnTo>
                    <a:pt x="598676" y="693735"/>
                  </a:lnTo>
                  <a:lnTo>
                    <a:pt x="634039" y="665841"/>
                  </a:lnTo>
                  <a:lnTo>
                    <a:pt x="665846" y="634034"/>
                  </a:lnTo>
                  <a:lnTo>
                    <a:pt x="693739" y="598670"/>
                  </a:lnTo>
                  <a:lnTo>
                    <a:pt x="717361" y="560106"/>
                  </a:lnTo>
                  <a:lnTo>
                    <a:pt x="736355" y="518701"/>
                  </a:lnTo>
                  <a:lnTo>
                    <a:pt x="750364" y="474809"/>
                  </a:lnTo>
                  <a:lnTo>
                    <a:pt x="759031" y="428790"/>
                  </a:lnTo>
                  <a:lnTo>
                    <a:pt x="762000" y="380999"/>
                  </a:lnTo>
                  <a:lnTo>
                    <a:pt x="759031" y="333209"/>
                  </a:lnTo>
                  <a:lnTo>
                    <a:pt x="750364" y="287190"/>
                  </a:lnTo>
                  <a:lnTo>
                    <a:pt x="736355" y="243298"/>
                  </a:lnTo>
                  <a:lnTo>
                    <a:pt x="717361" y="201893"/>
                  </a:lnTo>
                  <a:lnTo>
                    <a:pt x="693739" y="163329"/>
                  </a:lnTo>
                  <a:lnTo>
                    <a:pt x="665846" y="127965"/>
                  </a:lnTo>
                  <a:lnTo>
                    <a:pt x="634039" y="96158"/>
                  </a:lnTo>
                  <a:lnTo>
                    <a:pt x="598676" y="68264"/>
                  </a:lnTo>
                  <a:lnTo>
                    <a:pt x="560112" y="44641"/>
                  </a:lnTo>
                  <a:lnTo>
                    <a:pt x="518706" y="25646"/>
                  </a:lnTo>
                  <a:lnTo>
                    <a:pt x="474814" y="11636"/>
                  </a:lnTo>
                  <a:lnTo>
                    <a:pt x="428792" y="2968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EDB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" name="object 20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385550" y="6381746"/>
              <a:ext cx="444500" cy="444500"/>
            </a:xfrm>
            <a:prstGeom prst="rect">
              <a:avLst/>
            </a:prstGeom>
          </p:spPr>
        </p:pic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776D645D-FA40-0CD4-03C2-7726DE8F0624}"/>
              </a:ext>
            </a:extLst>
          </p:cNvPr>
          <p:cNvGrpSpPr/>
          <p:nvPr/>
        </p:nvGrpSpPr>
        <p:grpSpPr>
          <a:xfrm>
            <a:off x="9560299" y="6222996"/>
            <a:ext cx="762000" cy="762000"/>
            <a:chOff x="9560299" y="6222996"/>
            <a:chExt cx="762000" cy="762000"/>
          </a:xfrm>
        </p:grpSpPr>
        <p:sp>
          <p:nvSpPr>
            <p:cNvPr id="210" name="object 210"/>
            <p:cNvSpPr/>
            <p:nvPr/>
          </p:nvSpPr>
          <p:spPr>
            <a:xfrm>
              <a:off x="9560299" y="6222996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1000" y="0"/>
                  </a:moveTo>
                  <a:lnTo>
                    <a:pt x="333207" y="2968"/>
                  </a:lnTo>
                  <a:lnTo>
                    <a:pt x="287185" y="11636"/>
                  </a:lnTo>
                  <a:lnTo>
                    <a:pt x="243293" y="25646"/>
                  </a:lnTo>
                  <a:lnTo>
                    <a:pt x="201887" y="44641"/>
                  </a:lnTo>
                  <a:lnTo>
                    <a:pt x="163323" y="68264"/>
                  </a:lnTo>
                  <a:lnTo>
                    <a:pt x="127960" y="96158"/>
                  </a:lnTo>
                  <a:lnTo>
                    <a:pt x="96153" y="127965"/>
                  </a:lnTo>
                  <a:lnTo>
                    <a:pt x="68260" y="163329"/>
                  </a:lnTo>
                  <a:lnTo>
                    <a:pt x="44638" y="201893"/>
                  </a:lnTo>
                  <a:lnTo>
                    <a:pt x="25644" y="243298"/>
                  </a:lnTo>
                  <a:lnTo>
                    <a:pt x="11635" y="287190"/>
                  </a:lnTo>
                  <a:lnTo>
                    <a:pt x="2968" y="333209"/>
                  </a:lnTo>
                  <a:lnTo>
                    <a:pt x="0" y="380999"/>
                  </a:lnTo>
                  <a:lnTo>
                    <a:pt x="2968" y="428790"/>
                  </a:lnTo>
                  <a:lnTo>
                    <a:pt x="11635" y="474809"/>
                  </a:lnTo>
                  <a:lnTo>
                    <a:pt x="25644" y="518701"/>
                  </a:lnTo>
                  <a:lnTo>
                    <a:pt x="44638" y="560106"/>
                  </a:lnTo>
                  <a:lnTo>
                    <a:pt x="68260" y="598670"/>
                  </a:lnTo>
                  <a:lnTo>
                    <a:pt x="96153" y="634034"/>
                  </a:lnTo>
                  <a:lnTo>
                    <a:pt x="127960" y="665841"/>
                  </a:lnTo>
                  <a:lnTo>
                    <a:pt x="163323" y="693735"/>
                  </a:lnTo>
                  <a:lnTo>
                    <a:pt x="201887" y="717358"/>
                  </a:lnTo>
                  <a:lnTo>
                    <a:pt x="243293" y="736353"/>
                  </a:lnTo>
                  <a:lnTo>
                    <a:pt x="287185" y="750363"/>
                  </a:lnTo>
                  <a:lnTo>
                    <a:pt x="333207" y="759031"/>
                  </a:lnTo>
                  <a:lnTo>
                    <a:pt x="381000" y="761999"/>
                  </a:lnTo>
                  <a:lnTo>
                    <a:pt x="428792" y="759031"/>
                  </a:lnTo>
                  <a:lnTo>
                    <a:pt x="474814" y="750363"/>
                  </a:lnTo>
                  <a:lnTo>
                    <a:pt x="518706" y="736353"/>
                  </a:lnTo>
                  <a:lnTo>
                    <a:pt x="560112" y="717358"/>
                  </a:lnTo>
                  <a:lnTo>
                    <a:pt x="598676" y="693735"/>
                  </a:lnTo>
                  <a:lnTo>
                    <a:pt x="634039" y="665841"/>
                  </a:lnTo>
                  <a:lnTo>
                    <a:pt x="665846" y="634034"/>
                  </a:lnTo>
                  <a:lnTo>
                    <a:pt x="693739" y="598670"/>
                  </a:lnTo>
                  <a:lnTo>
                    <a:pt x="717361" y="560106"/>
                  </a:lnTo>
                  <a:lnTo>
                    <a:pt x="736355" y="518701"/>
                  </a:lnTo>
                  <a:lnTo>
                    <a:pt x="750364" y="474809"/>
                  </a:lnTo>
                  <a:lnTo>
                    <a:pt x="759031" y="428790"/>
                  </a:lnTo>
                  <a:lnTo>
                    <a:pt x="762000" y="380999"/>
                  </a:lnTo>
                  <a:lnTo>
                    <a:pt x="759031" y="333209"/>
                  </a:lnTo>
                  <a:lnTo>
                    <a:pt x="750364" y="287190"/>
                  </a:lnTo>
                  <a:lnTo>
                    <a:pt x="736355" y="243298"/>
                  </a:lnTo>
                  <a:lnTo>
                    <a:pt x="717361" y="201893"/>
                  </a:lnTo>
                  <a:lnTo>
                    <a:pt x="693739" y="163329"/>
                  </a:lnTo>
                  <a:lnTo>
                    <a:pt x="665846" y="127965"/>
                  </a:lnTo>
                  <a:lnTo>
                    <a:pt x="634039" y="96158"/>
                  </a:lnTo>
                  <a:lnTo>
                    <a:pt x="598676" y="68264"/>
                  </a:lnTo>
                  <a:lnTo>
                    <a:pt x="560112" y="44641"/>
                  </a:lnTo>
                  <a:lnTo>
                    <a:pt x="518706" y="25646"/>
                  </a:lnTo>
                  <a:lnTo>
                    <a:pt x="474814" y="11636"/>
                  </a:lnTo>
                  <a:lnTo>
                    <a:pt x="428792" y="2968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00B7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" name="object 21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23800" y="6286500"/>
              <a:ext cx="634999" cy="634995"/>
            </a:xfrm>
            <a:prstGeom prst="rect">
              <a:avLst/>
            </a:prstGeom>
          </p:spPr>
        </p:pic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1CF4A948-33F9-CD43-66E8-DD857392E941}"/>
              </a:ext>
            </a:extLst>
          </p:cNvPr>
          <p:cNvGrpSpPr/>
          <p:nvPr/>
        </p:nvGrpSpPr>
        <p:grpSpPr>
          <a:xfrm>
            <a:off x="10893799" y="6222996"/>
            <a:ext cx="762000" cy="762000"/>
            <a:chOff x="10893799" y="6222996"/>
            <a:chExt cx="762000" cy="762000"/>
          </a:xfrm>
        </p:grpSpPr>
        <p:sp>
          <p:nvSpPr>
            <p:cNvPr id="212" name="object 212"/>
            <p:cNvSpPr/>
            <p:nvPr/>
          </p:nvSpPr>
          <p:spPr>
            <a:xfrm>
              <a:off x="10893799" y="6222996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1000" y="0"/>
                  </a:moveTo>
                  <a:lnTo>
                    <a:pt x="333207" y="2968"/>
                  </a:lnTo>
                  <a:lnTo>
                    <a:pt x="287185" y="11636"/>
                  </a:lnTo>
                  <a:lnTo>
                    <a:pt x="243293" y="25646"/>
                  </a:lnTo>
                  <a:lnTo>
                    <a:pt x="201887" y="44641"/>
                  </a:lnTo>
                  <a:lnTo>
                    <a:pt x="163323" y="68264"/>
                  </a:lnTo>
                  <a:lnTo>
                    <a:pt x="127960" y="96158"/>
                  </a:lnTo>
                  <a:lnTo>
                    <a:pt x="96153" y="127965"/>
                  </a:lnTo>
                  <a:lnTo>
                    <a:pt x="68260" y="163329"/>
                  </a:lnTo>
                  <a:lnTo>
                    <a:pt x="44638" y="201893"/>
                  </a:lnTo>
                  <a:lnTo>
                    <a:pt x="25644" y="243298"/>
                  </a:lnTo>
                  <a:lnTo>
                    <a:pt x="11635" y="287190"/>
                  </a:lnTo>
                  <a:lnTo>
                    <a:pt x="2968" y="333209"/>
                  </a:lnTo>
                  <a:lnTo>
                    <a:pt x="0" y="380999"/>
                  </a:lnTo>
                  <a:lnTo>
                    <a:pt x="2968" y="428790"/>
                  </a:lnTo>
                  <a:lnTo>
                    <a:pt x="11635" y="474809"/>
                  </a:lnTo>
                  <a:lnTo>
                    <a:pt x="25644" y="518701"/>
                  </a:lnTo>
                  <a:lnTo>
                    <a:pt x="44638" y="560106"/>
                  </a:lnTo>
                  <a:lnTo>
                    <a:pt x="68260" y="598670"/>
                  </a:lnTo>
                  <a:lnTo>
                    <a:pt x="96153" y="634034"/>
                  </a:lnTo>
                  <a:lnTo>
                    <a:pt x="127960" y="665841"/>
                  </a:lnTo>
                  <a:lnTo>
                    <a:pt x="163323" y="693735"/>
                  </a:lnTo>
                  <a:lnTo>
                    <a:pt x="201887" y="717358"/>
                  </a:lnTo>
                  <a:lnTo>
                    <a:pt x="243293" y="736353"/>
                  </a:lnTo>
                  <a:lnTo>
                    <a:pt x="287185" y="750363"/>
                  </a:lnTo>
                  <a:lnTo>
                    <a:pt x="333207" y="759031"/>
                  </a:lnTo>
                  <a:lnTo>
                    <a:pt x="381000" y="761999"/>
                  </a:lnTo>
                  <a:lnTo>
                    <a:pt x="428792" y="759031"/>
                  </a:lnTo>
                  <a:lnTo>
                    <a:pt x="474814" y="750363"/>
                  </a:lnTo>
                  <a:lnTo>
                    <a:pt x="518706" y="736353"/>
                  </a:lnTo>
                  <a:lnTo>
                    <a:pt x="560112" y="717358"/>
                  </a:lnTo>
                  <a:lnTo>
                    <a:pt x="598676" y="693735"/>
                  </a:lnTo>
                  <a:lnTo>
                    <a:pt x="634039" y="665841"/>
                  </a:lnTo>
                  <a:lnTo>
                    <a:pt x="665846" y="634034"/>
                  </a:lnTo>
                  <a:lnTo>
                    <a:pt x="693739" y="598670"/>
                  </a:lnTo>
                  <a:lnTo>
                    <a:pt x="717361" y="560106"/>
                  </a:lnTo>
                  <a:lnTo>
                    <a:pt x="736355" y="518701"/>
                  </a:lnTo>
                  <a:lnTo>
                    <a:pt x="750364" y="474809"/>
                  </a:lnTo>
                  <a:lnTo>
                    <a:pt x="759031" y="428790"/>
                  </a:lnTo>
                  <a:lnTo>
                    <a:pt x="762000" y="380999"/>
                  </a:lnTo>
                  <a:lnTo>
                    <a:pt x="759031" y="333209"/>
                  </a:lnTo>
                  <a:lnTo>
                    <a:pt x="750364" y="287190"/>
                  </a:lnTo>
                  <a:lnTo>
                    <a:pt x="736355" y="243298"/>
                  </a:lnTo>
                  <a:lnTo>
                    <a:pt x="717361" y="201893"/>
                  </a:lnTo>
                  <a:lnTo>
                    <a:pt x="693739" y="163329"/>
                  </a:lnTo>
                  <a:lnTo>
                    <a:pt x="665846" y="127965"/>
                  </a:lnTo>
                  <a:lnTo>
                    <a:pt x="634039" y="96158"/>
                  </a:lnTo>
                  <a:lnTo>
                    <a:pt x="598676" y="68264"/>
                  </a:lnTo>
                  <a:lnTo>
                    <a:pt x="560112" y="44641"/>
                  </a:lnTo>
                  <a:lnTo>
                    <a:pt x="518706" y="25646"/>
                  </a:lnTo>
                  <a:lnTo>
                    <a:pt x="474814" y="11636"/>
                  </a:lnTo>
                  <a:lnTo>
                    <a:pt x="428792" y="2968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00B7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21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976623" y="6305817"/>
              <a:ext cx="596353" cy="596353"/>
            </a:xfrm>
            <a:prstGeom prst="rect">
              <a:avLst/>
            </a:prstGeom>
          </p:spPr>
        </p:pic>
      </p:grpSp>
      <p:pic>
        <p:nvPicPr>
          <p:cNvPr id="215" name="object 21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262509" y="7540630"/>
            <a:ext cx="88900" cy="88900"/>
          </a:xfrm>
          <a:prstGeom prst="rect">
            <a:avLst/>
          </a:prstGeom>
        </p:spPr>
      </p:pic>
      <p:sp>
        <p:nvSpPr>
          <p:cNvPr id="216" name="object 216"/>
          <p:cNvSpPr txBox="1"/>
          <p:nvPr/>
        </p:nvSpPr>
        <p:spPr>
          <a:xfrm>
            <a:off x="4111998" y="7502520"/>
            <a:ext cx="2688851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1264285" algn="l"/>
              </a:tabLst>
            </a:pPr>
            <a:r>
              <a:rPr sz="800" b="1" dirty="0">
                <a:latin typeface="SharpSansDisplayNo1-Semibold"/>
                <a:cs typeface="SharpSansDisplayNo1-Semibold"/>
              </a:rPr>
              <a:t>Sector</a:t>
            </a:r>
            <a:r>
              <a:rPr sz="800" b="1" spc="-10" dirty="0">
                <a:latin typeface="SharpSansDisplayNo1-Semibold"/>
                <a:cs typeface="SharpSansDisplayNo1-Semibold"/>
              </a:rPr>
              <a:t> preference</a:t>
            </a:r>
            <a:r>
              <a:rPr sz="800" b="1" spc="-5" dirty="0">
                <a:latin typeface="SharpSansDisplayNo1-Semibold"/>
                <a:cs typeface="SharpSansDisplayNo1-Semibold"/>
              </a:rPr>
              <a:t> </a:t>
            </a:r>
            <a:r>
              <a:rPr sz="800" b="1" spc="-20" dirty="0">
                <a:latin typeface="SharpSansDisplayNo1-Semibold"/>
                <a:cs typeface="SharpSansDisplayNo1-Semibold"/>
              </a:rPr>
              <a:t>key</a:t>
            </a:r>
            <a:r>
              <a:rPr sz="800" spc="-20" dirty="0">
                <a:latin typeface="SharpSansDisplayNo1-Book"/>
                <a:cs typeface="SharpSansDisplayNo1-Book"/>
              </a:rPr>
              <a:t>:</a:t>
            </a:r>
            <a:r>
              <a:rPr sz="800" dirty="0">
                <a:latin typeface="SharpSansDisplayNo1-Book"/>
                <a:cs typeface="SharpSansDisplayNo1-Book"/>
              </a:rPr>
              <a:t>	Non-</a:t>
            </a:r>
            <a:r>
              <a:rPr sz="800" spc="-10" dirty="0">
                <a:latin typeface="SharpSansDisplayNo1-Book"/>
                <a:cs typeface="SharpSansDisplayNo1-Book"/>
              </a:rPr>
              <a:t>attractive</a:t>
            </a:r>
            <a:endParaRPr sz="800" dirty="0">
              <a:latin typeface="SharpSansDisplayNo1-Book"/>
              <a:cs typeface="SharpSansDisplayNo1-Book"/>
            </a:endParaRPr>
          </a:p>
          <a:p>
            <a:pPr marL="50800">
              <a:lnSpc>
                <a:spcPct val="100000"/>
              </a:lnSpc>
              <a:spcBef>
                <a:spcPts val="690"/>
              </a:spcBef>
            </a:pPr>
            <a:r>
              <a:rPr sz="900" baseline="31746" dirty="0">
                <a:latin typeface="SharpSansDisplayNo1-Book"/>
                <a:cs typeface="SharpSansDisplayNo1-Book"/>
              </a:rPr>
              <a:t>1</a:t>
            </a:r>
            <a:r>
              <a:rPr sz="900" spc="60" baseline="31746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abrdn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views,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reflective</a:t>
            </a:r>
            <a:r>
              <a:rPr sz="900" dirty="0">
                <a:latin typeface="SharpSansDisplayNo1-Book"/>
                <a:cs typeface="SharpSansDisplayNo1-Book"/>
              </a:rPr>
              <a:t> of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US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Middle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 err="1">
                <a:latin typeface="SharpSansDisplayNo1-Book"/>
                <a:cs typeface="SharpSansDisplayNo1-Book"/>
              </a:rPr>
              <a:t>Marke</a:t>
            </a:r>
            <a:r>
              <a:rPr lang="en-GB" sz="900" spc="-10" dirty="0">
                <a:latin typeface="SharpSansDisplayNo1-Book"/>
                <a:cs typeface="SharpSansDisplayNo1-Book"/>
              </a:rPr>
              <a:t>t</a:t>
            </a:r>
            <a:endParaRPr sz="900" dirty="0">
              <a:latin typeface="SharpSansDisplayNo1-Book"/>
              <a:cs typeface="SharpSansDisplayNo1-Book"/>
            </a:endParaRPr>
          </a:p>
        </p:txBody>
      </p:sp>
      <p:pic>
        <p:nvPicPr>
          <p:cNvPr id="217" name="object 2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91101" y="7540630"/>
            <a:ext cx="88900" cy="88900"/>
          </a:xfrm>
          <a:prstGeom prst="rect">
            <a:avLst/>
          </a:prstGeom>
        </p:spPr>
      </p:pic>
      <p:sp>
        <p:nvSpPr>
          <p:cNvPr id="218" name="object 218"/>
          <p:cNvSpPr txBox="1"/>
          <p:nvPr/>
        </p:nvSpPr>
        <p:spPr>
          <a:xfrm>
            <a:off x="6392701" y="7502520"/>
            <a:ext cx="7181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SharpSansDisplayNo1-Book"/>
                <a:cs typeface="SharpSansDisplayNo1-Book"/>
              </a:rPr>
              <a:t>Less</a:t>
            </a:r>
            <a:r>
              <a:rPr sz="800" spc="-35" dirty="0">
                <a:latin typeface="SharpSansDisplayNo1-Book"/>
                <a:cs typeface="SharpSansDisplayNo1-Book"/>
              </a:rPr>
              <a:t> </a:t>
            </a:r>
            <a:r>
              <a:rPr sz="800" spc="-10" dirty="0">
                <a:latin typeface="SharpSansDisplayNo1-Book"/>
                <a:cs typeface="SharpSansDisplayNo1-Book"/>
              </a:rPr>
              <a:t>attractive</a:t>
            </a:r>
            <a:endParaRPr sz="800">
              <a:latin typeface="SharpSansDisplayNo1-Book"/>
              <a:cs typeface="SharpSansDisplayNo1-Book"/>
            </a:endParaRPr>
          </a:p>
        </p:txBody>
      </p:sp>
      <p:pic>
        <p:nvPicPr>
          <p:cNvPr id="219" name="object 21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301303" y="7540630"/>
            <a:ext cx="88900" cy="88900"/>
          </a:xfrm>
          <a:prstGeom prst="rect">
            <a:avLst/>
          </a:prstGeom>
        </p:spPr>
      </p:pic>
      <p:sp>
        <p:nvSpPr>
          <p:cNvPr id="220" name="object 220"/>
          <p:cNvSpPr txBox="1"/>
          <p:nvPr/>
        </p:nvSpPr>
        <p:spPr>
          <a:xfrm>
            <a:off x="7402903" y="7502520"/>
            <a:ext cx="3790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SharpSansDisplayNo1-Book"/>
                <a:cs typeface="SharpSansDisplayNo1-Book"/>
              </a:rPr>
              <a:t>Neutral</a:t>
            </a:r>
            <a:endParaRPr sz="800">
              <a:latin typeface="SharpSansDisplayNo1-Book"/>
              <a:cs typeface="SharpSansDisplayNo1-Book"/>
            </a:endParaRPr>
          </a:p>
        </p:txBody>
      </p:sp>
      <p:pic>
        <p:nvPicPr>
          <p:cNvPr id="221" name="object 2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72468" y="7540630"/>
            <a:ext cx="88900" cy="88900"/>
          </a:xfrm>
          <a:prstGeom prst="rect">
            <a:avLst/>
          </a:prstGeom>
        </p:spPr>
      </p:pic>
      <p:sp>
        <p:nvSpPr>
          <p:cNvPr id="222" name="object 222"/>
          <p:cNvSpPr txBox="1"/>
          <p:nvPr/>
        </p:nvSpPr>
        <p:spPr>
          <a:xfrm>
            <a:off x="8074068" y="7502520"/>
            <a:ext cx="4921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SharpSansDisplayNo1-Book"/>
                <a:cs typeface="SharpSansDisplayNo1-Book"/>
              </a:rPr>
              <a:t>Attractive</a:t>
            </a:r>
            <a:endParaRPr sz="800">
              <a:latin typeface="SharpSansDisplayNo1-Book"/>
              <a:cs typeface="SharpSansDisplayNo1-Book"/>
            </a:endParaRPr>
          </a:p>
        </p:txBody>
      </p:sp>
      <p:pic>
        <p:nvPicPr>
          <p:cNvPr id="223" name="object 22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756107" y="7540630"/>
            <a:ext cx="88900" cy="88900"/>
          </a:xfrm>
          <a:prstGeom prst="rect">
            <a:avLst/>
          </a:prstGeom>
        </p:spPr>
      </p:pic>
      <p:sp>
        <p:nvSpPr>
          <p:cNvPr id="224" name="object 224"/>
          <p:cNvSpPr txBox="1"/>
          <p:nvPr/>
        </p:nvSpPr>
        <p:spPr>
          <a:xfrm>
            <a:off x="8857707" y="7502520"/>
            <a:ext cx="7289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SharpSansDisplayNo1-Book"/>
                <a:cs typeface="SharpSansDisplayNo1-Book"/>
              </a:rPr>
              <a:t>Very</a:t>
            </a:r>
            <a:r>
              <a:rPr sz="800" spc="-30" dirty="0">
                <a:latin typeface="SharpSansDisplayNo1-Book"/>
                <a:cs typeface="SharpSansDisplayNo1-Book"/>
              </a:rPr>
              <a:t> </a:t>
            </a:r>
            <a:r>
              <a:rPr sz="800" spc="-10" dirty="0">
                <a:latin typeface="SharpSansDisplayNo1-Book"/>
                <a:cs typeface="SharpSansDisplayNo1-Book"/>
              </a:rPr>
              <a:t>attractive</a:t>
            </a:r>
            <a:endParaRPr sz="800">
              <a:latin typeface="SharpSansDisplayNo1-Book"/>
              <a:cs typeface="SharpSansDisplayNo1-Book"/>
            </a:endParaRPr>
          </a:p>
        </p:txBody>
      </p:sp>
      <p:grpSp>
        <p:nvGrpSpPr>
          <p:cNvPr id="225" name="object 225"/>
          <p:cNvGrpSpPr/>
          <p:nvPr/>
        </p:nvGrpSpPr>
        <p:grpSpPr>
          <a:xfrm>
            <a:off x="8986000" y="1975593"/>
            <a:ext cx="12700" cy="3454400"/>
            <a:chOff x="8986000" y="1975593"/>
            <a:chExt cx="12700" cy="3454400"/>
          </a:xfrm>
        </p:grpSpPr>
        <p:sp>
          <p:nvSpPr>
            <p:cNvPr id="226" name="object 226"/>
            <p:cNvSpPr/>
            <p:nvPr/>
          </p:nvSpPr>
          <p:spPr>
            <a:xfrm>
              <a:off x="8992350" y="2020186"/>
              <a:ext cx="0" cy="3384550"/>
            </a:xfrm>
            <a:custGeom>
              <a:avLst/>
              <a:gdLst/>
              <a:ahLst/>
              <a:cxnLst/>
              <a:rect l="l" t="t" r="r" b="b"/>
              <a:pathLst>
                <a:path h="3384550">
                  <a:moveTo>
                    <a:pt x="0" y="0"/>
                  </a:moveTo>
                  <a:lnTo>
                    <a:pt x="0" y="3384334"/>
                  </a:lnTo>
                </a:path>
              </a:pathLst>
            </a:custGeom>
            <a:ln w="12700">
              <a:solidFill>
                <a:srgbClr val="0056B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985999" y="1975599"/>
              <a:ext cx="12700" cy="3454400"/>
            </a:xfrm>
            <a:custGeom>
              <a:avLst/>
              <a:gdLst/>
              <a:ahLst/>
              <a:cxnLst/>
              <a:rect l="l" t="t" r="r" b="b"/>
              <a:pathLst>
                <a:path w="12700" h="3454400">
                  <a:moveTo>
                    <a:pt x="12700" y="3448050"/>
                  </a:moveTo>
                  <a:lnTo>
                    <a:pt x="10833" y="3443554"/>
                  </a:lnTo>
                  <a:lnTo>
                    <a:pt x="6350" y="3441700"/>
                  </a:lnTo>
                  <a:lnTo>
                    <a:pt x="1854" y="3443554"/>
                  </a:lnTo>
                  <a:lnTo>
                    <a:pt x="0" y="3448050"/>
                  </a:lnTo>
                  <a:lnTo>
                    <a:pt x="1854" y="3452545"/>
                  </a:lnTo>
                  <a:lnTo>
                    <a:pt x="6350" y="3454400"/>
                  </a:lnTo>
                  <a:lnTo>
                    <a:pt x="10833" y="3452545"/>
                  </a:lnTo>
                  <a:lnTo>
                    <a:pt x="12700" y="3448050"/>
                  </a:lnTo>
                  <a:close/>
                </a:path>
                <a:path w="12700" h="3454400">
                  <a:moveTo>
                    <a:pt x="12700" y="6350"/>
                  </a:moveTo>
                  <a:lnTo>
                    <a:pt x="10833" y="1854"/>
                  </a:lnTo>
                  <a:lnTo>
                    <a:pt x="6350" y="0"/>
                  </a:lnTo>
                  <a:lnTo>
                    <a:pt x="1854" y="1854"/>
                  </a:lnTo>
                  <a:lnTo>
                    <a:pt x="0" y="6350"/>
                  </a:lnTo>
                  <a:lnTo>
                    <a:pt x="1854" y="10845"/>
                  </a:lnTo>
                  <a:lnTo>
                    <a:pt x="6350" y="12700"/>
                  </a:lnTo>
                  <a:lnTo>
                    <a:pt x="10833" y="10845"/>
                  </a:lnTo>
                  <a:lnTo>
                    <a:pt x="12700" y="6350"/>
                  </a:lnTo>
                  <a:close/>
                </a:path>
              </a:pathLst>
            </a:custGeom>
            <a:solidFill>
              <a:srgbClr val="005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8" name="object 2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20" dirty="0"/>
              <a:t>Private</a:t>
            </a:r>
            <a:r>
              <a:rPr dirty="0"/>
              <a:t> </a:t>
            </a:r>
            <a:r>
              <a:rPr spc="-20" dirty="0"/>
              <a:t>Markets</a:t>
            </a:r>
            <a:r>
              <a:rPr dirty="0"/>
              <a:t> </a:t>
            </a:r>
            <a:r>
              <a:rPr spc="-10" dirty="0"/>
              <a:t>House</a:t>
            </a:r>
            <a:r>
              <a:rPr spc="5" dirty="0"/>
              <a:t> </a:t>
            </a:r>
            <a:r>
              <a:rPr spc="-20" dirty="0"/>
              <a:t>View</a:t>
            </a:r>
          </a:p>
        </p:txBody>
      </p:sp>
      <p:sp>
        <p:nvSpPr>
          <p:cNvPr id="229" name="object 2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1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9" grpId="0"/>
      <p:bldP spid="10" grpId="0"/>
      <p:bldP spid="11" grpId="0"/>
      <p:bldP spid="180" grpId="0" animBg="1"/>
      <p:bldP spid="181" grpId="0"/>
      <p:bldP spid="182" grpId="0"/>
      <p:bldP spid="188" grpId="0"/>
      <p:bldP spid="189" grpId="0"/>
      <p:bldP spid="190" grpId="0"/>
      <p:bldP spid="194" grpId="0"/>
      <p:bldP spid="196" grpId="0"/>
      <p:bldP spid="198" grpId="0"/>
      <p:bldP spid="200" grpId="0"/>
      <p:bldP spid="201" grpId="0"/>
      <p:bldP spid="216" grpId="0"/>
      <p:bldP spid="218" grpId="0"/>
      <p:bldP spid="220" grpId="0"/>
      <p:bldP spid="222" grpId="0"/>
      <p:bldP spid="2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437120" cy="8496300"/>
          </a:xfrm>
          <a:custGeom>
            <a:avLst/>
            <a:gdLst/>
            <a:ahLst/>
            <a:cxnLst/>
            <a:rect l="l" t="t" r="r" b="b"/>
            <a:pathLst>
              <a:path w="7437120" h="8496300">
                <a:moveTo>
                  <a:pt x="7436599" y="0"/>
                </a:moveTo>
                <a:lnTo>
                  <a:pt x="0" y="0"/>
                </a:lnTo>
                <a:lnTo>
                  <a:pt x="0" y="8495995"/>
                </a:lnTo>
                <a:lnTo>
                  <a:pt x="7436599" y="8495995"/>
                </a:lnTo>
                <a:lnTo>
                  <a:pt x="7436599" y="0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Private </a:t>
            </a:r>
            <a:r>
              <a:rPr spc="-45" dirty="0"/>
              <a:t>Credit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04900" y="4900529"/>
            <a:ext cx="665924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spc="-10" dirty="0">
                <a:latin typeface="SharpSansDisplayNo1-Book"/>
                <a:cs typeface="SharpSansDisplayNo1-Book"/>
              </a:rPr>
              <a:t>Comparing middle </a:t>
            </a:r>
            <a:r>
              <a:rPr sz="900" spc="-20" dirty="0">
                <a:latin typeface="SharpSansDisplayNo1-Book"/>
                <a:cs typeface="SharpSansDisplayNo1-Book"/>
              </a:rPr>
              <a:t>market,</a:t>
            </a:r>
            <a:r>
              <a:rPr sz="900" spc="-10" dirty="0">
                <a:latin typeface="SharpSansDisplayNo1-Book"/>
                <a:cs typeface="SharpSansDisplayNo1-Book"/>
              </a:rPr>
              <a:t> which </a:t>
            </a:r>
            <a:r>
              <a:rPr sz="900" spc="-20" dirty="0">
                <a:latin typeface="SharpSansDisplayNo1-Book"/>
                <a:cs typeface="SharpSansDisplayNo1-Book"/>
              </a:rPr>
              <a:t>are</a:t>
            </a:r>
            <a:r>
              <a:rPr sz="900" spc="-10" dirty="0">
                <a:latin typeface="SharpSansDisplayNo1-Book"/>
                <a:cs typeface="SharpSansDisplayNo1-Book"/>
              </a:rPr>
              <a:t> illiquid, to </a:t>
            </a:r>
            <a:r>
              <a:rPr sz="900" dirty="0">
                <a:latin typeface="SharpSansDisplayNo1-Book"/>
                <a:cs typeface="SharpSansDisplayNo1-Book"/>
              </a:rPr>
              <a:t>B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rated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corporates,</a:t>
            </a:r>
            <a:r>
              <a:rPr sz="900" spc="-10" dirty="0">
                <a:latin typeface="SharpSansDisplayNo1-Book"/>
                <a:cs typeface="SharpSansDisplayNo1-Book"/>
              </a:rPr>
              <a:t> which </a:t>
            </a:r>
            <a:r>
              <a:rPr sz="900" spc="-20" dirty="0">
                <a:latin typeface="SharpSansDisplayNo1-Book"/>
                <a:cs typeface="SharpSansDisplayNo1-Book"/>
              </a:rPr>
              <a:t>are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more</a:t>
            </a:r>
            <a:r>
              <a:rPr sz="900" spc="-10" dirty="0">
                <a:latin typeface="SharpSansDisplayNo1-Book"/>
                <a:cs typeface="SharpSansDisplayNo1-Book"/>
              </a:rPr>
              <a:t> liquid, </a:t>
            </a:r>
            <a:r>
              <a:rPr sz="900" spc="-20" dirty="0">
                <a:latin typeface="SharpSansDisplayNo1-Book"/>
                <a:cs typeface="SharpSansDisplayNo1-Book"/>
              </a:rPr>
              <a:t>over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10" dirty="0">
                <a:latin typeface="SharpSansDisplayNo1-Book"/>
                <a:cs typeface="SharpSansDisplayNo1-Book"/>
              </a:rPr>
              <a:t> last </a:t>
            </a:r>
            <a:r>
              <a:rPr sz="900" dirty="0">
                <a:latin typeface="SharpSansDisplayNo1-Book"/>
                <a:cs typeface="SharpSansDisplayNo1-Book"/>
              </a:rPr>
              <a:t>10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years</a:t>
            </a:r>
            <a:r>
              <a:rPr sz="900" spc="-10" dirty="0">
                <a:latin typeface="SharpSansDisplayNo1-Book"/>
                <a:cs typeface="SharpSansDisplayNo1-Book"/>
              </a:rPr>
              <a:t> we </a:t>
            </a:r>
            <a:r>
              <a:rPr sz="900" dirty="0">
                <a:latin typeface="SharpSansDisplayNo1-Book"/>
                <a:cs typeface="SharpSansDisplayNo1-Book"/>
              </a:rPr>
              <a:t>can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see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that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spreads</a:t>
            </a:r>
            <a:r>
              <a:rPr sz="900" spc="-10" dirty="0">
                <a:latin typeface="SharpSansDisplayNo1-Book"/>
                <a:cs typeface="SharpSansDisplayNo1-Book"/>
              </a:rPr>
              <a:t> implies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that middle </a:t>
            </a:r>
            <a:r>
              <a:rPr sz="900" spc="-20" dirty="0">
                <a:latin typeface="SharpSansDisplayNo1-Book"/>
                <a:cs typeface="SharpSansDisplayNo1-Book"/>
              </a:rPr>
              <a:t>market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companies </a:t>
            </a:r>
            <a:r>
              <a:rPr sz="900" spc="-20" dirty="0">
                <a:latin typeface="SharpSansDisplayNo1-Book"/>
                <a:cs typeface="SharpSansDisplayNo1-Book"/>
              </a:rPr>
              <a:t>overall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are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of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lower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credit</a:t>
            </a:r>
            <a:r>
              <a:rPr sz="900" spc="-10" dirty="0">
                <a:latin typeface="SharpSansDisplayNo1-Book"/>
                <a:cs typeface="SharpSansDisplayNo1-Book"/>
              </a:rPr>
              <a:t> quality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than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rated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corporates.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40" dirty="0">
                <a:latin typeface="SharpSansDisplayNo1-Book"/>
                <a:cs typeface="SharpSansDisplayNo1-Book"/>
              </a:rPr>
              <a:t>We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can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see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that</a:t>
            </a:r>
            <a:r>
              <a:rPr sz="900" spc="-20" dirty="0">
                <a:latin typeface="SharpSansDisplayNo1-Book"/>
                <a:cs typeface="SharpSansDisplayNo1-Book"/>
              </a:rPr>
              <a:t> spreads </a:t>
            </a:r>
            <a:r>
              <a:rPr sz="900" spc="-10" dirty="0">
                <a:latin typeface="SharpSansDisplayNo1-Book"/>
                <a:cs typeface="SharpSansDisplayNo1-Book"/>
              </a:rPr>
              <a:t>since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beginning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of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2023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to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end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October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have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also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widened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signalling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some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under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performance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over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year.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As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credit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quality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does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differ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across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middle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market,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specialist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knowledge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critical.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quality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of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deals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crucial,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and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it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is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important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to </a:t>
            </a:r>
            <a:r>
              <a:rPr sz="900" dirty="0">
                <a:latin typeface="SharpSansDisplayNo1-Book"/>
                <a:cs typeface="SharpSansDisplayNo1-Book"/>
              </a:rPr>
              <a:t>look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for</a:t>
            </a:r>
            <a:r>
              <a:rPr sz="900" spc="-10" dirty="0">
                <a:latin typeface="SharpSansDisplayNo1-Book"/>
                <a:cs typeface="SharpSansDisplayNo1-Book"/>
              </a:rPr>
              <a:t> assets that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offer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good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risk/reward</a:t>
            </a:r>
            <a:r>
              <a:rPr sz="900" spc="-10" dirty="0">
                <a:latin typeface="SharpSansDisplayNo1-Book"/>
                <a:cs typeface="SharpSansDisplayNo1-Book"/>
              </a:rPr>
              <a:t> balance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and</a:t>
            </a:r>
            <a:r>
              <a:rPr sz="900" spc="-10" dirty="0">
                <a:latin typeface="SharpSansDisplayNo1-Book"/>
                <a:cs typeface="SharpSansDisplayNo1-Book"/>
              </a:rPr>
              <a:t> downside protection.</a:t>
            </a:r>
            <a:endParaRPr sz="900">
              <a:latin typeface="SharpSansDisplayNo1-Book"/>
              <a:cs typeface="SharpSansDisplayNo1-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2651" y="2278600"/>
            <a:ext cx="273050" cy="291465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40"/>
              </a:spcBef>
            </a:pPr>
            <a:r>
              <a:rPr sz="700" spc="-2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2,000</a:t>
            </a:r>
            <a:endParaRPr sz="700">
              <a:latin typeface="SharpSansDisplayNo1-Book"/>
              <a:cs typeface="SharpSansDisplayNo1-Book"/>
            </a:endParaRPr>
          </a:p>
          <a:p>
            <a:pPr marR="5080" algn="r">
              <a:lnSpc>
                <a:spcPct val="100000"/>
              </a:lnSpc>
              <a:spcBef>
                <a:spcPts val="245"/>
              </a:spcBef>
            </a:pPr>
            <a:r>
              <a:rPr sz="700" spc="-2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1,900</a:t>
            </a:r>
            <a:endParaRPr sz="700">
              <a:latin typeface="SharpSansDisplayNo1-Book"/>
              <a:cs typeface="SharpSansDisplayNo1-Book"/>
            </a:endParaRPr>
          </a:p>
          <a:p>
            <a:pPr marR="5080" algn="r">
              <a:lnSpc>
                <a:spcPct val="100000"/>
              </a:lnSpc>
              <a:spcBef>
                <a:spcPts val="245"/>
              </a:spcBef>
            </a:pPr>
            <a:r>
              <a:rPr sz="700" spc="-2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1,800</a:t>
            </a:r>
            <a:endParaRPr sz="700">
              <a:latin typeface="SharpSansDisplayNo1-Book"/>
              <a:cs typeface="SharpSansDisplayNo1-Book"/>
            </a:endParaRPr>
          </a:p>
          <a:p>
            <a:pPr marR="5080" algn="r">
              <a:lnSpc>
                <a:spcPct val="100000"/>
              </a:lnSpc>
              <a:spcBef>
                <a:spcPts val="240"/>
              </a:spcBef>
            </a:pPr>
            <a:r>
              <a:rPr sz="700" spc="-2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1,700</a:t>
            </a:r>
            <a:endParaRPr sz="700">
              <a:latin typeface="SharpSansDisplayNo1-Book"/>
              <a:cs typeface="SharpSansDisplayNo1-Book"/>
            </a:endParaRPr>
          </a:p>
          <a:p>
            <a:pPr marR="5080" algn="r">
              <a:lnSpc>
                <a:spcPct val="100000"/>
              </a:lnSpc>
              <a:spcBef>
                <a:spcPts val="245"/>
              </a:spcBef>
            </a:pPr>
            <a:r>
              <a:rPr sz="700" spc="-2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1,600</a:t>
            </a:r>
            <a:endParaRPr sz="700">
              <a:latin typeface="SharpSansDisplayNo1-Book"/>
              <a:cs typeface="SharpSansDisplayNo1-Book"/>
            </a:endParaRPr>
          </a:p>
          <a:p>
            <a:pPr marR="5080" algn="r">
              <a:lnSpc>
                <a:spcPct val="100000"/>
              </a:lnSpc>
              <a:spcBef>
                <a:spcPts val="244"/>
              </a:spcBef>
            </a:pPr>
            <a:r>
              <a:rPr sz="700" spc="-2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1,500</a:t>
            </a:r>
            <a:endParaRPr sz="700">
              <a:latin typeface="SharpSansDisplayNo1-Book"/>
              <a:cs typeface="SharpSansDisplayNo1-Book"/>
            </a:endParaRPr>
          </a:p>
          <a:p>
            <a:pPr marR="5080" algn="r">
              <a:lnSpc>
                <a:spcPct val="100000"/>
              </a:lnSpc>
              <a:spcBef>
                <a:spcPts val="240"/>
              </a:spcBef>
            </a:pPr>
            <a:r>
              <a:rPr sz="700" spc="-2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1,400</a:t>
            </a:r>
            <a:endParaRPr sz="700">
              <a:latin typeface="SharpSansDisplayNo1-Book"/>
              <a:cs typeface="SharpSansDisplayNo1-Book"/>
            </a:endParaRPr>
          </a:p>
          <a:p>
            <a:pPr marR="5080" algn="r">
              <a:lnSpc>
                <a:spcPct val="100000"/>
              </a:lnSpc>
              <a:spcBef>
                <a:spcPts val="245"/>
              </a:spcBef>
            </a:pPr>
            <a:r>
              <a:rPr sz="700" spc="-2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1,300</a:t>
            </a:r>
            <a:endParaRPr sz="700">
              <a:latin typeface="SharpSansDisplayNo1-Book"/>
              <a:cs typeface="SharpSansDisplayNo1-Book"/>
            </a:endParaRPr>
          </a:p>
          <a:p>
            <a:pPr marR="5080" algn="r">
              <a:lnSpc>
                <a:spcPct val="100000"/>
              </a:lnSpc>
              <a:spcBef>
                <a:spcPts val="240"/>
              </a:spcBef>
            </a:pPr>
            <a:r>
              <a:rPr sz="700" spc="-2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1,200</a:t>
            </a:r>
            <a:endParaRPr sz="700">
              <a:latin typeface="SharpSansDisplayNo1-Book"/>
              <a:cs typeface="SharpSansDisplayNo1-Book"/>
            </a:endParaRPr>
          </a:p>
          <a:p>
            <a:pPr marR="5080" algn="r">
              <a:lnSpc>
                <a:spcPct val="100000"/>
              </a:lnSpc>
              <a:spcBef>
                <a:spcPts val="245"/>
              </a:spcBef>
            </a:pPr>
            <a:r>
              <a:rPr sz="700" spc="-2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1,100</a:t>
            </a:r>
            <a:endParaRPr sz="700">
              <a:latin typeface="SharpSansDisplayNo1-Book"/>
              <a:cs typeface="SharpSansDisplayNo1-Book"/>
            </a:endParaRPr>
          </a:p>
          <a:p>
            <a:pPr marR="5080" algn="r">
              <a:lnSpc>
                <a:spcPct val="100000"/>
              </a:lnSpc>
              <a:spcBef>
                <a:spcPts val="244"/>
              </a:spcBef>
            </a:pPr>
            <a:r>
              <a:rPr sz="700" spc="-2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1,000</a:t>
            </a:r>
            <a:endParaRPr sz="700">
              <a:latin typeface="SharpSansDisplayNo1-Book"/>
              <a:cs typeface="SharpSansDisplayNo1-Book"/>
            </a:endParaRPr>
          </a:p>
          <a:p>
            <a:pPr marR="5080" algn="r">
              <a:lnSpc>
                <a:spcPct val="100000"/>
              </a:lnSpc>
              <a:spcBef>
                <a:spcPts val="240"/>
              </a:spcBef>
            </a:pPr>
            <a:r>
              <a:rPr sz="700" spc="-25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900</a:t>
            </a:r>
            <a:endParaRPr sz="700">
              <a:latin typeface="SharpSansDisplayNo1-Book"/>
              <a:cs typeface="SharpSansDisplayNo1-Book"/>
            </a:endParaRPr>
          </a:p>
          <a:p>
            <a:pPr marR="5080" algn="r">
              <a:lnSpc>
                <a:spcPct val="100000"/>
              </a:lnSpc>
              <a:spcBef>
                <a:spcPts val="245"/>
              </a:spcBef>
            </a:pPr>
            <a:r>
              <a:rPr sz="700" spc="-25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800</a:t>
            </a:r>
            <a:endParaRPr sz="700">
              <a:latin typeface="SharpSansDisplayNo1-Book"/>
              <a:cs typeface="SharpSansDisplayNo1-Book"/>
            </a:endParaRPr>
          </a:p>
          <a:p>
            <a:pPr marR="5080" algn="r">
              <a:lnSpc>
                <a:spcPct val="100000"/>
              </a:lnSpc>
              <a:spcBef>
                <a:spcPts val="244"/>
              </a:spcBef>
            </a:pPr>
            <a:r>
              <a:rPr sz="700" spc="-25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700</a:t>
            </a:r>
            <a:endParaRPr sz="700">
              <a:latin typeface="SharpSansDisplayNo1-Book"/>
              <a:cs typeface="SharpSansDisplayNo1-Book"/>
            </a:endParaRPr>
          </a:p>
          <a:p>
            <a:pPr marR="5080" algn="r">
              <a:lnSpc>
                <a:spcPct val="100000"/>
              </a:lnSpc>
              <a:spcBef>
                <a:spcPts val="240"/>
              </a:spcBef>
            </a:pPr>
            <a:r>
              <a:rPr sz="700" spc="-25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600</a:t>
            </a:r>
            <a:endParaRPr sz="700">
              <a:latin typeface="SharpSansDisplayNo1-Book"/>
              <a:cs typeface="SharpSansDisplayNo1-Book"/>
            </a:endParaRPr>
          </a:p>
          <a:p>
            <a:pPr marR="5080" algn="r">
              <a:lnSpc>
                <a:spcPct val="100000"/>
              </a:lnSpc>
              <a:spcBef>
                <a:spcPts val="245"/>
              </a:spcBef>
            </a:pPr>
            <a:r>
              <a:rPr sz="700" spc="-25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500</a:t>
            </a:r>
            <a:endParaRPr sz="700">
              <a:latin typeface="SharpSansDisplayNo1-Book"/>
              <a:cs typeface="SharpSansDisplayNo1-Book"/>
            </a:endParaRPr>
          </a:p>
          <a:p>
            <a:pPr marR="5080" algn="r">
              <a:lnSpc>
                <a:spcPct val="100000"/>
              </a:lnSpc>
              <a:spcBef>
                <a:spcPts val="240"/>
              </a:spcBef>
            </a:pPr>
            <a:r>
              <a:rPr sz="700" spc="-25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400</a:t>
            </a:r>
            <a:endParaRPr sz="700">
              <a:latin typeface="SharpSansDisplayNo1-Book"/>
              <a:cs typeface="SharpSansDisplayNo1-Book"/>
            </a:endParaRPr>
          </a:p>
          <a:p>
            <a:pPr marR="5080" algn="r">
              <a:lnSpc>
                <a:spcPct val="100000"/>
              </a:lnSpc>
              <a:spcBef>
                <a:spcPts val="245"/>
              </a:spcBef>
            </a:pPr>
            <a:r>
              <a:rPr sz="700" spc="-25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300</a:t>
            </a:r>
            <a:endParaRPr sz="700">
              <a:latin typeface="SharpSansDisplayNo1-Book"/>
              <a:cs typeface="SharpSansDisplayNo1-Book"/>
            </a:endParaRPr>
          </a:p>
          <a:p>
            <a:pPr marR="5080" algn="r">
              <a:lnSpc>
                <a:spcPct val="100000"/>
              </a:lnSpc>
              <a:spcBef>
                <a:spcPts val="244"/>
              </a:spcBef>
            </a:pPr>
            <a:r>
              <a:rPr sz="700" spc="-25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200</a:t>
            </a:r>
            <a:endParaRPr sz="700">
              <a:latin typeface="SharpSansDisplayNo1-Book"/>
              <a:cs typeface="SharpSansDisplayNo1-Book"/>
            </a:endParaRPr>
          </a:p>
          <a:p>
            <a:pPr marR="5080" algn="r">
              <a:lnSpc>
                <a:spcPct val="100000"/>
              </a:lnSpc>
              <a:spcBef>
                <a:spcPts val="240"/>
              </a:spcBef>
            </a:pPr>
            <a:r>
              <a:rPr sz="700" spc="-25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100</a:t>
            </a:r>
            <a:endParaRPr sz="700">
              <a:latin typeface="SharpSansDisplayNo1-Book"/>
              <a:cs typeface="SharpSansDisplayNo1-Book"/>
            </a:endParaRPr>
          </a:p>
          <a:p>
            <a:pPr marR="5080" algn="r">
              <a:lnSpc>
                <a:spcPct val="100000"/>
              </a:lnSpc>
              <a:spcBef>
                <a:spcPts val="245"/>
              </a:spcBef>
            </a:pPr>
            <a:r>
              <a:rPr sz="700" spc="35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0</a:t>
            </a:r>
            <a:endParaRPr sz="700">
              <a:latin typeface="SharpSansDisplayNo1-Book"/>
              <a:cs typeface="SharpSansDisplayNo1-Boo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21953" y="2390867"/>
            <a:ext cx="3638550" cy="2752725"/>
            <a:chOff x="921953" y="2390867"/>
            <a:chExt cx="3638550" cy="2752725"/>
          </a:xfrm>
        </p:grpSpPr>
        <p:sp>
          <p:nvSpPr>
            <p:cNvPr id="7" name="object 7"/>
            <p:cNvSpPr/>
            <p:nvPr/>
          </p:nvSpPr>
          <p:spPr>
            <a:xfrm>
              <a:off x="928621" y="5136358"/>
              <a:ext cx="3625215" cy="0"/>
            </a:xfrm>
            <a:custGeom>
              <a:avLst/>
              <a:gdLst/>
              <a:ahLst/>
              <a:cxnLst/>
              <a:rect l="l" t="t" r="r" b="b"/>
              <a:pathLst>
                <a:path w="3625215">
                  <a:moveTo>
                    <a:pt x="0" y="0"/>
                  </a:moveTo>
                  <a:lnTo>
                    <a:pt x="3625088" y="0"/>
                  </a:lnTo>
                </a:path>
              </a:pathLst>
            </a:custGeom>
            <a:ln w="12712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28621" y="4587577"/>
              <a:ext cx="3625215" cy="0"/>
            </a:xfrm>
            <a:custGeom>
              <a:avLst/>
              <a:gdLst/>
              <a:ahLst/>
              <a:cxnLst/>
              <a:rect l="l" t="t" r="r" b="b"/>
              <a:pathLst>
                <a:path w="3625215">
                  <a:moveTo>
                    <a:pt x="0" y="0"/>
                  </a:moveTo>
                  <a:lnTo>
                    <a:pt x="3625088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8621" y="4038798"/>
              <a:ext cx="3625215" cy="274955"/>
            </a:xfrm>
            <a:custGeom>
              <a:avLst/>
              <a:gdLst/>
              <a:ahLst/>
              <a:cxnLst/>
              <a:rect l="l" t="t" r="r" b="b"/>
              <a:pathLst>
                <a:path w="3625215" h="274954">
                  <a:moveTo>
                    <a:pt x="0" y="0"/>
                  </a:moveTo>
                  <a:lnTo>
                    <a:pt x="859106" y="0"/>
                  </a:lnTo>
                </a:path>
                <a:path w="3625215" h="274954">
                  <a:moveTo>
                    <a:pt x="2758556" y="0"/>
                  </a:moveTo>
                  <a:lnTo>
                    <a:pt x="3625088" y="0"/>
                  </a:lnTo>
                </a:path>
                <a:path w="3625215" h="274954">
                  <a:moveTo>
                    <a:pt x="0" y="137194"/>
                  </a:moveTo>
                  <a:lnTo>
                    <a:pt x="859106" y="137194"/>
                  </a:lnTo>
                </a:path>
                <a:path w="3625215" h="274954">
                  <a:moveTo>
                    <a:pt x="2758556" y="137194"/>
                  </a:moveTo>
                  <a:lnTo>
                    <a:pt x="3625088" y="137194"/>
                  </a:lnTo>
                </a:path>
                <a:path w="3625215" h="274954">
                  <a:moveTo>
                    <a:pt x="0" y="274389"/>
                  </a:moveTo>
                  <a:lnTo>
                    <a:pt x="859106" y="274389"/>
                  </a:lnTo>
                </a:path>
                <a:path w="3625215" h="274954">
                  <a:moveTo>
                    <a:pt x="2758556" y="274389"/>
                  </a:moveTo>
                  <a:lnTo>
                    <a:pt x="3625088" y="274389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28621" y="4448980"/>
              <a:ext cx="3625215" cy="1905"/>
            </a:xfrm>
            <a:custGeom>
              <a:avLst/>
              <a:gdLst/>
              <a:ahLst/>
              <a:cxnLst/>
              <a:rect l="l" t="t" r="r" b="b"/>
              <a:pathLst>
                <a:path w="3625215" h="1904">
                  <a:moveTo>
                    <a:pt x="0" y="0"/>
                  </a:moveTo>
                  <a:lnTo>
                    <a:pt x="3625088" y="0"/>
                  </a:lnTo>
                </a:path>
                <a:path w="3625215" h="1904">
                  <a:moveTo>
                    <a:pt x="0" y="1587"/>
                  </a:moveTo>
                  <a:lnTo>
                    <a:pt x="3625088" y="1587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28621" y="4724773"/>
              <a:ext cx="3625215" cy="0"/>
            </a:xfrm>
            <a:custGeom>
              <a:avLst/>
              <a:gdLst/>
              <a:ahLst/>
              <a:cxnLst/>
              <a:rect l="l" t="t" r="r" b="b"/>
              <a:pathLst>
                <a:path w="3625215">
                  <a:moveTo>
                    <a:pt x="0" y="0"/>
                  </a:moveTo>
                  <a:lnTo>
                    <a:pt x="3625088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28621" y="4861969"/>
              <a:ext cx="3625215" cy="0"/>
            </a:xfrm>
            <a:custGeom>
              <a:avLst/>
              <a:gdLst/>
              <a:ahLst/>
              <a:cxnLst/>
              <a:rect l="l" t="t" r="r" b="b"/>
              <a:pathLst>
                <a:path w="3625215">
                  <a:moveTo>
                    <a:pt x="0" y="0"/>
                  </a:moveTo>
                  <a:lnTo>
                    <a:pt x="3625088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28621" y="4999163"/>
              <a:ext cx="3625215" cy="0"/>
            </a:xfrm>
            <a:custGeom>
              <a:avLst/>
              <a:gdLst/>
              <a:ahLst/>
              <a:cxnLst/>
              <a:rect l="l" t="t" r="r" b="b"/>
              <a:pathLst>
                <a:path w="3625215">
                  <a:moveTo>
                    <a:pt x="0" y="0"/>
                  </a:moveTo>
                  <a:lnTo>
                    <a:pt x="3625088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28621" y="3490018"/>
              <a:ext cx="3625215" cy="0"/>
            </a:xfrm>
            <a:custGeom>
              <a:avLst/>
              <a:gdLst/>
              <a:ahLst/>
              <a:cxnLst/>
              <a:rect l="l" t="t" r="r" b="b"/>
              <a:pathLst>
                <a:path w="3625215">
                  <a:moveTo>
                    <a:pt x="0" y="0"/>
                  </a:moveTo>
                  <a:lnTo>
                    <a:pt x="3625088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8621" y="3627212"/>
              <a:ext cx="3625215" cy="0"/>
            </a:xfrm>
            <a:custGeom>
              <a:avLst/>
              <a:gdLst/>
              <a:ahLst/>
              <a:cxnLst/>
              <a:rect l="l" t="t" r="r" b="b"/>
              <a:pathLst>
                <a:path w="3625215">
                  <a:moveTo>
                    <a:pt x="0" y="0"/>
                  </a:moveTo>
                  <a:lnTo>
                    <a:pt x="3625088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28621" y="3764408"/>
              <a:ext cx="3625215" cy="137795"/>
            </a:xfrm>
            <a:custGeom>
              <a:avLst/>
              <a:gdLst/>
              <a:ahLst/>
              <a:cxnLst/>
              <a:rect l="l" t="t" r="r" b="b"/>
              <a:pathLst>
                <a:path w="3625215" h="137795">
                  <a:moveTo>
                    <a:pt x="0" y="0"/>
                  </a:moveTo>
                  <a:lnTo>
                    <a:pt x="859106" y="0"/>
                  </a:lnTo>
                </a:path>
                <a:path w="3625215" h="137795">
                  <a:moveTo>
                    <a:pt x="2758556" y="0"/>
                  </a:moveTo>
                  <a:lnTo>
                    <a:pt x="3625088" y="0"/>
                  </a:lnTo>
                </a:path>
                <a:path w="3625215" h="137795">
                  <a:moveTo>
                    <a:pt x="0" y="137194"/>
                  </a:moveTo>
                  <a:lnTo>
                    <a:pt x="859106" y="137194"/>
                  </a:lnTo>
                </a:path>
                <a:path w="3625215" h="137795">
                  <a:moveTo>
                    <a:pt x="2758556" y="137194"/>
                  </a:moveTo>
                  <a:lnTo>
                    <a:pt x="3625088" y="137194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28621" y="2804042"/>
              <a:ext cx="3625215" cy="0"/>
            </a:xfrm>
            <a:custGeom>
              <a:avLst/>
              <a:gdLst/>
              <a:ahLst/>
              <a:cxnLst/>
              <a:rect l="l" t="t" r="r" b="b"/>
              <a:pathLst>
                <a:path w="3625215">
                  <a:moveTo>
                    <a:pt x="0" y="0"/>
                  </a:moveTo>
                  <a:lnTo>
                    <a:pt x="3625088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28621" y="2941236"/>
              <a:ext cx="3625215" cy="0"/>
            </a:xfrm>
            <a:custGeom>
              <a:avLst/>
              <a:gdLst/>
              <a:ahLst/>
              <a:cxnLst/>
              <a:rect l="l" t="t" r="r" b="b"/>
              <a:pathLst>
                <a:path w="3625215">
                  <a:moveTo>
                    <a:pt x="0" y="0"/>
                  </a:moveTo>
                  <a:lnTo>
                    <a:pt x="3625088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28621" y="3078433"/>
              <a:ext cx="3625215" cy="0"/>
            </a:xfrm>
            <a:custGeom>
              <a:avLst/>
              <a:gdLst/>
              <a:ahLst/>
              <a:cxnLst/>
              <a:rect l="l" t="t" r="r" b="b"/>
              <a:pathLst>
                <a:path w="3625215">
                  <a:moveTo>
                    <a:pt x="0" y="0"/>
                  </a:moveTo>
                  <a:lnTo>
                    <a:pt x="3625088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28621" y="3215627"/>
              <a:ext cx="3625215" cy="0"/>
            </a:xfrm>
            <a:custGeom>
              <a:avLst/>
              <a:gdLst/>
              <a:ahLst/>
              <a:cxnLst/>
              <a:rect l="l" t="t" r="r" b="b"/>
              <a:pathLst>
                <a:path w="3625215">
                  <a:moveTo>
                    <a:pt x="0" y="0"/>
                  </a:moveTo>
                  <a:lnTo>
                    <a:pt x="3625088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28621" y="3352821"/>
              <a:ext cx="3625215" cy="0"/>
            </a:xfrm>
            <a:custGeom>
              <a:avLst/>
              <a:gdLst/>
              <a:ahLst/>
              <a:cxnLst/>
              <a:rect l="l" t="t" r="r" b="b"/>
              <a:pathLst>
                <a:path w="3625215">
                  <a:moveTo>
                    <a:pt x="0" y="0"/>
                  </a:moveTo>
                  <a:lnTo>
                    <a:pt x="3625088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28621" y="2666846"/>
              <a:ext cx="3625215" cy="0"/>
            </a:xfrm>
            <a:custGeom>
              <a:avLst/>
              <a:gdLst/>
              <a:ahLst/>
              <a:cxnLst/>
              <a:rect l="l" t="t" r="r" b="b"/>
              <a:pathLst>
                <a:path w="3625215">
                  <a:moveTo>
                    <a:pt x="0" y="0"/>
                  </a:moveTo>
                  <a:lnTo>
                    <a:pt x="3625088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28621" y="2529652"/>
              <a:ext cx="3625215" cy="0"/>
            </a:xfrm>
            <a:custGeom>
              <a:avLst/>
              <a:gdLst/>
              <a:ahLst/>
              <a:cxnLst/>
              <a:rect l="l" t="t" r="r" b="b"/>
              <a:pathLst>
                <a:path w="3625215">
                  <a:moveTo>
                    <a:pt x="0" y="0"/>
                  </a:moveTo>
                  <a:lnTo>
                    <a:pt x="3625088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28621" y="2392455"/>
              <a:ext cx="3625215" cy="0"/>
            </a:xfrm>
            <a:custGeom>
              <a:avLst/>
              <a:gdLst/>
              <a:ahLst/>
              <a:cxnLst/>
              <a:rect l="l" t="t" r="r" b="b"/>
              <a:pathLst>
                <a:path w="3625215">
                  <a:moveTo>
                    <a:pt x="0" y="0"/>
                  </a:moveTo>
                  <a:lnTo>
                    <a:pt x="3625088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29400" y="1917694"/>
            <a:ext cx="3937635" cy="386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SharpSansDisplayNo1-Semibold"/>
                <a:cs typeface="SharpSansDisplayNo1-Semibold"/>
              </a:rPr>
              <a:t>Market</a:t>
            </a:r>
            <a:r>
              <a:rPr sz="1200" b="1" spc="-15" dirty="0">
                <a:latin typeface="SharpSansDisplayNo1-Semibold"/>
                <a:cs typeface="SharpSansDisplayNo1-Semibold"/>
              </a:rPr>
              <a:t> </a:t>
            </a:r>
            <a:r>
              <a:rPr sz="1200" b="1" dirty="0">
                <a:latin typeface="SharpSansDisplayNo1-Semibold"/>
                <a:cs typeface="SharpSansDisplayNo1-Semibold"/>
              </a:rPr>
              <a:t>Spread</a:t>
            </a:r>
            <a:r>
              <a:rPr sz="1200" b="1" spc="-10" dirty="0">
                <a:latin typeface="SharpSansDisplayNo1-Semibold"/>
                <a:cs typeface="SharpSansDisplayNo1-Semibold"/>
              </a:rPr>
              <a:t> </a:t>
            </a:r>
            <a:r>
              <a:rPr sz="1200" b="1" dirty="0">
                <a:latin typeface="SharpSansDisplayNo1-Semibold"/>
                <a:cs typeface="SharpSansDisplayNo1-Semibold"/>
              </a:rPr>
              <a:t>–</a:t>
            </a:r>
            <a:r>
              <a:rPr sz="1200" b="1" spc="-10" dirty="0">
                <a:latin typeface="SharpSansDisplayNo1-Semibold"/>
                <a:cs typeface="SharpSansDisplayNo1-Semibold"/>
              </a:rPr>
              <a:t> </a:t>
            </a:r>
            <a:r>
              <a:rPr sz="1200" b="1" dirty="0">
                <a:latin typeface="SharpSansDisplayNo1-Semibold"/>
                <a:cs typeface="SharpSansDisplayNo1-Semibold"/>
              </a:rPr>
              <a:t>US</a:t>
            </a:r>
            <a:r>
              <a:rPr sz="1200" b="1" spc="-10" dirty="0">
                <a:latin typeface="SharpSansDisplayNo1-Semibold"/>
                <a:cs typeface="SharpSansDisplayNo1-Semibold"/>
              </a:rPr>
              <a:t> </a:t>
            </a:r>
            <a:r>
              <a:rPr sz="1200" b="1" dirty="0">
                <a:latin typeface="SharpSansDisplayNo1-Semibold"/>
                <a:cs typeface="SharpSansDisplayNo1-Semibold"/>
              </a:rPr>
              <a:t>Middle</a:t>
            </a:r>
            <a:r>
              <a:rPr sz="1200" b="1" spc="-10" dirty="0">
                <a:latin typeface="SharpSansDisplayNo1-Semibold"/>
                <a:cs typeface="SharpSansDisplayNo1-Semibold"/>
              </a:rPr>
              <a:t> Market</a:t>
            </a:r>
            <a:endParaRPr sz="1200">
              <a:latin typeface="SharpSansDisplayNo1-Semibold"/>
              <a:cs typeface="SharpSansDisplayNo1-Semibold"/>
            </a:endParaRPr>
          </a:p>
          <a:p>
            <a:pPr marL="15875">
              <a:lnSpc>
                <a:spcPct val="100000"/>
              </a:lnSpc>
              <a:spcBef>
                <a:spcPts val="560"/>
              </a:spcBef>
              <a:tabLst>
                <a:tab pos="3923665" algn="l"/>
              </a:tabLst>
            </a:pPr>
            <a:r>
              <a:rPr sz="7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2,100</a:t>
            </a:r>
            <a:r>
              <a:rPr sz="700" spc="135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 </a:t>
            </a:r>
            <a:r>
              <a:rPr sz="700" u="sng" dirty="0">
                <a:solidFill>
                  <a:srgbClr val="1D1D1B"/>
                </a:solidFill>
                <a:uFill>
                  <a:solidFill>
                    <a:srgbClr val="C0C1C3"/>
                  </a:solidFill>
                </a:uFill>
                <a:latin typeface="SharpSansDisplayNo1-Book"/>
                <a:cs typeface="SharpSansDisplayNo1-Book"/>
              </a:rPr>
              <a:t>	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64519" y="5147533"/>
            <a:ext cx="823594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Spread</a:t>
            </a:r>
            <a:r>
              <a:rPr sz="700" spc="-1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 </a:t>
            </a:r>
            <a:r>
              <a:rPr sz="7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to</a:t>
            </a:r>
            <a:r>
              <a:rPr sz="700" spc="-1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 maturity</a:t>
            </a:r>
            <a:endParaRPr sz="700">
              <a:latin typeface="SharpSansDisplayNo1-Book"/>
              <a:cs typeface="SharpSansDisplayNo1-Book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42096" y="2310394"/>
            <a:ext cx="4387103" cy="4008537"/>
            <a:chOff x="642096" y="2310394"/>
            <a:chExt cx="4387103" cy="4008537"/>
          </a:xfrm>
        </p:grpSpPr>
        <p:sp>
          <p:nvSpPr>
            <p:cNvPr id="28" name="object 28"/>
            <p:cNvSpPr/>
            <p:nvPr/>
          </p:nvSpPr>
          <p:spPr>
            <a:xfrm>
              <a:off x="1787728" y="3698671"/>
              <a:ext cx="1899920" cy="750570"/>
            </a:xfrm>
            <a:custGeom>
              <a:avLst/>
              <a:gdLst/>
              <a:ahLst/>
              <a:cxnLst/>
              <a:rect l="l" t="t" r="r" b="b"/>
              <a:pathLst>
                <a:path w="1899920" h="750570">
                  <a:moveTo>
                    <a:pt x="1899450" y="0"/>
                  </a:moveTo>
                  <a:lnTo>
                    <a:pt x="0" y="0"/>
                  </a:lnTo>
                  <a:lnTo>
                    <a:pt x="0" y="750493"/>
                  </a:lnTo>
                  <a:lnTo>
                    <a:pt x="1899450" y="750493"/>
                  </a:lnTo>
                  <a:lnTo>
                    <a:pt x="1899450" y="0"/>
                  </a:lnTo>
                  <a:close/>
                </a:path>
              </a:pathLst>
            </a:custGeom>
            <a:solidFill>
              <a:srgbClr val="005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737463" y="2385184"/>
              <a:ext cx="0" cy="2377440"/>
            </a:xfrm>
            <a:custGeom>
              <a:avLst/>
              <a:gdLst/>
              <a:ahLst/>
              <a:cxnLst/>
              <a:rect l="l" t="t" r="r" b="b"/>
              <a:pathLst>
                <a:path h="2377440">
                  <a:moveTo>
                    <a:pt x="0" y="0"/>
                  </a:moveTo>
                  <a:lnTo>
                    <a:pt x="0" y="2376919"/>
                  </a:lnTo>
                </a:path>
              </a:pathLst>
            </a:custGeom>
            <a:ln w="18961">
              <a:solidFill>
                <a:srgbClr val="A6A7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83727" y="4106009"/>
              <a:ext cx="107467" cy="22899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83727" y="2310394"/>
              <a:ext cx="107467" cy="10746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83727" y="4695741"/>
              <a:ext cx="107467" cy="10746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83727" y="3349350"/>
              <a:ext cx="107467" cy="10746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2096" y="5309367"/>
              <a:ext cx="107467" cy="10746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2096" y="5488665"/>
              <a:ext cx="107467" cy="10746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2096" y="5667964"/>
              <a:ext cx="107467" cy="10746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2096" y="5847264"/>
              <a:ext cx="107467" cy="10746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2096" y="6032165"/>
              <a:ext cx="107467" cy="10746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2096" y="6211464"/>
              <a:ext cx="107467" cy="10746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18951" y="3730600"/>
              <a:ext cx="110248" cy="110235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806767" y="5300412"/>
            <a:ext cx="115189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Max</a:t>
            </a:r>
            <a:r>
              <a:rPr sz="700" spc="-1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&amp;</a:t>
            </a:r>
            <a:r>
              <a:rPr sz="700" spc="-1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2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min</a:t>
            </a:r>
            <a:r>
              <a:rPr sz="700" spc="-1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25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range</a:t>
            </a:r>
            <a:r>
              <a:rPr sz="700" spc="-1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25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over</a:t>
            </a:r>
            <a:r>
              <a:rPr sz="700" spc="-1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10yrs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06767" y="5479711"/>
            <a:ext cx="60325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End</a:t>
            </a:r>
            <a:r>
              <a:rPr sz="700" spc="-1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2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Sept</a:t>
            </a:r>
            <a:r>
              <a:rPr sz="700" spc="-1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2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2023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06767" y="5659011"/>
            <a:ext cx="941069" cy="311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Max</a:t>
            </a:r>
            <a:r>
              <a:rPr sz="700" spc="-5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25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spread</a:t>
            </a:r>
            <a:r>
              <a:rPr sz="700" spc="-5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25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over</a:t>
            </a:r>
            <a:r>
              <a:rPr sz="700" spc="-5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1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20yrs</a:t>
            </a:r>
            <a:endParaRPr sz="700">
              <a:latin typeface="SharpSansDisplayNo1-Book"/>
              <a:cs typeface="SharpSansDisplayNo1-Book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700" spc="-2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Min</a:t>
            </a:r>
            <a:r>
              <a:rPr sz="700" spc="-5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25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spread</a:t>
            </a:r>
            <a:r>
              <a:rPr sz="70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25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over</a:t>
            </a:r>
            <a:r>
              <a:rPr sz="700" spc="-5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1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20yrs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06767" y="6023212"/>
            <a:ext cx="120459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35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Average</a:t>
            </a:r>
            <a:r>
              <a:rPr sz="700" spc="-5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2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of</a:t>
            </a:r>
            <a:r>
              <a:rPr sz="70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25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spread</a:t>
            </a:r>
            <a:r>
              <a:rPr sz="70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25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over</a:t>
            </a:r>
            <a:r>
              <a:rPr sz="70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1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10yrs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06767" y="6202512"/>
            <a:ext cx="829944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CCC</a:t>
            </a:r>
            <a:r>
              <a:rPr sz="700" spc="-1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2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end</a:t>
            </a:r>
            <a:r>
              <a:rPr sz="700" spc="-1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2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Sept</a:t>
            </a:r>
            <a:r>
              <a:rPr sz="700" spc="-1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2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2023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29400" y="6437545"/>
            <a:ext cx="2054327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SharpSansDisplayNo1-Book"/>
                <a:cs typeface="SharpSansDisplayNo1-Book"/>
              </a:rPr>
              <a:t>Source: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Pitchbook</a:t>
            </a:r>
            <a:r>
              <a:rPr sz="900" spc="-10" dirty="0">
                <a:latin typeface="SharpSansDisplayNo1-Book"/>
                <a:cs typeface="SharpSansDisplayNo1-Book"/>
              </a:rPr>
              <a:t> LCD, </a:t>
            </a:r>
            <a:r>
              <a:rPr sz="900" dirty="0">
                <a:latin typeface="SharpSansDisplayNo1-Book"/>
                <a:cs typeface="SharpSansDisplayNo1-Book"/>
              </a:rPr>
              <a:t>April</a:t>
            </a:r>
            <a:r>
              <a:rPr sz="900" spc="-10" dirty="0">
                <a:latin typeface="SharpSansDisplayNo1-Book"/>
                <a:cs typeface="SharpSansDisplayNo1-Book"/>
              </a:rPr>
              <a:t> 2023</a:t>
            </a:r>
            <a:endParaRPr sz="900" dirty="0">
              <a:latin typeface="SharpSansDisplayNo1-Book"/>
              <a:cs typeface="SharpSansDisplayNo1-Book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804900" y="1917694"/>
            <a:ext cx="2318385" cy="420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SharpSansDisplayNo1-Semibold"/>
                <a:cs typeface="SharpSansDisplayNo1-Semibold"/>
              </a:rPr>
              <a:t>Middle</a:t>
            </a:r>
            <a:r>
              <a:rPr sz="1200" b="1" spc="-25" dirty="0">
                <a:latin typeface="SharpSansDisplayNo1-Semibold"/>
                <a:cs typeface="SharpSansDisplayNo1-Semibold"/>
              </a:rPr>
              <a:t> </a:t>
            </a:r>
            <a:r>
              <a:rPr sz="1200" b="1" spc="-10" dirty="0">
                <a:latin typeface="SharpSansDisplayNo1-Semibold"/>
                <a:cs typeface="SharpSansDisplayNo1-Semibold"/>
              </a:rPr>
              <a:t>Market </a:t>
            </a:r>
            <a:r>
              <a:rPr sz="1200" b="1" dirty="0">
                <a:latin typeface="SharpSansDisplayNo1-Semibold"/>
                <a:cs typeface="SharpSansDisplayNo1-Semibold"/>
              </a:rPr>
              <a:t>–</a:t>
            </a:r>
            <a:r>
              <a:rPr sz="1200" b="1" spc="-15" dirty="0">
                <a:latin typeface="SharpSansDisplayNo1-Semibold"/>
                <a:cs typeface="SharpSansDisplayNo1-Semibold"/>
              </a:rPr>
              <a:t> </a:t>
            </a:r>
            <a:r>
              <a:rPr sz="1200" b="1" dirty="0">
                <a:latin typeface="SharpSansDisplayNo1-Semibold"/>
                <a:cs typeface="SharpSansDisplayNo1-Semibold"/>
              </a:rPr>
              <a:t>Spread</a:t>
            </a:r>
            <a:r>
              <a:rPr sz="1200" b="1" spc="-10" dirty="0">
                <a:latin typeface="SharpSansDisplayNo1-Semibold"/>
                <a:cs typeface="SharpSansDisplayNo1-Semibold"/>
              </a:rPr>
              <a:t> premium</a:t>
            </a:r>
            <a:endParaRPr sz="1200">
              <a:latin typeface="SharpSansDisplayNo1-Semibold"/>
              <a:cs typeface="SharpSansDisplayNo1-Semibold"/>
            </a:endParaRPr>
          </a:p>
          <a:p>
            <a:pPr marL="13335">
              <a:lnSpc>
                <a:spcPct val="100000"/>
              </a:lnSpc>
              <a:spcBef>
                <a:spcPts val="825"/>
              </a:spcBef>
            </a:pPr>
            <a:r>
              <a:rPr sz="700" spc="-25" dirty="0">
                <a:latin typeface="SharpSansDisplayNo1-Book"/>
                <a:cs typeface="SharpSansDisplayNo1-Book"/>
              </a:rPr>
              <a:t>900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983153" y="4460556"/>
            <a:ext cx="6286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Middle-</a:t>
            </a:r>
            <a:r>
              <a:rPr sz="700" spc="-1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Market</a:t>
            </a:r>
            <a:endParaRPr sz="700">
              <a:latin typeface="SharpSansDisplayNo1-Book"/>
              <a:cs typeface="SharpSansDisplayNo1-Book"/>
            </a:endParaRPr>
          </a:p>
        </p:txBody>
      </p:sp>
      <p:pic>
        <p:nvPicPr>
          <p:cNvPr id="52" name="object 5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817599" y="4472777"/>
            <a:ext cx="108000" cy="108000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>
          <a:xfrm>
            <a:off x="8946461" y="4460556"/>
            <a:ext cx="53086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B</a:t>
            </a:r>
            <a:r>
              <a:rPr sz="700" spc="-25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1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Corporate</a:t>
            </a:r>
            <a:endParaRPr sz="700">
              <a:latin typeface="SharpSansDisplayNo1-Book"/>
              <a:cs typeface="SharpSansDisplayNo1-Book"/>
            </a:endParaRPr>
          </a:p>
        </p:txBody>
      </p:sp>
      <p:pic>
        <p:nvPicPr>
          <p:cNvPr id="54" name="object 5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777434" y="4472776"/>
            <a:ext cx="108000" cy="108000"/>
          </a:xfrm>
          <a:prstGeom prst="rect">
            <a:avLst/>
          </a:prstGeom>
        </p:spPr>
      </p:pic>
      <p:sp>
        <p:nvSpPr>
          <p:cNvPr id="55" name="object 55"/>
          <p:cNvSpPr/>
          <p:nvPr/>
        </p:nvSpPr>
        <p:spPr>
          <a:xfrm>
            <a:off x="8022542" y="4248456"/>
            <a:ext cx="6463030" cy="0"/>
          </a:xfrm>
          <a:custGeom>
            <a:avLst/>
            <a:gdLst/>
            <a:ahLst/>
            <a:cxnLst/>
            <a:rect l="l" t="t" r="r" b="b"/>
            <a:pathLst>
              <a:path w="6463030">
                <a:moveTo>
                  <a:pt x="0" y="0"/>
                </a:moveTo>
                <a:lnTo>
                  <a:pt x="6462560" y="0"/>
                </a:lnTo>
              </a:path>
            </a:pathLst>
          </a:custGeom>
          <a:ln w="12700">
            <a:solidFill>
              <a:srgbClr val="A7A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7910538" y="4217594"/>
            <a:ext cx="781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SharpSansDisplayNo1-Book"/>
                <a:cs typeface="SharpSansDisplayNo1-Book"/>
              </a:rPr>
              <a:t>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805991" y="3994029"/>
            <a:ext cx="1822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latin typeface="SharpSansDisplayNo1-Book"/>
                <a:cs typeface="SharpSansDisplayNo1-Book"/>
              </a:rPr>
              <a:t>100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805991" y="3770445"/>
            <a:ext cx="1822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latin typeface="SharpSansDisplayNo1-Book"/>
                <a:cs typeface="SharpSansDisplayNo1-Book"/>
              </a:rPr>
              <a:t>200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805991" y="3546862"/>
            <a:ext cx="1822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latin typeface="SharpSansDisplayNo1-Book"/>
                <a:cs typeface="SharpSansDisplayNo1-Book"/>
              </a:rPr>
              <a:t>300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805991" y="3323278"/>
            <a:ext cx="1822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latin typeface="SharpSansDisplayNo1-Book"/>
                <a:cs typeface="SharpSansDisplayNo1-Book"/>
              </a:rPr>
              <a:t>400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805991" y="3099784"/>
            <a:ext cx="1822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latin typeface="SharpSansDisplayNo1-Book"/>
                <a:cs typeface="SharpSansDisplayNo1-Book"/>
              </a:rPr>
              <a:t>500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805991" y="2876200"/>
            <a:ext cx="1822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latin typeface="SharpSansDisplayNo1-Book"/>
                <a:cs typeface="SharpSansDisplayNo1-Book"/>
              </a:rPr>
              <a:t>600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805991" y="2652617"/>
            <a:ext cx="1822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latin typeface="SharpSansDisplayNo1-Book"/>
                <a:cs typeface="SharpSansDisplayNo1-Book"/>
              </a:rPr>
              <a:t>700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805991" y="2429122"/>
            <a:ext cx="1822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latin typeface="SharpSansDisplayNo1-Book"/>
                <a:cs typeface="SharpSansDisplayNo1-Book"/>
              </a:rPr>
              <a:t>800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8022542" y="4024904"/>
            <a:ext cx="6463030" cy="0"/>
          </a:xfrm>
          <a:custGeom>
            <a:avLst/>
            <a:gdLst/>
            <a:ahLst/>
            <a:cxnLst/>
            <a:rect l="l" t="t" r="r" b="b"/>
            <a:pathLst>
              <a:path w="6463030">
                <a:moveTo>
                  <a:pt x="0" y="0"/>
                </a:moveTo>
                <a:lnTo>
                  <a:pt x="6462560" y="0"/>
                </a:lnTo>
              </a:path>
            </a:pathLst>
          </a:custGeom>
          <a:ln w="3175">
            <a:solidFill>
              <a:srgbClr val="A7A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022542" y="3801354"/>
            <a:ext cx="6463030" cy="0"/>
          </a:xfrm>
          <a:custGeom>
            <a:avLst/>
            <a:gdLst/>
            <a:ahLst/>
            <a:cxnLst/>
            <a:rect l="l" t="t" r="r" b="b"/>
            <a:pathLst>
              <a:path w="6463030">
                <a:moveTo>
                  <a:pt x="0" y="0"/>
                </a:moveTo>
                <a:lnTo>
                  <a:pt x="6462560" y="0"/>
                </a:lnTo>
              </a:path>
            </a:pathLst>
          </a:custGeom>
          <a:ln w="3175">
            <a:solidFill>
              <a:srgbClr val="A7A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022542" y="3577802"/>
            <a:ext cx="6463030" cy="0"/>
          </a:xfrm>
          <a:custGeom>
            <a:avLst/>
            <a:gdLst/>
            <a:ahLst/>
            <a:cxnLst/>
            <a:rect l="l" t="t" r="r" b="b"/>
            <a:pathLst>
              <a:path w="6463030">
                <a:moveTo>
                  <a:pt x="0" y="0"/>
                </a:moveTo>
                <a:lnTo>
                  <a:pt x="6462560" y="0"/>
                </a:lnTo>
              </a:path>
            </a:pathLst>
          </a:custGeom>
          <a:ln w="3175">
            <a:solidFill>
              <a:srgbClr val="A7A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8" name="object 68"/>
          <p:cNvGrpSpPr/>
          <p:nvPr/>
        </p:nvGrpSpPr>
        <p:grpSpPr>
          <a:xfrm>
            <a:off x="8022542" y="2458457"/>
            <a:ext cx="6463030" cy="911225"/>
            <a:chOff x="8022542" y="2458457"/>
            <a:chExt cx="6463030" cy="911225"/>
          </a:xfrm>
        </p:grpSpPr>
        <p:sp>
          <p:nvSpPr>
            <p:cNvPr id="69" name="object 69"/>
            <p:cNvSpPr/>
            <p:nvPr/>
          </p:nvSpPr>
          <p:spPr>
            <a:xfrm>
              <a:off x="8022542" y="3354250"/>
              <a:ext cx="6463030" cy="0"/>
            </a:xfrm>
            <a:custGeom>
              <a:avLst/>
              <a:gdLst/>
              <a:ahLst/>
              <a:cxnLst/>
              <a:rect l="l" t="t" r="r" b="b"/>
              <a:pathLst>
                <a:path w="6463030">
                  <a:moveTo>
                    <a:pt x="0" y="0"/>
                  </a:moveTo>
                  <a:lnTo>
                    <a:pt x="6462560" y="0"/>
                  </a:lnTo>
                </a:path>
              </a:pathLst>
            </a:custGeom>
            <a:ln w="3175">
              <a:solidFill>
                <a:srgbClr val="A7A8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022542" y="3130698"/>
              <a:ext cx="6463030" cy="0"/>
            </a:xfrm>
            <a:custGeom>
              <a:avLst/>
              <a:gdLst/>
              <a:ahLst/>
              <a:cxnLst/>
              <a:rect l="l" t="t" r="r" b="b"/>
              <a:pathLst>
                <a:path w="6463030">
                  <a:moveTo>
                    <a:pt x="0" y="0"/>
                  </a:moveTo>
                  <a:lnTo>
                    <a:pt x="6462560" y="0"/>
                  </a:lnTo>
                </a:path>
              </a:pathLst>
            </a:custGeom>
            <a:ln w="3175">
              <a:solidFill>
                <a:srgbClr val="A7A8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291819" y="3126227"/>
              <a:ext cx="539115" cy="83185"/>
            </a:xfrm>
            <a:custGeom>
              <a:avLst/>
              <a:gdLst/>
              <a:ahLst/>
              <a:cxnLst/>
              <a:rect l="l" t="t" r="r" b="b"/>
              <a:pathLst>
                <a:path w="539115" h="83185">
                  <a:moveTo>
                    <a:pt x="538543" y="8271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02A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830365" y="3023393"/>
              <a:ext cx="539115" cy="186055"/>
            </a:xfrm>
            <a:custGeom>
              <a:avLst/>
              <a:gdLst/>
              <a:ahLst/>
              <a:cxnLst/>
              <a:rect l="l" t="t" r="r" b="b"/>
              <a:pathLst>
                <a:path w="539115" h="186055">
                  <a:moveTo>
                    <a:pt x="538543" y="0"/>
                  </a:moveTo>
                  <a:lnTo>
                    <a:pt x="0" y="185547"/>
                  </a:lnTo>
                </a:path>
              </a:pathLst>
            </a:custGeom>
            <a:ln w="12700">
              <a:solidFill>
                <a:srgbClr val="202A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022542" y="2907148"/>
              <a:ext cx="6463030" cy="0"/>
            </a:xfrm>
            <a:custGeom>
              <a:avLst/>
              <a:gdLst/>
              <a:ahLst/>
              <a:cxnLst/>
              <a:rect l="l" t="t" r="r" b="b"/>
              <a:pathLst>
                <a:path w="6463030">
                  <a:moveTo>
                    <a:pt x="0" y="0"/>
                  </a:moveTo>
                  <a:lnTo>
                    <a:pt x="6462560" y="0"/>
                  </a:lnTo>
                </a:path>
              </a:pathLst>
            </a:custGeom>
            <a:ln w="3175">
              <a:solidFill>
                <a:srgbClr val="A7A8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9368911" y="2755133"/>
              <a:ext cx="539115" cy="268605"/>
            </a:xfrm>
            <a:custGeom>
              <a:avLst/>
              <a:gdLst/>
              <a:ahLst/>
              <a:cxnLst/>
              <a:rect l="l" t="t" r="r" b="b"/>
              <a:pathLst>
                <a:path w="539115" h="268605">
                  <a:moveTo>
                    <a:pt x="538543" y="0"/>
                  </a:moveTo>
                  <a:lnTo>
                    <a:pt x="0" y="268262"/>
                  </a:lnTo>
                </a:path>
              </a:pathLst>
            </a:custGeom>
            <a:ln w="12700">
              <a:solidFill>
                <a:srgbClr val="202A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9907459" y="2755135"/>
              <a:ext cx="539115" cy="471805"/>
            </a:xfrm>
            <a:custGeom>
              <a:avLst/>
              <a:gdLst/>
              <a:ahLst/>
              <a:cxnLst/>
              <a:rect l="l" t="t" r="r" b="b"/>
              <a:pathLst>
                <a:path w="539115" h="471805">
                  <a:moveTo>
                    <a:pt x="538543" y="47169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02A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0446003" y="3226819"/>
              <a:ext cx="539115" cy="136525"/>
            </a:xfrm>
            <a:custGeom>
              <a:avLst/>
              <a:gdLst/>
              <a:ahLst/>
              <a:cxnLst/>
              <a:rect l="l" t="t" r="r" b="b"/>
              <a:pathLst>
                <a:path w="539115" h="136525">
                  <a:moveTo>
                    <a:pt x="538543" y="13637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02A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0984551" y="3141877"/>
              <a:ext cx="539115" cy="221615"/>
            </a:xfrm>
            <a:custGeom>
              <a:avLst/>
              <a:gdLst/>
              <a:ahLst/>
              <a:cxnLst/>
              <a:rect l="l" t="t" r="r" b="b"/>
              <a:pathLst>
                <a:path w="539115" h="221614">
                  <a:moveTo>
                    <a:pt x="538543" y="0"/>
                  </a:moveTo>
                  <a:lnTo>
                    <a:pt x="0" y="221310"/>
                  </a:lnTo>
                </a:path>
              </a:pathLst>
            </a:custGeom>
            <a:ln w="12699">
              <a:solidFill>
                <a:srgbClr val="202A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1523098" y="3141870"/>
              <a:ext cx="539115" cy="136525"/>
            </a:xfrm>
            <a:custGeom>
              <a:avLst/>
              <a:gdLst/>
              <a:ahLst/>
              <a:cxnLst/>
              <a:rect l="l" t="t" r="r" b="b"/>
              <a:pathLst>
                <a:path w="539115" h="136525">
                  <a:moveTo>
                    <a:pt x="538543" y="13637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02A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2061643" y="3251417"/>
              <a:ext cx="539115" cy="27305"/>
            </a:xfrm>
            <a:custGeom>
              <a:avLst/>
              <a:gdLst/>
              <a:ahLst/>
              <a:cxnLst/>
              <a:rect l="l" t="t" r="r" b="b"/>
              <a:pathLst>
                <a:path w="539115" h="27304">
                  <a:moveTo>
                    <a:pt x="538543" y="0"/>
                  </a:moveTo>
                  <a:lnTo>
                    <a:pt x="0" y="26822"/>
                  </a:lnTo>
                </a:path>
              </a:pathLst>
            </a:custGeom>
            <a:ln w="12700">
              <a:solidFill>
                <a:srgbClr val="202A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2600190" y="3251422"/>
              <a:ext cx="539115" cy="40640"/>
            </a:xfrm>
            <a:custGeom>
              <a:avLst/>
              <a:gdLst/>
              <a:ahLst/>
              <a:cxnLst/>
              <a:rect l="l" t="t" r="r" b="b"/>
              <a:pathLst>
                <a:path w="539115" h="40639">
                  <a:moveTo>
                    <a:pt x="538543" y="4023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02A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3138737" y="2929502"/>
              <a:ext cx="539115" cy="362585"/>
            </a:xfrm>
            <a:custGeom>
              <a:avLst/>
              <a:gdLst/>
              <a:ahLst/>
              <a:cxnLst/>
              <a:rect l="l" t="t" r="r" b="b"/>
              <a:pathLst>
                <a:path w="539115" h="362585">
                  <a:moveTo>
                    <a:pt x="538543" y="0"/>
                  </a:moveTo>
                  <a:lnTo>
                    <a:pt x="0" y="362153"/>
                  </a:lnTo>
                </a:path>
              </a:pathLst>
            </a:custGeom>
            <a:ln w="12700">
              <a:solidFill>
                <a:srgbClr val="202A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3677282" y="2929505"/>
              <a:ext cx="539115" cy="199390"/>
            </a:xfrm>
            <a:custGeom>
              <a:avLst/>
              <a:gdLst/>
              <a:ahLst/>
              <a:cxnLst/>
              <a:rect l="l" t="t" r="r" b="b"/>
              <a:pathLst>
                <a:path w="539115" h="199389">
                  <a:moveTo>
                    <a:pt x="538543" y="19895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02A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022542" y="2683596"/>
              <a:ext cx="6463030" cy="0"/>
            </a:xfrm>
            <a:custGeom>
              <a:avLst/>
              <a:gdLst/>
              <a:ahLst/>
              <a:cxnLst/>
              <a:rect l="l" t="t" r="r" b="b"/>
              <a:pathLst>
                <a:path w="6463030">
                  <a:moveTo>
                    <a:pt x="0" y="0"/>
                  </a:moveTo>
                  <a:lnTo>
                    <a:pt x="6462560" y="0"/>
                  </a:lnTo>
                </a:path>
              </a:pathLst>
            </a:custGeom>
            <a:ln w="3175">
              <a:solidFill>
                <a:srgbClr val="A7A8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291819" y="2732776"/>
              <a:ext cx="539115" cy="76200"/>
            </a:xfrm>
            <a:custGeom>
              <a:avLst/>
              <a:gdLst/>
              <a:ahLst/>
              <a:cxnLst/>
              <a:rect l="l" t="t" r="r" b="b"/>
              <a:pathLst>
                <a:path w="539115" h="76200">
                  <a:moveTo>
                    <a:pt x="538543" y="7600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830365" y="2659005"/>
              <a:ext cx="539115" cy="149860"/>
            </a:xfrm>
            <a:custGeom>
              <a:avLst/>
              <a:gdLst/>
              <a:ahLst/>
              <a:cxnLst/>
              <a:rect l="l" t="t" r="r" b="b"/>
              <a:pathLst>
                <a:path w="539115" h="149860">
                  <a:moveTo>
                    <a:pt x="538543" y="0"/>
                  </a:moveTo>
                  <a:lnTo>
                    <a:pt x="0" y="149783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9368911" y="2569584"/>
              <a:ext cx="539115" cy="89535"/>
            </a:xfrm>
            <a:custGeom>
              <a:avLst/>
              <a:gdLst/>
              <a:ahLst/>
              <a:cxnLst/>
              <a:rect l="l" t="t" r="r" b="b"/>
              <a:pathLst>
                <a:path w="539115" h="89535">
                  <a:moveTo>
                    <a:pt x="538543" y="0"/>
                  </a:moveTo>
                  <a:lnTo>
                    <a:pt x="0" y="89420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9907459" y="2569589"/>
              <a:ext cx="539115" cy="212725"/>
            </a:xfrm>
            <a:custGeom>
              <a:avLst/>
              <a:gdLst/>
              <a:ahLst/>
              <a:cxnLst/>
              <a:rect l="l" t="t" r="r" b="b"/>
              <a:pathLst>
                <a:path w="539115" h="212725">
                  <a:moveTo>
                    <a:pt x="538543" y="212369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0446003" y="2781961"/>
              <a:ext cx="539115" cy="196850"/>
            </a:xfrm>
            <a:custGeom>
              <a:avLst/>
              <a:gdLst/>
              <a:ahLst/>
              <a:cxnLst/>
              <a:rect l="l" t="t" r="r" b="b"/>
              <a:pathLst>
                <a:path w="539115" h="196850">
                  <a:moveTo>
                    <a:pt x="538543" y="19672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0984551" y="2978678"/>
              <a:ext cx="539115" cy="51435"/>
            </a:xfrm>
            <a:custGeom>
              <a:avLst/>
              <a:gdLst/>
              <a:ahLst/>
              <a:cxnLst/>
              <a:rect l="l" t="t" r="r" b="b"/>
              <a:pathLst>
                <a:path w="539115" h="51435">
                  <a:moveTo>
                    <a:pt x="538543" y="5142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1523098" y="3005509"/>
              <a:ext cx="539115" cy="24765"/>
            </a:xfrm>
            <a:custGeom>
              <a:avLst/>
              <a:gdLst/>
              <a:ahLst/>
              <a:cxnLst/>
              <a:rect l="l" t="t" r="r" b="b"/>
              <a:pathLst>
                <a:path w="539115" h="24764">
                  <a:moveTo>
                    <a:pt x="538543" y="0"/>
                  </a:moveTo>
                  <a:lnTo>
                    <a:pt x="0" y="24587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2061643" y="2665712"/>
              <a:ext cx="539115" cy="340360"/>
            </a:xfrm>
            <a:custGeom>
              <a:avLst/>
              <a:gdLst/>
              <a:ahLst/>
              <a:cxnLst/>
              <a:rect l="l" t="t" r="r" b="b"/>
              <a:pathLst>
                <a:path w="539115" h="340360">
                  <a:moveTo>
                    <a:pt x="538543" y="0"/>
                  </a:moveTo>
                  <a:lnTo>
                    <a:pt x="0" y="339801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2600190" y="2665709"/>
              <a:ext cx="539115" cy="252729"/>
            </a:xfrm>
            <a:custGeom>
              <a:avLst/>
              <a:gdLst/>
              <a:ahLst/>
              <a:cxnLst/>
              <a:rect l="l" t="t" r="r" b="b"/>
              <a:pathLst>
                <a:path w="539115" h="252730">
                  <a:moveTo>
                    <a:pt x="538543" y="25261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3138737" y="2672419"/>
              <a:ext cx="539115" cy="246379"/>
            </a:xfrm>
            <a:custGeom>
              <a:avLst/>
              <a:gdLst/>
              <a:ahLst/>
              <a:cxnLst/>
              <a:rect l="l" t="t" r="r" b="b"/>
              <a:pathLst>
                <a:path w="539115" h="246380">
                  <a:moveTo>
                    <a:pt x="538543" y="0"/>
                  </a:moveTo>
                  <a:lnTo>
                    <a:pt x="0" y="245910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022542" y="2460044"/>
              <a:ext cx="6463030" cy="0"/>
            </a:xfrm>
            <a:custGeom>
              <a:avLst/>
              <a:gdLst/>
              <a:ahLst/>
              <a:cxnLst/>
              <a:rect l="l" t="t" r="r" b="b"/>
              <a:pathLst>
                <a:path w="6463030">
                  <a:moveTo>
                    <a:pt x="0" y="0"/>
                  </a:moveTo>
                  <a:lnTo>
                    <a:pt x="6462560" y="0"/>
                  </a:lnTo>
                </a:path>
              </a:pathLst>
            </a:custGeom>
            <a:ln w="3175">
              <a:solidFill>
                <a:srgbClr val="A7A8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3677282" y="2502519"/>
              <a:ext cx="539115" cy="170180"/>
            </a:xfrm>
            <a:custGeom>
              <a:avLst/>
              <a:gdLst/>
              <a:ahLst/>
              <a:cxnLst/>
              <a:rect l="l" t="t" r="r" b="b"/>
              <a:pathLst>
                <a:path w="539115" h="170180">
                  <a:moveTo>
                    <a:pt x="538543" y="0"/>
                  </a:moveTo>
                  <a:lnTo>
                    <a:pt x="0" y="169900"/>
                  </a:lnTo>
                </a:path>
              </a:pathLst>
            </a:custGeom>
            <a:ln w="12700">
              <a:solidFill>
                <a:srgbClr val="005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/>
          <p:nvPr/>
        </p:nvSpPr>
        <p:spPr>
          <a:xfrm>
            <a:off x="8022542" y="2236494"/>
            <a:ext cx="6463030" cy="0"/>
          </a:xfrm>
          <a:custGeom>
            <a:avLst/>
            <a:gdLst/>
            <a:ahLst/>
            <a:cxnLst/>
            <a:rect l="l" t="t" r="r" b="b"/>
            <a:pathLst>
              <a:path w="6463030">
                <a:moveTo>
                  <a:pt x="0" y="0"/>
                </a:moveTo>
                <a:lnTo>
                  <a:pt x="6462560" y="0"/>
                </a:lnTo>
              </a:path>
            </a:pathLst>
          </a:custGeom>
          <a:ln w="3175">
            <a:solidFill>
              <a:srgbClr val="A7A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14009396" y="4263433"/>
            <a:ext cx="41338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SharpSansDisplayNo1-Book"/>
                <a:cs typeface="SharpSansDisplayNo1-Book"/>
              </a:rPr>
              <a:t>Oct </a:t>
            </a:r>
            <a:r>
              <a:rPr sz="700" spc="-20" dirty="0">
                <a:latin typeface="SharpSansDisplayNo1-Book"/>
                <a:cs typeface="SharpSansDisplayNo1-Book"/>
              </a:rPr>
              <a:t>2023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14" name="object 1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20" dirty="0"/>
              <a:t>Private</a:t>
            </a:r>
            <a:r>
              <a:rPr dirty="0"/>
              <a:t> </a:t>
            </a:r>
            <a:r>
              <a:rPr spc="-20" dirty="0"/>
              <a:t>Markets</a:t>
            </a:r>
            <a:r>
              <a:rPr dirty="0"/>
              <a:t> </a:t>
            </a:r>
            <a:r>
              <a:rPr spc="-10" dirty="0"/>
              <a:t>House</a:t>
            </a:r>
            <a:r>
              <a:rPr spc="5" dirty="0"/>
              <a:t> </a:t>
            </a:r>
            <a:r>
              <a:rPr spc="-20" dirty="0"/>
              <a:t>View</a:t>
            </a:r>
          </a:p>
        </p:txBody>
      </p:sp>
      <p:sp>
        <p:nvSpPr>
          <p:cNvPr id="115" name="object 1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1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98" name="object 98"/>
          <p:cNvSpPr txBox="1"/>
          <p:nvPr/>
        </p:nvSpPr>
        <p:spPr>
          <a:xfrm>
            <a:off x="13473329" y="4263433"/>
            <a:ext cx="3594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SharpSansDisplayNo1-Book"/>
                <a:cs typeface="SharpSansDisplayNo1-Book"/>
              </a:rPr>
              <a:t>YE</a:t>
            </a:r>
            <a:r>
              <a:rPr sz="700" spc="-10" dirty="0">
                <a:latin typeface="SharpSansDisplayNo1-Book"/>
                <a:cs typeface="SharpSansDisplayNo1-Book"/>
              </a:rPr>
              <a:t> </a:t>
            </a:r>
            <a:r>
              <a:rPr sz="700" spc="-20" dirty="0">
                <a:latin typeface="SharpSansDisplayNo1-Book"/>
                <a:cs typeface="SharpSansDisplayNo1-Book"/>
              </a:rPr>
              <a:t>2022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2937263" y="4263433"/>
            <a:ext cx="3594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SharpSansDisplayNo1-Book"/>
                <a:cs typeface="SharpSansDisplayNo1-Book"/>
              </a:rPr>
              <a:t>YE</a:t>
            </a:r>
            <a:r>
              <a:rPr sz="700" spc="-10" dirty="0">
                <a:latin typeface="SharpSansDisplayNo1-Book"/>
                <a:cs typeface="SharpSansDisplayNo1-Book"/>
              </a:rPr>
              <a:t> </a:t>
            </a:r>
            <a:r>
              <a:rPr sz="700" spc="-20" dirty="0">
                <a:latin typeface="SharpSansDisplayNo1-Book"/>
                <a:cs typeface="SharpSansDisplayNo1-Book"/>
              </a:rPr>
              <a:t>2021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2401195" y="4263433"/>
            <a:ext cx="3594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SharpSansDisplayNo1-Book"/>
                <a:cs typeface="SharpSansDisplayNo1-Book"/>
              </a:rPr>
              <a:t>YE</a:t>
            </a:r>
            <a:r>
              <a:rPr sz="700" spc="-10" dirty="0">
                <a:latin typeface="SharpSansDisplayNo1-Book"/>
                <a:cs typeface="SharpSansDisplayNo1-Book"/>
              </a:rPr>
              <a:t> </a:t>
            </a:r>
            <a:r>
              <a:rPr sz="700" spc="-20" dirty="0">
                <a:latin typeface="SharpSansDisplayNo1-Book"/>
                <a:cs typeface="SharpSansDisplayNo1-Book"/>
              </a:rPr>
              <a:t>2020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1865128" y="4263433"/>
            <a:ext cx="3594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SharpSansDisplayNo1-Book"/>
                <a:cs typeface="SharpSansDisplayNo1-Book"/>
              </a:rPr>
              <a:t>YE</a:t>
            </a:r>
            <a:r>
              <a:rPr sz="700" spc="-10" dirty="0">
                <a:latin typeface="SharpSansDisplayNo1-Book"/>
                <a:cs typeface="SharpSansDisplayNo1-Book"/>
              </a:rPr>
              <a:t> </a:t>
            </a:r>
            <a:r>
              <a:rPr sz="700" spc="-20" dirty="0">
                <a:latin typeface="SharpSansDisplayNo1-Book"/>
                <a:cs typeface="SharpSansDisplayNo1-Book"/>
              </a:rPr>
              <a:t>2019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1329061" y="4263433"/>
            <a:ext cx="3594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SharpSansDisplayNo1-Book"/>
                <a:cs typeface="SharpSansDisplayNo1-Book"/>
              </a:rPr>
              <a:t>YE</a:t>
            </a:r>
            <a:r>
              <a:rPr sz="700" spc="-10" dirty="0">
                <a:latin typeface="SharpSansDisplayNo1-Book"/>
                <a:cs typeface="SharpSansDisplayNo1-Book"/>
              </a:rPr>
              <a:t> </a:t>
            </a:r>
            <a:r>
              <a:rPr sz="700" spc="-20" dirty="0">
                <a:latin typeface="SharpSansDisplayNo1-Book"/>
                <a:cs typeface="SharpSansDisplayNo1-Book"/>
              </a:rPr>
              <a:t>2018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0792994" y="4263433"/>
            <a:ext cx="3594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SharpSansDisplayNo1-Book"/>
                <a:cs typeface="SharpSansDisplayNo1-Book"/>
              </a:rPr>
              <a:t>YE</a:t>
            </a:r>
            <a:r>
              <a:rPr sz="700" spc="-10" dirty="0">
                <a:latin typeface="SharpSansDisplayNo1-Book"/>
                <a:cs typeface="SharpSansDisplayNo1-Book"/>
              </a:rPr>
              <a:t> </a:t>
            </a:r>
            <a:r>
              <a:rPr sz="700" spc="-20" dirty="0">
                <a:latin typeface="SharpSansDisplayNo1-Book"/>
                <a:cs typeface="SharpSansDisplayNo1-Book"/>
              </a:rPr>
              <a:t>2017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0256927" y="4263433"/>
            <a:ext cx="3594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SharpSansDisplayNo1-Book"/>
                <a:cs typeface="SharpSansDisplayNo1-Book"/>
              </a:rPr>
              <a:t>YE</a:t>
            </a:r>
            <a:r>
              <a:rPr sz="700" spc="-10" dirty="0">
                <a:latin typeface="SharpSansDisplayNo1-Book"/>
                <a:cs typeface="SharpSansDisplayNo1-Book"/>
              </a:rPr>
              <a:t> </a:t>
            </a:r>
            <a:r>
              <a:rPr sz="700" spc="-20" dirty="0">
                <a:latin typeface="SharpSansDisplayNo1-Book"/>
                <a:cs typeface="SharpSansDisplayNo1-Book"/>
              </a:rPr>
              <a:t>2016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9720860" y="4263433"/>
            <a:ext cx="3594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SharpSansDisplayNo1-Book"/>
                <a:cs typeface="SharpSansDisplayNo1-Book"/>
              </a:rPr>
              <a:t>YE</a:t>
            </a:r>
            <a:r>
              <a:rPr sz="700" spc="-10" dirty="0">
                <a:latin typeface="SharpSansDisplayNo1-Book"/>
                <a:cs typeface="SharpSansDisplayNo1-Book"/>
              </a:rPr>
              <a:t> </a:t>
            </a:r>
            <a:r>
              <a:rPr sz="700" spc="-20" dirty="0">
                <a:latin typeface="SharpSansDisplayNo1-Book"/>
                <a:cs typeface="SharpSansDisplayNo1-Book"/>
              </a:rPr>
              <a:t>2015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9184793" y="4263433"/>
            <a:ext cx="3594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SharpSansDisplayNo1-Book"/>
                <a:cs typeface="SharpSansDisplayNo1-Book"/>
              </a:rPr>
              <a:t>YE</a:t>
            </a:r>
            <a:r>
              <a:rPr sz="700" spc="-10" dirty="0">
                <a:latin typeface="SharpSansDisplayNo1-Book"/>
                <a:cs typeface="SharpSansDisplayNo1-Book"/>
              </a:rPr>
              <a:t> </a:t>
            </a:r>
            <a:r>
              <a:rPr sz="700" spc="-20" dirty="0">
                <a:latin typeface="SharpSansDisplayNo1-Book"/>
                <a:cs typeface="SharpSansDisplayNo1-Book"/>
              </a:rPr>
              <a:t>2014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8648726" y="4263433"/>
            <a:ext cx="3594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SharpSansDisplayNo1-Book"/>
                <a:cs typeface="SharpSansDisplayNo1-Book"/>
              </a:rPr>
              <a:t>YE</a:t>
            </a:r>
            <a:r>
              <a:rPr sz="700" spc="-10" dirty="0">
                <a:latin typeface="SharpSansDisplayNo1-Book"/>
                <a:cs typeface="SharpSansDisplayNo1-Book"/>
              </a:rPr>
              <a:t> </a:t>
            </a:r>
            <a:r>
              <a:rPr sz="700" spc="-20" dirty="0">
                <a:latin typeface="SharpSansDisplayNo1-Book"/>
                <a:cs typeface="SharpSansDisplayNo1-Book"/>
              </a:rPr>
              <a:t>2013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8112659" y="4263433"/>
            <a:ext cx="3594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SharpSansDisplayNo1-Book"/>
                <a:cs typeface="SharpSansDisplayNo1-Book"/>
              </a:rPr>
              <a:t>YE</a:t>
            </a:r>
            <a:r>
              <a:rPr sz="700" spc="-10" dirty="0">
                <a:latin typeface="SharpSansDisplayNo1-Book"/>
                <a:cs typeface="SharpSansDisplayNo1-Book"/>
              </a:rPr>
              <a:t> </a:t>
            </a:r>
            <a:r>
              <a:rPr sz="700" spc="-20" dirty="0">
                <a:latin typeface="SharpSansDisplayNo1-Book"/>
                <a:cs typeface="SharpSansDisplayNo1-Book"/>
              </a:rPr>
              <a:t>2012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7804900" y="4741145"/>
            <a:ext cx="23183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SharpSansDisplayNo1-Book"/>
                <a:cs typeface="SharpSansDisplayNo1-Book"/>
              </a:rPr>
              <a:t>Source: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Pitchbook</a:t>
            </a:r>
            <a:r>
              <a:rPr sz="900" spc="-10" dirty="0">
                <a:latin typeface="SharpSansDisplayNo1-Book"/>
                <a:cs typeface="SharpSansDisplayNo1-Book"/>
              </a:rPr>
              <a:t> LCD,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October</a:t>
            </a:r>
            <a:r>
              <a:rPr sz="900" spc="-10" dirty="0">
                <a:latin typeface="SharpSansDisplayNo1-Book"/>
                <a:cs typeface="SharpSansDisplayNo1-Book"/>
              </a:rPr>
              <a:t> 2023</a:t>
            </a:r>
            <a:endParaRPr sz="900" dirty="0">
              <a:latin typeface="SharpSansDisplayNo1-Book"/>
              <a:cs typeface="SharpSansDisplayNo1-Book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5072033" y="3674080"/>
            <a:ext cx="1863089" cy="200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spc="-10" dirty="0">
                <a:latin typeface="SharpSansDisplayNo1-Book"/>
                <a:cs typeface="SharpSansDisplayNo1-Book"/>
              </a:rPr>
              <a:t>Middle </a:t>
            </a:r>
            <a:r>
              <a:rPr sz="900" spc="-20" dirty="0">
                <a:latin typeface="SharpSansDisplayNo1-Book"/>
                <a:cs typeface="SharpSansDisplayNo1-Book"/>
              </a:rPr>
              <a:t>market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spread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at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end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September </a:t>
            </a:r>
            <a:r>
              <a:rPr sz="900" spc="-10" dirty="0">
                <a:latin typeface="SharpSansDisplayNo1-Book"/>
                <a:cs typeface="SharpSansDisplayNo1-Book"/>
              </a:rPr>
              <a:t>2023 compared to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end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December</a:t>
            </a:r>
            <a:r>
              <a:rPr sz="900" spc="-2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2022 ha</a:t>
            </a:r>
            <a:r>
              <a:rPr lang="en-GB" sz="900" spc="-10" dirty="0">
                <a:latin typeface="SharpSansDisplayNo1-Book"/>
                <a:cs typeface="SharpSansDisplayNo1-Book"/>
              </a:rPr>
              <a:t>s</a:t>
            </a:r>
            <a:r>
              <a:rPr sz="900" spc="-10" dirty="0">
                <a:latin typeface="SharpSansDisplayNo1-Book"/>
                <a:cs typeface="SharpSansDisplayNo1-Book"/>
              </a:rPr>
              <a:t> increased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and</a:t>
            </a:r>
            <a:r>
              <a:rPr sz="900" spc="-4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we</a:t>
            </a:r>
            <a:r>
              <a:rPr sz="900" spc="-3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can</a:t>
            </a:r>
            <a:r>
              <a:rPr sz="900" spc="-3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see</a:t>
            </a:r>
            <a:r>
              <a:rPr sz="900" spc="-3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that</a:t>
            </a:r>
            <a:r>
              <a:rPr sz="900" spc="-3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3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average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over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10yrs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also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shows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that spreads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have</a:t>
            </a:r>
            <a:r>
              <a:rPr sz="900" spc="-3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widened.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this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environment</a:t>
            </a:r>
            <a:r>
              <a:rPr lang="en-GB" sz="900" spc="-10" dirty="0">
                <a:latin typeface="SharpSansDisplayNo1-Book"/>
                <a:cs typeface="SharpSansDisplayNo1-Book"/>
              </a:rPr>
              <a:t>,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3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quality</a:t>
            </a:r>
            <a:r>
              <a:rPr sz="900" spc="-2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of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deals</a:t>
            </a:r>
            <a:r>
              <a:rPr sz="900" spc="-2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is</a:t>
            </a:r>
            <a:r>
              <a:rPr sz="900" spc="-2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crucial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as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performance</a:t>
            </a:r>
            <a:r>
              <a:rPr sz="900" spc="-5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may</a:t>
            </a:r>
            <a:r>
              <a:rPr sz="900" spc="-3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deteriorate.</a:t>
            </a:r>
            <a:endParaRPr sz="900" dirty="0">
              <a:latin typeface="SharpSansDisplayNo1-Book"/>
              <a:cs typeface="SharpSansDisplayNo1-Book"/>
            </a:endParaRPr>
          </a:p>
          <a:p>
            <a:pPr marL="12700" marR="26670">
              <a:lnSpc>
                <a:spcPct val="111100"/>
              </a:lnSpc>
            </a:pPr>
            <a:r>
              <a:rPr sz="900" spc="-20" dirty="0">
                <a:latin typeface="SharpSansDisplayNo1-Book"/>
                <a:cs typeface="SharpSansDisplayNo1-Book"/>
              </a:rPr>
              <a:t>Private credit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still continues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to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offer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some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advantages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vs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public</a:t>
            </a:r>
            <a:r>
              <a:rPr sz="9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bonds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but</a:t>
            </a:r>
            <a:r>
              <a:rPr sz="900" spc="-2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it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is</a:t>
            </a:r>
            <a:r>
              <a:rPr sz="900" spc="-20" dirty="0">
                <a:latin typeface="SharpSansDisplayNo1-Book"/>
                <a:cs typeface="SharpSansDisplayNo1-Book"/>
              </a:rPr>
              <a:t> important</a:t>
            </a:r>
            <a:r>
              <a:rPr sz="900" spc="-2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to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look</a:t>
            </a:r>
            <a:r>
              <a:rPr sz="900" spc="-20" dirty="0">
                <a:latin typeface="SharpSansDisplayNo1-Book"/>
                <a:cs typeface="SharpSansDisplayNo1-Book"/>
              </a:rPr>
              <a:t> for </a:t>
            </a:r>
            <a:r>
              <a:rPr sz="900" spc="-10" dirty="0">
                <a:latin typeface="SharpSansDisplayNo1-Book"/>
                <a:cs typeface="SharpSansDisplayNo1-Book"/>
              </a:rPr>
              <a:t>assets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that</a:t>
            </a:r>
            <a:r>
              <a:rPr sz="900" spc="-3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offer </a:t>
            </a:r>
            <a:r>
              <a:rPr sz="900" dirty="0">
                <a:latin typeface="SharpSansDisplayNo1-Book"/>
                <a:cs typeface="SharpSansDisplayNo1-Book"/>
              </a:rPr>
              <a:t>a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good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risk/reward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balance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and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downside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protection.</a:t>
            </a:r>
            <a:endParaRPr sz="900" dirty="0">
              <a:latin typeface="SharpSansDisplayNo1-Book"/>
              <a:cs typeface="SharpSansDisplayNo1-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25" grpId="0"/>
      <p:bldP spid="26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3" grpId="0"/>
      <p:bldP spid="55" grpId="0" animBg="1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 animBg="1"/>
      <p:bldP spid="66" grpId="0" animBg="1"/>
      <p:bldP spid="67" grpId="0" animBg="1"/>
      <p:bldP spid="96" grpId="0" animBg="1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449320" cy="8496300"/>
          </a:xfrm>
          <a:custGeom>
            <a:avLst/>
            <a:gdLst/>
            <a:ahLst/>
            <a:cxnLst/>
            <a:rect l="l" t="t" r="r" b="b"/>
            <a:pathLst>
              <a:path w="3449320" h="8496300">
                <a:moveTo>
                  <a:pt x="3448799" y="0"/>
                </a:moveTo>
                <a:lnTo>
                  <a:pt x="0" y="0"/>
                </a:lnTo>
                <a:lnTo>
                  <a:pt x="0" y="8495995"/>
                </a:lnTo>
                <a:lnTo>
                  <a:pt x="3448799" y="8495995"/>
                </a:lnTo>
                <a:lnTo>
                  <a:pt x="3448799" y="0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Natural</a:t>
            </a:r>
            <a:r>
              <a:rPr spc="-55" dirty="0"/>
              <a:t> Resources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47300" y="1924794"/>
            <a:ext cx="1234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SharpSansDisplayNo1-Semibold"/>
                <a:cs typeface="SharpSansDisplayNo1-Semibold"/>
              </a:rPr>
              <a:t>Market</a:t>
            </a:r>
            <a:r>
              <a:rPr sz="1200" b="1" spc="-25" dirty="0">
                <a:latin typeface="SharpSansDisplayNo1-Semibold"/>
                <a:cs typeface="SharpSansDisplayNo1-Semibold"/>
              </a:rPr>
              <a:t> </a:t>
            </a:r>
            <a:r>
              <a:rPr sz="1200" b="1" spc="-10" dirty="0">
                <a:latin typeface="SharpSansDisplayNo1-Semibold"/>
                <a:cs typeface="SharpSansDisplayNo1-Semibold"/>
              </a:rPr>
              <a:t>dynamics</a:t>
            </a:r>
            <a:endParaRPr sz="1200">
              <a:latin typeface="SharpSansDisplayNo1-Semibold"/>
              <a:cs typeface="SharpSansDisplayNo1-Semibold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359928"/>
              </p:ext>
            </p:extLst>
          </p:nvPr>
        </p:nvGraphicFramePr>
        <p:xfrm>
          <a:off x="4477500" y="2369294"/>
          <a:ext cx="4140200" cy="2070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6575">
                <a:tc>
                  <a:txBody>
                    <a:bodyPr/>
                    <a:lstStyle/>
                    <a:p>
                      <a:pPr>
                        <a:lnSpc>
                          <a:spcPts val="855"/>
                        </a:lnSpc>
                      </a:pPr>
                      <a:r>
                        <a:rPr sz="900" b="1" spc="-10" dirty="0">
                          <a:latin typeface="SharpSansDisplayNo1-Semibold"/>
                          <a:cs typeface="SharpSansDisplayNo1-Semibold"/>
                        </a:rPr>
                        <a:t>Regulation/Policy</a:t>
                      </a:r>
                      <a:r>
                        <a:rPr sz="900" b="1" spc="45" dirty="0">
                          <a:latin typeface="SharpSansDisplayNo1-Semibold"/>
                          <a:cs typeface="SharpSansDisplayNo1-Semibold"/>
                        </a:rPr>
                        <a:t> </a:t>
                      </a:r>
                      <a:r>
                        <a:rPr sz="900" b="1" dirty="0">
                          <a:latin typeface="SharpSansDisplayNo1-Semibold"/>
                          <a:cs typeface="SharpSansDisplayNo1-Semibold"/>
                        </a:rPr>
                        <a:t>&amp;</a:t>
                      </a:r>
                      <a:r>
                        <a:rPr sz="900" b="1" spc="50" dirty="0">
                          <a:latin typeface="SharpSansDisplayNo1-Semibold"/>
                          <a:cs typeface="SharpSansDisplayNo1-Semibold"/>
                        </a:rPr>
                        <a:t> </a:t>
                      </a:r>
                      <a:r>
                        <a:rPr sz="900" b="1" spc="-25" dirty="0">
                          <a:latin typeface="SharpSansDisplayNo1-Semibold"/>
                          <a:cs typeface="SharpSansDisplayNo1-Semibold"/>
                        </a:rPr>
                        <a:t>Tax</a:t>
                      </a:r>
                      <a:endParaRPr sz="900">
                        <a:latin typeface="SharpSansDisplayNo1-Semibold"/>
                        <a:cs typeface="SharpSansDisplayNo1-Semibold"/>
                      </a:endParaRPr>
                    </a:p>
                    <a:p>
                      <a:pPr marR="565785">
                        <a:lnSpc>
                          <a:spcPct val="111100"/>
                        </a:lnSpc>
                        <a:spcBef>
                          <a:spcPts val="150"/>
                        </a:spcBef>
                      </a:pP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In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the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US,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the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Inflation Reduction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Act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continues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to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fuel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infrastructure</a:t>
                      </a:r>
                      <a:r>
                        <a:rPr sz="9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investment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providing</a:t>
                      </a:r>
                      <a:r>
                        <a:rPr sz="900" spc="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strong</a:t>
                      </a:r>
                      <a:r>
                        <a:rPr sz="900" spc="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tailwinds</a:t>
                      </a:r>
                      <a:r>
                        <a:rPr sz="900" spc="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across</a:t>
                      </a:r>
                      <a:r>
                        <a:rPr sz="900" spc="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energy</a:t>
                      </a:r>
                      <a:r>
                        <a:rPr sz="900" spc="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and</a:t>
                      </a:r>
                      <a:r>
                        <a:rPr sz="900" spc="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agriculture.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0" marB="0"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900" b="1" dirty="0">
                          <a:latin typeface="SharpSansDisplayNo1-Semibold"/>
                          <a:cs typeface="SharpSansDisplayNo1-Semibold"/>
                        </a:rPr>
                        <a:t>Dry</a:t>
                      </a:r>
                      <a:r>
                        <a:rPr sz="900" b="1" spc="10" dirty="0">
                          <a:latin typeface="SharpSansDisplayNo1-Semibold"/>
                          <a:cs typeface="SharpSansDisplayNo1-Semibold"/>
                        </a:rPr>
                        <a:t> </a:t>
                      </a:r>
                      <a:r>
                        <a:rPr sz="900" b="1" spc="-10" dirty="0">
                          <a:latin typeface="SharpSansDisplayNo1-Semibold"/>
                          <a:cs typeface="SharpSansDisplayNo1-Semibold"/>
                        </a:rPr>
                        <a:t>powder</a:t>
                      </a:r>
                      <a:endParaRPr sz="900" dirty="0">
                        <a:latin typeface="SharpSansDisplayNo1-Semibold"/>
                        <a:cs typeface="SharpSansDisplayNo1-Semibold"/>
                      </a:endParaRPr>
                    </a:p>
                    <a:p>
                      <a:pPr marR="480695">
                        <a:lnSpc>
                          <a:spcPct val="111100"/>
                        </a:lnSpc>
                        <a:spcBef>
                          <a:spcPts val="150"/>
                        </a:spcBef>
                      </a:pP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Dry</a:t>
                      </a:r>
                      <a:r>
                        <a:rPr sz="900" spc="-3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powder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is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down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slightly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in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North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America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$170</a:t>
                      </a:r>
                      <a:r>
                        <a:rPr lang="en-GB" sz="900" spc="-10" dirty="0">
                          <a:latin typeface="SharpSansDisplayNo1-Book"/>
                          <a:cs typeface="SharpSansDisplayNo1-Book"/>
                        </a:rPr>
                        <a:t>bn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as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at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end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Oct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2023</a:t>
                      </a:r>
                      <a:r>
                        <a:rPr sz="9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vs</a:t>
                      </a:r>
                      <a:r>
                        <a:rPr sz="900" spc="-3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Dec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2022.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Europe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maintains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record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highs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of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$120bn.</a:t>
                      </a:r>
                      <a:endParaRPr sz="900" dirty="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984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9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900" b="1" spc="-10" dirty="0">
                          <a:latin typeface="SharpSansDisplayNo1-Semibold"/>
                          <a:cs typeface="SharpSansDisplayNo1-Semibold"/>
                        </a:rPr>
                        <a:t>Inflation</a:t>
                      </a:r>
                      <a:endParaRPr sz="900" dirty="0">
                        <a:latin typeface="SharpSansDisplayNo1-Semibold"/>
                        <a:cs typeface="SharpSansDisplayNo1-Semibold"/>
                      </a:endParaRPr>
                    </a:p>
                    <a:p>
                      <a:pPr marR="246379">
                        <a:lnSpc>
                          <a:spcPct val="111100"/>
                        </a:lnSpc>
                        <a:spcBef>
                          <a:spcPts val="125"/>
                        </a:spcBef>
                      </a:pP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Above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target-consistent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rates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 of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core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inflation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remain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 a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problem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in 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the</a:t>
                      </a:r>
                      <a:r>
                        <a:rPr sz="9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Americas.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But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disinflationary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progress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has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been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made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and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further growth</a:t>
                      </a:r>
                      <a:r>
                        <a:rPr sz="9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slowdowns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should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help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to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rebalance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economies,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taking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further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heat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out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of</a:t>
                      </a:r>
                      <a:r>
                        <a:rPr sz="9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core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inflation.</a:t>
                      </a:r>
                      <a:endParaRPr sz="900" dirty="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98425" marB="0">
                    <a:lnT w="3175">
                      <a:solidFill>
                        <a:srgbClr val="A7A8A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0000" y="2369293"/>
            <a:ext cx="190500" cy="1905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60000" y="3032868"/>
            <a:ext cx="190500" cy="1905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60000" y="3696442"/>
            <a:ext cx="190500" cy="1905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321800" y="1924794"/>
            <a:ext cx="29279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SharpSansDisplayNo1-Semibold"/>
                <a:cs typeface="SharpSansDisplayNo1-Semibold"/>
              </a:rPr>
              <a:t>Deal</a:t>
            </a:r>
            <a:r>
              <a:rPr sz="1200" b="1" spc="-10" dirty="0">
                <a:latin typeface="SharpSansDisplayNo1-Semibold"/>
                <a:cs typeface="SharpSansDisplayNo1-Semibold"/>
              </a:rPr>
              <a:t> </a:t>
            </a:r>
            <a:r>
              <a:rPr sz="1200" b="1" dirty="0">
                <a:latin typeface="SharpSansDisplayNo1-Semibold"/>
                <a:cs typeface="SharpSansDisplayNo1-Semibold"/>
              </a:rPr>
              <a:t>Activity</a:t>
            </a:r>
            <a:r>
              <a:rPr sz="1200" b="1" spc="-10" dirty="0">
                <a:latin typeface="SharpSansDisplayNo1-Semibold"/>
                <a:cs typeface="SharpSansDisplayNo1-Semibold"/>
              </a:rPr>
              <a:t> </a:t>
            </a:r>
            <a:r>
              <a:rPr sz="1200" b="1" dirty="0">
                <a:latin typeface="SharpSansDisplayNo1-Semibold"/>
                <a:cs typeface="SharpSansDisplayNo1-Semibold"/>
              </a:rPr>
              <a:t>–</a:t>
            </a:r>
            <a:r>
              <a:rPr sz="1200" b="1" spc="-5" dirty="0">
                <a:latin typeface="SharpSansDisplayNo1-Semibold"/>
                <a:cs typeface="SharpSansDisplayNo1-Semibold"/>
              </a:rPr>
              <a:t> </a:t>
            </a:r>
            <a:r>
              <a:rPr sz="1200" b="1" dirty="0">
                <a:latin typeface="SharpSansDisplayNo1-Semibold"/>
                <a:cs typeface="SharpSansDisplayNo1-Semibold"/>
              </a:rPr>
              <a:t>Middle</a:t>
            </a:r>
            <a:r>
              <a:rPr sz="1200" b="1" spc="-10" dirty="0">
                <a:latin typeface="SharpSansDisplayNo1-Semibold"/>
                <a:cs typeface="SharpSansDisplayNo1-Semibold"/>
              </a:rPr>
              <a:t> Market </a:t>
            </a:r>
            <a:r>
              <a:rPr sz="1200" b="1" dirty="0">
                <a:latin typeface="SharpSansDisplayNo1-Semibold"/>
                <a:cs typeface="SharpSansDisplayNo1-Semibold"/>
              </a:rPr>
              <a:t>Deal</a:t>
            </a:r>
            <a:r>
              <a:rPr sz="1200" b="1" spc="-5" dirty="0">
                <a:latin typeface="SharpSansDisplayNo1-Semibold"/>
                <a:cs typeface="SharpSansDisplayNo1-Semibold"/>
              </a:rPr>
              <a:t> </a:t>
            </a:r>
            <a:r>
              <a:rPr sz="1200" b="1" spc="-10" dirty="0">
                <a:latin typeface="SharpSansDisplayNo1-Semibold"/>
                <a:cs typeface="SharpSansDisplayNo1-Semibold"/>
              </a:rPr>
              <a:t>Volume</a:t>
            </a:r>
            <a:endParaRPr sz="1200">
              <a:latin typeface="SharpSansDisplayNo1-Semibold"/>
              <a:cs typeface="SharpSansDisplayNo1-Semi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21800" y="2216894"/>
            <a:ext cx="408940" cy="395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SharpSansDisplayNo1-Book"/>
                <a:cs typeface="SharpSansDisplayNo1-Book"/>
              </a:rPr>
              <a:t>USD </a:t>
            </a:r>
            <a:r>
              <a:rPr sz="900" spc="-25" dirty="0">
                <a:latin typeface="SharpSansDisplayNo1-Book"/>
                <a:cs typeface="SharpSansDisplayNo1-Book"/>
              </a:rPr>
              <a:t>bn</a:t>
            </a:r>
            <a:endParaRPr sz="900">
              <a:latin typeface="SharpSansDisplayNo1-Book"/>
              <a:cs typeface="SharpSansDisplayNo1-Boo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750">
              <a:latin typeface="SharpSansDisplayNo1-Book"/>
              <a:cs typeface="SharpSansDisplayNo1-Book"/>
            </a:endParaRPr>
          </a:p>
          <a:p>
            <a:pPr marL="12700">
              <a:lnSpc>
                <a:spcPct val="100000"/>
              </a:lnSpc>
            </a:pPr>
            <a:r>
              <a:rPr sz="700" spc="-25" dirty="0">
                <a:solidFill>
                  <a:srgbClr val="221F1F"/>
                </a:solidFill>
                <a:latin typeface="SharpSansDisplayNo1-Book"/>
                <a:cs typeface="SharpSansDisplayNo1-Book"/>
              </a:rPr>
              <a:t>200</a:t>
            </a:r>
            <a:endParaRPr sz="700">
              <a:latin typeface="SharpSansDisplayNo1-Book"/>
              <a:cs typeface="SharpSansDisplayNo1-Book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93620" y="4544041"/>
            <a:ext cx="107200" cy="10718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34494" y="4544041"/>
            <a:ext cx="107200" cy="10718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941260" y="4544041"/>
            <a:ext cx="107200" cy="10718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9425758" y="4217705"/>
            <a:ext cx="7747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221F1F"/>
                </a:solidFill>
                <a:latin typeface="SharpSansDisplayNo1-Book"/>
                <a:cs typeface="SharpSansDisplayNo1-Book"/>
              </a:rPr>
              <a:t>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502176" y="4272385"/>
            <a:ext cx="4922520" cy="394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6520" marR="5080" indent="18415">
              <a:lnSpc>
                <a:spcPct val="100000"/>
              </a:lnSpc>
              <a:spcBef>
                <a:spcPts val="95"/>
              </a:spcBef>
              <a:tabLst>
                <a:tab pos="450850" algn="l"/>
                <a:tab pos="469900" algn="l"/>
                <a:tab pos="805180" algn="l"/>
                <a:tab pos="1159510" algn="l"/>
                <a:tab pos="1513840" algn="l"/>
                <a:tab pos="1868170" algn="l"/>
                <a:tab pos="2221865" algn="l"/>
                <a:tab pos="2240915" algn="l"/>
                <a:tab pos="2576195" algn="l"/>
                <a:tab pos="2595245" algn="l"/>
                <a:tab pos="2930525" algn="l"/>
                <a:tab pos="3284854" algn="l"/>
                <a:tab pos="3639185" algn="l"/>
                <a:tab pos="3992879" algn="l"/>
                <a:tab pos="4011929" algn="l"/>
                <a:tab pos="4347210" algn="l"/>
                <a:tab pos="4366260" algn="l"/>
                <a:tab pos="4701540" algn="l"/>
                <a:tab pos="4725670" algn="l"/>
              </a:tabLst>
            </a:pPr>
            <a:r>
              <a:rPr sz="700" spc="-25" dirty="0">
                <a:latin typeface="SharpSansDisplayNo1-Book"/>
                <a:cs typeface="SharpSansDisplayNo1-Book"/>
              </a:rPr>
              <a:t>Dec</a:t>
            </a:r>
            <a:r>
              <a:rPr sz="700" dirty="0">
                <a:latin typeface="SharpSansDisplayNo1-Book"/>
                <a:cs typeface="SharpSansDisplayNo1-Book"/>
              </a:rPr>
              <a:t>		</a:t>
            </a:r>
            <a:r>
              <a:rPr sz="700" spc="-25" dirty="0">
                <a:latin typeface="SharpSansDisplayNo1-Book"/>
                <a:cs typeface="SharpSansDisplayNo1-Book"/>
              </a:rPr>
              <a:t>Dec</a:t>
            </a:r>
            <a:r>
              <a:rPr sz="700" dirty="0">
                <a:latin typeface="SharpSansDisplayNo1-Book"/>
                <a:cs typeface="SharpSansDisplayNo1-Book"/>
              </a:rPr>
              <a:t>	</a:t>
            </a:r>
            <a:r>
              <a:rPr sz="700" spc="-40" dirty="0">
                <a:latin typeface="SharpSansDisplayNo1-Book"/>
                <a:cs typeface="SharpSansDisplayNo1-Book"/>
              </a:rPr>
              <a:t> </a:t>
            </a:r>
            <a:r>
              <a:rPr sz="700" dirty="0">
                <a:latin typeface="SharpSansDisplayNo1-Book"/>
                <a:cs typeface="SharpSansDisplayNo1-Book"/>
              </a:rPr>
              <a:t>Dec	</a:t>
            </a:r>
            <a:r>
              <a:rPr sz="700" spc="-40" dirty="0">
                <a:latin typeface="SharpSansDisplayNo1-Book"/>
                <a:cs typeface="SharpSansDisplayNo1-Book"/>
              </a:rPr>
              <a:t> </a:t>
            </a:r>
            <a:r>
              <a:rPr sz="700" dirty="0">
                <a:latin typeface="SharpSansDisplayNo1-Book"/>
                <a:cs typeface="SharpSansDisplayNo1-Book"/>
              </a:rPr>
              <a:t>Dec	</a:t>
            </a:r>
            <a:r>
              <a:rPr sz="700" spc="-40" dirty="0">
                <a:latin typeface="SharpSansDisplayNo1-Book"/>
                <a:cs typeface="SharpSansDisplayNo1-Book"/>
              </a:rPr>
              <a:t> </a:t>
            </a:r>
            <a:r>
              <a:rPr sz="700" dirty="0">
                <a:latin typeface="SharpSansDisplayNo1-Book"/>
                <a:cs typeface="SharpSansDisplayNo1-Book"/>
              </a:rPr>
              <a:t>Dec	</a:t>
            </a:r>
            <a:r>
              <a:rPr sz="700" spc="-40" dirty="0">
                <a:latin typeface="SharpSansDisplayNo1-Book"/>
                <a:cs typeface="SharpSansDisplayNo1-Book"/>
              </a:rPr>
              <a:t> </a:t>
            </a:r>
            <a:r>
              <a:rPr sz="700" dirty="0">
                <a:latin typeface="SharpSansDisplayNo1-Book"/>
                <a:cs typeface="SharpSansDisplayNo1-Book"/>
              </a:rPr>
              <a:t>Dec		</a:t>
            </a:r>
            <a:r>
              <a:rPr sz="700" spc="-25" dirty="0">
                <a:latin typeface="SharpSansDisplayNo1-Book"/>
                <a:cs typeface="SharpSansDisplayNo1-Book"/>
              </a:rPr>
              <a:t>Dec</a:t>
            </a:r>
            <a:r>
              <a:rPr sz="700" dirty="0">
                <a:latin typeface="SharpSansDisplayNo1-Book"/>
                <a:cs typeface="SharpSansDisplayNo1-Book"/>
              </a:rPr>
              <a:t>		</a:t>
            </a:r>
            <a:r>
              <a:rPr sz="700" spc="-25" dirty="0">
                <a:latin typeface="SharpSansDisplayNo1-Book"/>
                <a:cs typeface="SharpSansDisplayNo1-Book"/>
              </a:rPr>
              <a:t>Dec</a:t>
            </a:r>
            <a:r>
              <a:rPr sz="700" dirty="0">
                <a:latin typeface="SharpSansDisplayNo1-Book"/>
                <a:cs typeface="SharpSansDisplayNo1-Book"/>
              </a:rPr>
              <a:t>	</a:t>
            </a:r>
            <a:r>
              <a:rPr sz="700" spc="-40" dirty="0">
                <a:latin typeface="SharpSansDisplayNo1-Book"/>
                <a:cs typeface="SharpSansDisplayNo1-Book"/>
              </a:rPr>
              <a:t> </a:t>
            </a:r>
            <a:r>
              <a:rPr sz="700" dirty="0">
                <a:latin typeface="SharpSansDisplayNo1-Book"/>
                <a:cs typeface="SharpSansDisplayNo1-Book"/>
              </a:rPr>
              <a:t>Dec	</a:t>
            </a:r>
            <a:r>
              <a:rPr sz="700" spc="-40" dirty="0">
                <a:latin typeface="SharpSansDisplayNo1-Book"/>
                <a:cs typeface="SharpSansDisplayNo1-Book"/>
              </a:rPr>
              <a:t> </a:t>
            </a:r>
            <a:r>
              <a:rPr sz="700" dirty="0">
                <a:latin typeface="SharpSansDisplayNo1-Book"/>
                <a:cs typeface="SharpSansDisplayNo1-Book"/>
              </a:rPr>
              <a:t>Dec	</a:t>
            </a:r>
            <a:r>
              <a:rPr sz="700" spc="-40" dirty="0">
                <a:latin typeface="SharpSansDisplayNo1-Book"/>
                <a:cs typeface="SharpSansDisplayNo1-Book"/>
              </a:rPr>
              <a:t> </a:t>
            </a:r>
            <a:r>
              <a:rPr sz="700" dirty="0">
                <a:latin typeface="SharpSansDisplayNo1-Book"/>
                <a:cs typeface="SharpSansDisplayNo1-Book"/>
              </a:rPr>
              <a:t>Dec		</a:t>
            </a:r>
            <a:r>
              <a:rPr sz="700" spc="-25" dirty="0">
                <a:latin typeface="SharpSansDisplayNo1-Book"/>
                <a:cs typeface="SharpSansDisplayNo1-Book"/>
              </a:rPr>
              <a:t>Dec</a:t>
            </a:r>
            <a:r>
              <a:rPr sz="700" dirty="0">
                <a:latin typeface="SharpSansDisplayNo1-Book"/>
                <a:cs typeface="SharpSansDisplayNo1-Book"/>
              </a:rPr>
              <a:t>		</a:t>
            </a:r>
            <a:r>
              <a:rPr sz="700" spc="-25" dirty="0">
                <a:latin typeface="SharpSansDisplayNo1-Book"/>
                <a:cs typeface="SharpSansDisplayNo1-Book"/>
              </a:rPr>
              <a:t>Dec</a:t>
            </a:r>
            <a:r>
              <a:rPr sz="700" dirty="0">
                <a:latin typeface="SharpSansDisplayNo1-Book"/>
                <a:cs typeface="SharpSansDisplayNo1-Book"/>
              </a:rPr>
              <a:t>		</a:t>
            </a:r>
            <a:r>
              <a:rPr sz="700" spc="-25" dirty="0">
                <a:latin typeface="SharpSansDisplayNo1-Book"/>
                <a:cs typeface="SharpSansDisplayNo1-Book"/>
              </a:rPr>
              <a:t>Oct</a:t>
            </a:r>
            <a:r>
              <a:rPr sz="700" spc="500" dirty="0">
                <a:latin typeface="SharpSansDisplayNo1-Book"/>
                <a:cs typeface="SharpSansDisplayNo1-Book"/>
              </a:rPr>
              <a:t> </a:t>
            </a:r>
            <a:r>
              <a:rPr sz="700" spc="-20" dirty="0">
                <a:latin typeface="SharpSansDisplayNo1-Book"/>
                <a:cs typeface="SharpSansDisplayNo1-Book"/>
              </a:rPr>
              <a:t>2010</a:t>
            </a:r>
            <a:r>
              <a:rPr sz="700" dirty="0">
                <a:latin typeface="SharpSansDisplayNo1-Book"/>
                <a:cs typeface="SharpSansDisplayNo1-Book"/>
              </a:rPr>
              <a:t>	</a:t>
            </a:r>
            <a:r>
              <a:rPr sz="700" spc="-20" dirty="0">
                <a:latin typeface="SharpSansDisplayNo1-Book"/>
                <a:cs typeface="SharpSansDisplayNo1-Book"/>
              </a:rPr>
              <a:t>2011</a:t>
            </a:r>
            <a:r>
              <a:rPr sz="700" dirty="0">
                <a:latin typeface="SharpSansDisplayNo1-Book"/>
                <a:cs typeface="SharpSansDisplayNo1-Book"/>
              </a:rPr>
              <a:t>	</a:t>
            </a:r>
            <a:r>
              <a:rPr sz="700" spc="-20" dirty="0">
                <a:latin typeface="SharpSansDisplayNo1-Book"/>
                <a:cs typeface="SharpSansDisplayNo1-Book"/>
              </a:rPr>
              <a:t>2012</a:t>
            </a:r>
            <a:r>
              <a:rPr sz="700" dirty="0">
                <a:latin typeface="SharpSansDisplayNo1-Book"/>
                <a:cs typeface="SharpSansDisplayNo1-Book"/>
              </a:rPr>
              <a:t>	</a:t>
            </a:r>
            <a:r>
              <a:rPr sz="700" spc="-20" dirty="0">
                <a:latin typeface="SharpSansDisplayNo1-Book"/>
                <a:cs typeface="SharpSansDisplayNo1-Book"/>
              </a:rPr>
              <a:t>2013</a:t>
            </a:r>
            <a:r>
              <a:rPr sz="700" dirty="0">
                <a:latin typeface="SharpSansDisplayNo1-Book"/>
                <a:cs typeface="SharpSansDisplayNo1-Book"/>
              </a:rPr>
              <a:t>	</a:t>
            </a:r>
            <a:r>
              <a:rPr sz="700" spc="-20" dirty="0">
                <a:latin typeface="SharpSansDisplayNo1-Book"/>
                <a:cs typeface="SharpSansDisplayNo1-Book"/>
              </a:rPr>
              <a:t>2014</a:t>
            </a:r>
            <a:r>
              <a:rPr sz="700" dirty="0">
                <a:latin typeface="SharpSansDisplayNo1-Book"/>
                <a:cs typeface="SharpSansDisplayNo1-Book"/>
              </a:rPr>
              <a:t>	</a:t>
            </a:r>
            <a:r>
              <a:rPr sz="700" spc="-20" dirty="0">
                <a:latin typeface="SharpSansDisplayNo1-Book"/>
                <a:cs typeface="SharpSansDisplayNo1-Book"/>
              </a:rPr>
              <a:t>2015</a:t>
            </a:r>
            <a:r>
              <a:rPr sz="700" dirty="0">
                <a:latin typeface="SharpSansDisplayNo1-Book"/>
                <a:cs typeface="SharpSansDisplayNo1-Book"/>
              </a:rPr>
              <a:t>	</a:t>
            </a:r>
            <a:r>
              <a:rPr sz="700" spc="-20" dirty="0">
                <a:latin typeface="SharpSansDisplayNo1-Book"/>
                <a:cs typeface="SharpSansDisplayNo1-Book"/>
              </a:rPr>
              <a:t>2016</a:t>
            </a:r>
            <a:r>
              <a:rPr sz="700" dirty="0">
                <a:latin typeface="SharpSansDisplayNo1-Book"/>
                <a:cs typeface="SharpSansDisplayNo1-Book"/>
              </a:rPr>
              <a:t>	</a:t>
            </a:r>
            <a:r>
              <a:rPr sz="700" spc="-20" dirty="0">
                <a:latin typeface="SharpSansDisplayNo1-Book"/>
                <a:cs typeface="SharpSansDisplayNo1-Book"/>
              </a:rPr>
              <a:t>2017</a:t>
            </a:r>
            <a:r>
              <a:rPr sz="700" dirty="0">
                <a:latin typeface="SharpSansDisplayNo1-Book"/>
                <a:cs typeface="SharpSansDisplayNo1-Book"/>
              </a:rPr>
              <a:t>	</a:t>
            </a:r>
            <a:r>
              <a:rPr sz="700" spc="-20" dirty="0">
                <a:latin typeface="SharpSansDisplayNo1-Book"/>
                <a:cs typeface="SharpSansDisplayNo1-Book"/>
              </a:rPr>
              <a:t>2018</a:t>
            </a:r>
            <a:r>
              <a:rPr sz="700" dirty="0">
                <a:latin typeface="SharpSansDisplayNo1-Book"/>
                <a:cs typeface="SharpSansDisplayNo1-Book"/>
              </a:rPr>
              <a:t>	</a:t>
            </a:r>
            <a:r>
              <a:rPr sz="700" spc="-20" dirty="0">
                <a:latin typeface="SharpSansDisplayNo1-Book"/>
                <a:cs typeface="SharpSansDisplayNo1-Book"/>
              </a:rPr>
              <a:t>2019</a:t>
            </a:r>
            <a:r>
              <a:rPr sz="700" dirty="0">
                <a:latin typeface="SharpSansDisplayNo1-Book"/>
                <a:cs typeface="SharpSansDisplayNo1-Book"/>
              </a:rPr>
              <a:t>	</a:t>
            </a:r>
            <a:r>
              <a:rPr sz="700" spc="-20" dirty="0">
                <a:latin typeface="SharpSansDisplayNo1-Book"/>
                <a:cs typeface="SharpSansDisplayNo1-Book"/>
              </a:rPr>
              <a:t>2020</a:t>
            </a:r>
            <a:r>
              <a:rPr sz="700" dirty="0">
                <a:latin typeface="SharpSansDisplayNo1-Book"/>
                <a:cs typeface="SharpSansDisplayNo1-Book"/>
              </a:rPr>
              <a:t>	</a:t>
            </a:r>
            <a:r>
              <a:rPr sz="700" spc="-20" dirty="0">
                <a:latin typeface="SharpSansDisplayNo1-Book"/>
                <a:cs typeface="SharpSansDisplayNo1-Book"/>
              </a:rPr>
              <a:t>2021</a:t>
            </a:r>
            <a:r>
              <a:rPr sz="700" dirty="0">
                <a:latin typeface="SharpSansDisplayNo1-Book"/>
                <a:cs typeface="SharpSansDisplayNo1-Book"/>
              </a:rPr>
              <a:t>	</a:t>
            </a:r>
            <a:r>
              <a:rPr sz="700" spc="-20" dirty="0">
                <a:latin typeface="SharpSansDisplayNo1-Book"/>
                <a:cs typeface="SharpSansDisplayNo1-Book"/>
              </a:rPr>
              <a:t>2022</a:t>
            </a:r>
            <a:r>
              <a:rPr sz="700" dirty="0">
                <a:latin typeface="SharpSansDisplayNo1-Book"/>
                <a:cs typeface="SharpSansDisplayNo1-Book"/>
              </a:rPr>
              <a:t>	</a:t>
            </a:r>
            <a:r>
              <a:rPr sz="700" spc="-20" dirty="0">
                <a:latin typeface="SharpSansDisplayNo1-Book"/>
                <a:cs typeface="SharpSansDisplayNo1-Book"/>
              </a:rPr>
              <a:t>2023</a:t>
            </a:r>
            <a:endParaRPr sz="700">
              <a:latin typeface="SharpSansDisplayNo1-Book"/>
              <a:cs typeface="SharpSansDisplayNo1-Book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  <a:tabLst>
                <a:tab pos="967740" algn="l"/>
                <a:tab pos="1617345" algn="l"/>
              </a:tabLst>
            </a:pPr>
            <a:r>
              <a:rPr sz="700" spc="-2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North</a:t>
            </a:r>
            <a:r>
              <a:rPr sz="700" spc="-5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1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America</a:t>
            </a:r>
            <a:r>
              <a:rPr sz="70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	</a:t>
            </a:r>
            <a:r>
              <a:rPr sz="700" spc="-1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Europe</a:t>
            </a:r>
            <a:r>
              <a:rPr sz="70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	</a:t>
            </a:r>
            <a:r>
              <a:rPr sz="700" spc="-2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APAC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373875" y="4044055"/>
            <a:ext cx="129539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solidFill>
                  <a:srgbClr val="221F1F"/>
                </a:solidFill>
                <a:latin typeface="SharpSansDisplayNo1-Book"/>
                <a:cs typeface="SharpSansDisplayNo1-Book"/>
              </a:rPr>
              <a:t>20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373875" y="3870316"/>
            <a:ext cx="129539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solidFill>
                  <a:srgbClr val="221F1F"/>
                </a:solidFill>
                <a:latin typeface="SharpSansDisplayNo1-Book"/>
                <a:cs typeface="SharpSansDisplayNo1-Book"/>
              </a:rPr>
              <a:t>40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373875" y="3696665"/>
            <a:ext cx="129539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solidFill>
                  <a:srgbClr val="221F1F"/>
                </a:solidFill>
                <a:latin typeface="SharpSansDisplayNo1-Book"/>
                <a:cs typeface="SharpSansDisplayNo1-Book"/>
              </a:rPr>
              <a:t>60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373875" y="3522926"/>
            <a:ext cx="129539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solidFill>
                  <a:srgbClr val="221F1F"/>
                </a:solidFill>
                <a:latin typeface="SharpSansDisplayNo1-Book"/>
                <a:cs typeface="SharpSansDisplayNo1-Book"/>
              </a:rPr>
              <a:t>80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321991" y="3349148"/>
            <a:ext cx="18161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solidFill>
                  <a:srgbClr val="221F1F"/>
                </a:solidFill>
                <a:latin typeface="SharpSansDisplayNo1-Book"/>
                <a:cs typeface="SharpSansDisplayNo1-Book"/>
              </a:rPr>
              <a:t>100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321991" y="3175410"/>
            <a:ext cx="18161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solidFill>
                  <a:srgbClr val="221F1F"/>
                </a:solidFill>
                <a:latin typeface="SharpSansDisplayNo1-Book"/>
                <a:cs typeface="SharpSansDisplayNo1-Book"/>
              </a:rPr>
              <a:t>120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321991" y="3001759"/>
            <a:ext cx="18161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solidFill>
                  <a:srgbClr val="221F1F"/>
                </a:solidFill>
                <a:latin typeface="SharpSansDisplayNo1-Book"/>
                <a:cs typeface="SharpSansDisplayNo1-Book"/>
              </a:rPr>
              <a:t>140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321991" y="2828020"/>
            <a:ext cx="18161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solidFill>
                  <a:srgbClr val="221F1F"/>
                </a:solidFill>
                <a:latin typeface="SharpSansDisplayNo1-Book"/>
                <a:cs typeface="SharpSansDisplayNo1-Book"/>
              </a:rPr>
              <a:t>160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321991" y="2654370"/>
            <a:ext cx="18161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solidFill>
                  <a:srgbClr val="221F1F"/>
                </a:solidFill>
                <a:latin typeface="SharpSansDisplayNo1-Book"/>
                <a:cs typeface="SharpSansDisplayNo1-Book"/>
              </a:rPr>
              <a:t>180</a:t>
            </a:r>
            <a:endParaRPr sz="700">
              <a:latin typeface="SharpSansDisplayNo1-Book"/>
              <a:cs typeface="SharpSansDisplayNo1-Book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9526462" y="2692593"/>
            <a:ext cx="4958715" cy="1571625"/>
            <a:chOff x="9526462" y="2692593"/>
            <a:chExt cx="4958715" cy="1571625"/>
          </a:xfrm>
        </p:grpSpPr>
        <p:sp>
          <p:nvSpPr>
            <p:cNvPr id="26" name="object 26"/>
            <p:cNvSpPr/>
            <p:nvPr/>
          </p:nvSpPr>
          <p:spPr>
            <a:xfrm>
              <a:off x="9526462" y="4083854"/>
              <a:ext cx="394335" cy="0"/>
            </a:xfrm>
            <a:custGeom>
              <a:avLst/>
              <a:gdLst/>
              <a:ahLst/>
              <a:cxnLst/>
              <a:rect l="l" t="t" r="r" b="b"/>
              <a:pathLst>
                <a:path w="394334">
                  <a:moveTo>
                    <a:pt x="0" y="0"/>
                  </a:moveTo>
                  <a:lnTo>
                    <a:pt x="40142" y="0"/>
                  </a:lnTo>
                </a:path>
                <a:path w="394334">
                  <a:moveTo>
                    <a:pt x="125155" y="0"/>
                  </a:moveTo>
                  <a:lnTo>
                    <a:pt x="394332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755504" y="4193286"/>
              <a:ext cx="85090" cy="64769"/>
            </a:xfrm>
            <a:custGeom>
              <a:avLst/>
              <a:gdLst/>
              <a:ahLst/>
              <a:cxnLst/>
              <a:rect l="l" t="t" r="r" b="b"/>
              <a:pathLst>
                <a:path w="85090" h="64770">
                  <a:moveTo>
                    <a:pt x="85013" y="0"/>
                  </a:moveTo>
                  <a:lnTo>
                    <a:pt x="0" y="0"/>
                  </a:lnTo>
                  <a:lnTo>
                    <a:pt x="0" y="64274"/>
                  </a:lnTo>
                  <a:lnTo>
                    <a:pt x="85013" y="64274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2AB8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661054" y="4088193"/>
              <a:ext cx="85090" cy="169545"/>
            </a:xfrm>
            <a:custGeom>
              <a:avLst/>
              <a:gdLst/>
              <a:ahLst/>
              <a:cxnLst/>
              <a:rect l="l" t="t" r="r" b="b"/>
              <a:pathLst>
                <a:path w="85090" h="169545">
                  <a:moveTo>
                    <a:pt x="85013" y="0"/>
                  </a:moveTo>
                  <a:lnTo>
                    <a:pt x="0" y="0"/>
                  </a:lnTo>
                  <a:lnTo>
                    <a:pt x="0" y="169367"/>
                  </a:lnTo>
                  <a:lnTo>
                    <a:pt x="85013" y="169367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526462" y="3910143"/>
              <a:ext cx="394335" cy="0"/>
            </a:xfrm>
            <a:custGeom>
              <a:avLst/>
              <a:gdLst/>
              <a:ahLst/>
              <a:cxnLst/>
              <a:rect l="l" t="t" r="r" b="b"/>
              <a:pathLst>
                <a:path w="394334">
                  <a:moveTo>
                    <a:pt x="0" y="0"/>
                  </a:moveTo>
                  <a:lnTo>
                    <a:pt x="40142" y="0"/>
                  </a:lnTo>
                </a:path>
                <a:path w="394334">
                  <a:moveTo>
                    <a:pt x="125155" y="0"/>
                  </a:moveTo>
                  <a:lnTo>
                    <a:pt x="394332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526462" y="3736081"/>
              <a:ext cx="394335" cy="1905"/>
            </a:xfrm>
            <a:custGeom>
              <a:avLst/>
              <a:gdLst/>
              <a:ahLst/>
              <a:cxnLst/>
              <a:rect l="l" t="t" r="r" b="b"/>
              <a:pathLst>
                <a:path w="394334" h="1904">
                  <a:moveTo>
                    <a:pt x="0" y="1574"/>
                  </a:moveTo>
                  <a:lnTo>
                    <a:pt x="40142" y="1574"/>
                  </a:lnTo>
                </a:path>
                <a:path w="394334" h="1904">
                  <a:moveTo>
                    <a:pt x="0" y="0"/>
                  </a:moveTo>
                  <a:lnTo>
                    <a:pt x="40142" y="0"/>
                  </a:lnTo>
                </a:path>
                <a:path w="394334" h="1904">
                  <a:moveTo>
                    <a:pt x="125155" y="1574"/>
                  </a:moveTo>
                  <a:lnTo>
                    <a:pt x="394332" y="1574"/>
                  </a:lnTo>
                </a:path>
                <a:path w="394334" h="1904">
                  <a:moveTo>
                    <a:pt x="125155" y="0"/>
                  </a:moveTo>
                  <a:lnTo>
                    <a:pt x="394332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526462" y="3562722"/>
              <a:ext cx="394335" cy="0"/>
            </a:xfrm>
            <a:custGeom>
              <a:avLst/>
              <a:gdLst/>
              <a:ahLst/>
              <a:cxnLst/>
              <a:rect l="l" t="t" r="r" b="b"/>
              <a:pathLst>
                <a:path w="394334">
                  <a:moveTo>
                    <a:pt x="0" y="0"/>
                  </a:moveTo>
                  <a:lnTo>
                    <a:pt x="40142" y="0"/>
                  </a:lnTo>
                </a:path>
                <a:path w="394334">
                  <a:moveTo>
                    <a:pt x="125155" y="0"/>
                  </a:moveTo>
                  <a:lnTo>
                    <a:pt x="394332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566604" y="3546221"/>
              <a:ext cx="85090" cy="711835"/>
            </a:xfrm>
            <a:custGeom>
              <a:avLst/>
              <a:gdLst/>
              <a:ahLst/>
              <a:cxnLst/>
              <a:rect l="l" t="t" r="r" b="b"/>
              <a:pathLst>
                <a:path w="85090" h="711835">
                  <a:moveTo>
                    <a:pt x="85013" y="0"/>
                  </a:moveTo>
                  <a:lnTo>
                    <a:pt x="0" y="0"/>
                  </a:lnTo>
                  <a:lnTo>
                    <a:pt x="0" y="711339"/>
                  </a:lnTo>
                  <a:lnTo>
                    <a:pt x="85013" y="711339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005808" y="4083854"/>
              <a:ext cx="269240" cy="0"/>
            </a:xfrm>
            <a:custGeom>
              <a:avLst/>
              <a:gdLst/>
              <a:ahLst/>
              <a:cxnLst/>
              <a:rect l="l" t="t" r="r" b="b"/>
              <a:pathLst>
                <a:path w="269240">
                  <a:moveTo>
                    <a:pt x="0" y="0"/>
                  </a:moveTo>
                  <a:lnTo>
                    <a:pt x="9436" y="0"/>
                  </a:lnTo>
                </a:path>
                <a:path w="269240">
                  <a:moveTo>
                    <a:pt x="94449" y="0"/>
                  </a:moveTo>
                  <a:lnTo>
                    <a:pt x="269176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109694" y="4171581"/>
              <a:ext cx="85090" cy="86360"/>
            </a:xfrm>
            <a:custGeom>
              <a:avLst/>
              <a:gdLst/>
              <a:ahLst/>
              <a:cxnLst/>
              <a:rect l="l" t="t" r="r" b="b"/>
              <a:pathLst>
                <a:path w="85090" h="86360">
                  <a:moveTo>
                    <a:pt x="85013" y="0"/>
                  </a:moveTo>
                  <a:lnTo>
                    <a:pt x="0" y="0"/>
                  </a:lnTo>
                  <a:lnTo>
                    <a:pt x="0" y="85991"/>
                  </a:lnTo>
                  <a:lnTo>
                    <a:pt x="85013" y="85991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2AB8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015245" y="4056050"/>
              <a:ext cx="85090" cy="201930"/>
            </a:xfrm>
            <a:custGeom>
              <a:avLst/>
              <a:gdLst/>
              <a:ahLst/>
              <a:cxnLst/>
              <a:rect l="l" t="t" r="r" b="b"/>
              <a:pathLst>
                <a:path w="85090" h="201929">
                  <a:moveTo>
                    <a:pt x="85013" y="0"/>
                  </a:moveTo>
                  <a:lnTo>
                    <a:pt x="0" y="0"/>
                  </a:lnTo>
                  <a:lnTo>
                    <a:pt x="0" y="201510"/>
                  </a:lnTo>
                  <a:lnTo>
                    <a:pt x="85013" y="201510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005808" y="3910143"/>
              <a:ext cx="269240" cy="0"/>
            </a:xfrm>
            <a:custGeom>
              <a:avLst/>
              <a:gdLst/>
              <a:ahLst/>
              <a:cxnLst/>
              <a:rect l="l" t="t" r="r" b="b"/>
              <a:pathLst>
                <a:path w="269240">
                  <a:moveTo>
                    <a:pt x="0" y="0"/>
                  </a:moveTo>
                  <a:lnTo>
                    <a:pt x="269176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005808" y="3736081"/>
              <a:ext cx="269240" cy="1905"/>
            </a:xfrm>
            <a:custGeom>
              <a:avLst/>
              <a:gdLst/>
              <a:ahLst/>
              <a:cxnLst/>
              <a:rect l="l" t="t" r="r" b="b"/>
              <a:pathLst>
                <a:path w="269240" h="1904">
                  <a:moveTo>
                    <a:pt x="0" y="1574"/>
                  </a:moveTo>
                  <a:lnTo>
                    <a:pt x="269176" y="1574"/>
                  </a:lnTo>
                </a:path>
                <a:path w="269240" h="1904">
                  <a:moveTo>
                    <a:pt x="0" y="0"/>
                  </a:moveTo>
                  <a:lnTo>
                    <a:pt x="269176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005808" y="3562722"/>
              <a:ext cx="269240" cy="0"/>
            </a:xfrm>
            <a:custGeom>
              <a:avLst/>
              <a:gdLst/>
              <a:ahLst/>
              <a:cxnLst/>
              <a:rect l="l" t="t" r="r" b="b"/>
              <a:pathLst>
                <a:path w="269240">
                  <a:moveTo>
                    <a:pt x="0" y="0"/>
                  </a:moveTo>
                  <a:lnTo>
                    <a:pt x="269176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920795" y="3542741"/>
              <a:ext cx="85090" cy="715010"/>
            </a:xfrm>
            <a:custGeom>
              <a:avLst/>
              <a:gdLst/>
              <a:ahLst/>
              <a:cxnLst/>
              <a:rect l="l" t="t" r="r" b="b"/>
              <a:pathLst>
                <a:path w="85090" h="715010">
                  <a:moveTo>
                    <a:pt x="85013" y="0"/>
                  </a:moveTo>
                  <a:lnTo>
                    <a:pt x="0" y="0"/>
                  </a:lnTo>
                  <a:lnTo>
                    <a:pt x="0" y="714819"/>
                  </a:lnTo>
                  <a:lnTo>
                    <a:pt x="85013" y="714819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359999" y="4083854"/>
              <a:ext cx="269240" cy="0"/>
            </a:xfrm>
            <a:custGeom>
              <a:avLst/>
              <a:gdLst/>
              <a:ahLst/>
              <a:cxnLst/>
              <a:rect l="l" t="t" r="r" b="b"/>
              <a:pathLst>
                <a:path w="269240">
                  <a:moveTo>
                    <a:pt x="0" y="0"/>
                  </a:moveTo>
                  <a:lnTo>
                    <a:pt x="9436" y="0"/>
                  </a:lnTo>
                </a:path>
                <a:path w="269240">
                  <a:moveTo>
                    <a:pt x="94449" y="0"/>
                  </a:moveTo>
                  <a:lnTo>
                    <a:pt x="269176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463885" y="4155935"/>
              <a:ext cx="85090" cy="102235"/>
            </a:xfrm>
            <a:custGeom>
              <a:avLst/>
              <a:gdLst/>
              <a:ahLst/>
              <a:cxnLst/>
              <a:rect l="l" t="t" r="r" b="b"/>
              <a:pathLst>
                <a:path w="85090" h="102235">
                  <a:moveTo>
                    <a:pt x="85013" y="0"/>
                  </a:moveTo>
                  <a:lnTo>
                    <a:pt x="0" y="0"/>
                  </a:lnTo>
                  <a:lnTo>
                    <a:pt x="0" y="101625"/>
                  </a:lnTo>
                  <a:lnTo>
                    <a:pt x="85013" y="101625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2AB8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369435" y="4046499"/>
              <a:ext cx="85090" cy="211454"/>
            </a:xfrm>
            <a:custGeom>
              <a:avLst/>
              <a:gdLst/>
              <a:ahLst/>
              <a:cxnLst/>
              <a:rect l="l" t="t" r="r" b="b"/>
              <a:pathLst>
                <a:path w="85090" h="211454">
                  <a:moveTo>
                    <a:pt x="85013" y="0"/>
                  </a:moveTo>
                  <a:lnTo>
                    <a:pt x="0" y="0"/>
                  </a:lnTo>
                  <a:lnTo>
                    <a:pt x="0" y="211061"/>
                  </a:lnTo>
                  <a:lnTo>
                    <a:pt x="85013" y="211061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359999" y="3910143"/>
              <a:ext cx="269240" cy="0"/>
            </a:xfrm>
            <a:custGeom>
              <a:avLst/>
              <a:gdLst/>
              <a:ahLst/>
              <a:cxnLst/>
              <a:rect l="l" t="t" r="r" b="b"/>
              <a:pathLst>
                <a:path w="269240">
                  <a:moveTo>
                    <a:pt x="0" y="0"/>
                  </a:moveTo>
                  <a:lnTo>
                    <a:pt x="269176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359999" y="3736081"/>
              <a:ext cx="269240" cy="1905"/>
            </a:xfrm>
            <a:custGeom>
              <a:avLst/>
              <a:gdLst/>
              <a:ahLst/>
              <a:cxnLst/>
              <a:rect l="l" t="t" r="r" b="b"/>
              <a:pathLst>
                <a:path w="269240" h="1904">
                  <a:moveTo>
                    <a:pt x="0" y="1574"/>
                  </a:moveTo>
                  <a:lnTo>
                    <a:pt x="269176" y="1574"/>
                  </a:lnTo>
                </a:path>
                <a:path w="269240" h="1904">
                  <a:moveTo>
                    <a:pt x="0" y="0"/>
                  </a:moveTo>
                  <a:lnTo>
                    <a:pt x="269176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359999" y="3562722"/>
              <a:ext cx="269240" cy="0"/>
            </a:xfrm>
            <a:custGeom>
              <a:avLst/>
              <a:gdLst/>
              <a:ahLst/>
              <a:cxnLst/>
              <a:rect l="l" t="t" r="r" b="b"/>
              <a:pathLst>
                <a:path w="269240">
                  <a:moveTo>
                    <a:pt x="0" y="0"/>
                  </a:moveTo>
                  <a:lnTo>
                    <a:pt x="269176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274985" y="3509746"/>
              <a:ext cx="85090" cy="748030"/>
            </a:xfrm>
            <a:custGeom>
              <a:avLst/>
              <a:gdLst/>
              <a:ahLst/>
              <a:cxnLst/>
              <a:rect l="l" t="t" r="r" b="b"/>
              <a:pathLst>
                <a:path w="85090" h="748029">
                  <a:moveTo>
                    <a:pt x="85013" y="0"/>
                  </a:moveTo>
                  <a:lnTo>
                    <a:pt x="0" y="0"/>
                  </a:lnTo>
                  <a:lnTo>
                    <a:pt x="0" y="747814"/>
                  </a:lnTo>
                  <a:lnTo>
                    <a:pt x="85013" y="747814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714189" y="4083854"/>
              <a:ext cx="269240" cy="0"/>
            </a:xfrm>
            <a:custGeom>
              <a:avLst/>
              <a:gdLst/>
              <a:ahLst/>
              <a:cxnLst/>
              <a:rect l="l" t="t" r="r" b="b"/>
              <a:pathLst>
                <a:path w="269240">
                  <a:moveTo>
                    <a:pt x="0" y="0"/>
                  </a:moveTo>
                  <a:lnTo>
                    <a:pt x="9436" y="0"/>
                  </a:lnTo>
                </a:path>
                <a:path w="269240">
                  <a:moveTo>
                    <a:pt x="94449" y="0"/>
                  </a:moveTo>
                  <a:lnTo>
                    <a:pt x="269163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818075" y="4102087"/>
              <a:ext cx="85090" cy="155575"/>
            </a:xfrm>
            <a:custGeom>
              <a:avLst/>
              <a:gdLst/>
              <a:ahLst/>
              <a:cxnLst/>
              <a:rect l="l" t="t" r="r" b="b"/>
              <a:pathLst>
                <a:path w="85090" h="155575">
                  <a:moveTo>
                    <a:pt x="85013" y="0"/>
                  </a:moveTo>
                  <a:lnTo>
                    <a:pt x="0" y="0"/>
                  </a:lnTo>
                  <a:lnTo>
                    <a:pt x="0" y="155473"/>
                  </a:lnTo>
                  <a:lnTo>
                    <a:pt x="85013" y="155473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2AB8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723625" y="3983964"/>
              <a:ext cx="85090" cy="273685"/>
            </a:xfrm>
            <a:custGeom>
              <a:avLst/>
              <a:gdLst/>
              <a:ahLst/>
              <a:cxnLst/>
              <a:rect l="l" t="t" r="r" b="b"/>
              <a:pathLst>
                <a:path w="85090" h="273685">
                  <a:moveTo>
                    <a:pt x="85013" y="0"/>
                  </a:moveTo>
                  <a:lnTo>
                    <a:pt x="0" y="0"/>
                  </a:lnTo>
                  <a:lnTo>
                    <a:pt x="0" y="273596"/>
                  </a:lnTo>
                  <a:lnTo>
                    <a:pt x="85013" y="273596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714189" y="3910143"/>
              <a:ext cx="269240" cy="0"/>
            </a:xfrm>
            <a:custGeom>
              <a:avLst/>
              <a:gdLst/>
              <a:ahLst/>
              <a:cxnLst/>
              <a:rect l="l" t="t" r="r" b="b"/>
              <a:pathLst>
                <a:path w="269240">
                  <a:moveTo>
                    <a:pt x="0" y="0"/>
                  </a:moveTo>
                  <a:lnTo>
                    <a:pt x="269163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714189" y="3736081"/>
              <a:ext cx="269240" cy="1905"/>
            </a:xfrm>
            <a:custGeom>
              <a:avLst/>
              <a:gdLst/>
              <a:ahLst/>
              <a:cxnLst/>
              <a:rect l="l" t="t" r="r" b="b"/>
              <a:pathLst>
                <a:path w="269240" h="1904">
                  <a:moveTo>
                    <a:pt x="0" y="1574"/>
                  </a:moveTo>
                  <a:lnTo>
                    <a:pt x="269163" y="1574"/>
                  </a:lnTo>
                </a:path>
                <a:path w="269240" h="1904">
                  <a:moveTo>
                    <a:pt x="0" y="0"/>
                  </a:moveTo>
                  <a:lnTo>
                    <a:pt x="269163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526462" y="3389011"/>
              <a:ext cx="1457325" cy="173990"/>
            </a:xfrm>
            <a:custGeom>
              <a:avLst/>
              <a:gdLst/>
              <a:ahLst/>
              <a:cxnLst/>
              <a:rect l="l" t="t" r="r" b="b"/>
              <a:pathLst>
                <a:path w="1457325" h="173989">
                  <a:moveTo>
                    <a:pt x="1187726" y="173710"/>
                  </a:moveTo>
                  <a:lnTo>
                    <a:pt x="1456890" y="173710"/>
                  </a:lnTo>
                </a:path>
                <a:path w="1457325" h="173989">
                  <a:moveTo>
                    <a:pt x="0" y="0"/>
                  </a:moveTo>
                  <a:lnTo>
                    <a:pt x="1102713" y="0"/>
                  </a:lnTo>
                </a:path>
                <a:path w="1457325" h="173989">
                  <a:moveTo>
                    <a:pt x="1187726" y="0"/>
                  </a:moveTo>
                  <a:lnTo>
                    <a:pt x="1456890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0629175" y="3373374"/>
              <a:ext cx="85090" cy="884555"/>
            </a:xfrm>
            <a:custGeom>
              <a:avLst/>
              <a:gdLst/>
              <a:ahLst/>
              <a:cxnLst/>
              <a:rect l="l" t="t" r="r" b="b"/>
              <a:pathLst>
                <a:path w="85090" h="884554">
                  <a:moveTo>
                    <a:pt x="85013" y="0"/>
                  </a:moveTo>
                  <a:lnTo>
                    <a:pt x="0" y="0"/>
                  </a:lnTo>
                  <a:lnTo>
                    <a:pt x="0" y="884186"/>
                  </a:lnTo>
                  <a:lnTo>
                    <a:pt x="85013" y="884186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1068367" y="4083854"/>
              <a:ext cx="269240" cy="0"/>
            </a:xfrm>
            <a:custGeom>
              <a:avLst/>
              <a:gdLst/>
              <a:ahLst/>
              <a:cxnLst/>
              <a:rect l="l" t="t" r="r" b="b"/>
              <a:pathLst>
                <a:path w="269240">
                  <a:moveTo>
                    <a:pt x="0" y="0"/>
                  </a:moveTo>
                  <a:lnTo>
                    <a:pt x="9436" y="0"/>
                  </a:lnTo>
                </a:path>
                <a:path w="269240">
                  <a:moveTo>
                    <a:pt x="94449" y="0"/>
                  </a:moveTo>
                  <a:lnTo>
                    <a:pt x="269189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1172265" y="4124680"/>
              <a:ext cx="85090" cy="133350"/>
            </a:xfrm>
            <a:custGeom>
              <a:avLst/>
              <a:gdLst/>
              <a:ahLst/>
              <a:cxnLst/>
              <a:rect l="l" t="t" r="r" b="b"/>
              <a:pathLst>
                <a:path w="85090" h="133350">
                  <a:moveTo>
                    <a:pt x="85013" y="0"/>
                  </a:moveTo>
                  <a:lnTo>
                    <a:pt x="0" y="0"/>
                  </a:lnTo>
                  <a:lnTo>
                    <a:pt x="0" y="132880"/>
                  </a:lnTo>
                  <a:lnTo>
                    <a:pt x="85013" y="132880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2AB8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1077803" y="3969207"/>
              <a:ext cx="85090" cy="288925"/>
            </a:xfrm>
            <a:custGeom>
              <a:avLst/>
              <a:gdLst/>
              <a:ahLst/>
              <a:cxnLst/>
              <a:rect l="l" t="t" r="r" b="b"/>
              <a:pathLst>
                <a:path w="85090" h="288925">
                  <a:moveTo>
                    <a:pt x="85013" y="0"/>
                  </a:moveTo>
                  <a:lnTo>
                    <a:pt x="0" y="0"/>
                  </a:lnTo>
                  <a:lnTo>
                    <a:pt x="0" y="288353"/>
                  </a:lnTo>
                  <a:lnTo>
                    <a:pt x="85013" y="288353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1068367" y="3910143"/>
              <a:ext cx="269240" cy="0"/>
            </a:xfrm>
            <a:custGeom>
              <a:avLst/>
              <a:gdLst/>
              <a:ahLst/>
              <a:cxnLst/>
              <a:rect l="l" t="t" r="r" b="b"/>
              <a:pathLst>
                <a:path w="269240">
                  <a:moveTo>
                    <a:pt x="0" y="0"/>
                  </a:moveTo>
                  <a:lnTo>
                    <a:pt x="269189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1068367" y="3736081"/>
              <a:ext cx="269240" cy="1905"/>
            </a:xfrm>
            <a:custGeom>
              <a:avLst/>
              <a:gdLst/>
              <a:ahLst/>
              <a:cxnLst/>
              <a:rect l="l" t="t" r="r" b="b"/>
              <a:pathLst>
                <a:path w="269240" h="1904">
                  <a:moveTo>
                    <a:pt x="0" y="1574"/>
                  </a:moveTo>
                  <a:lnTo>
                    <a:pt x="269189" y="1574"/>
                  </a:lnTo>
                </a:path>
                <a:path w="269240" h="1904">
                  <a:moveTo>
                    <a:pt x="0" y="0"/>
                  </a:moveTo>
                  <a:lnTo>
                    <a:pt x="269189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9526462" y="3215301"/>
              <a:ext cx="1811655" cy="347980"/>
            </a:xfrm>
            <a:custGeom>
              <a:avLst/>
              <a:gdLst/>
              <a:ahLst/>
              <a:cxnLst/>
              <a:rect l="l" t="t" r="r" b="b"/>
              <a:pathLst>
                <a:path w="1811654" h="347979">
                  <a:moveTo>
                    <a:pt x="1541904" y="347421"/>
                  </a:moveTo>
                  <a:lnTo>
                    <a:pt x="1811093" y="347421"/>
                  </a:lnTo>
                </a:path>
                <a:path w="1811654" h="347979">
                  <a:moveTo>
                    <a:pt x="1541904" y="173710"/>
                  </a:moveTo>
                  <a:lnTo>
                    <a:pt x="1811093" y="173710"/>
                  </a:lnTo>
                </a:path>
                <a:path w="1811654" h="347979">
                  <a:moveTo>
                    <a:pt x="0" y="0"/>
                  </a:moveTo>
                  <a:lnTo>
                    <a:pt x="1811093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0983353" y="3230067"/>
              <a:ext cx="85090" cy="1028065"/>
            </a:xfrm>
            <a:custGeom>
              <a:avLst/>
              <a:gdLst/>
              <a:ahLst/>
              <a:cxnLst/>
              <a:rect l="l" t="t" r="r" b="b"/>
              <a:pathLst>
                <a:path w="85090" h="1028064">
                  <a:moveTo>
                    <a:pt x="85013" y="0"/>
                  </a:moveTo>
                  <a:lnTo>
                    <a:pt x="0" y="0"/>
                  </a:lnTo>
                  <a:lnTo>
                    <a:pt x="0" y="1027506"/>
                  </a:lnTo>
                  <a:lnTo>
                    <a:pt x="85013" y="1027506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1422570" y="4083854"/>
              <a:ext cx="269240" cy="0"/>
            </a:xfrm>
            <a:custGeom>
              <a:avLst/>
              <a:gdLst/>
              <a:ahLst/>
              <a:cxnLst/>
              <a:rect l="l" t="t" r="r" b="b"/>
              <a:pathLst>
                <a:path w="269240">
                  <a:moveTo>
                    <a:pt x="0" y="0"/>
                  </a:moveTo>
                  <a:lnTo>
                    <a:pt x="9423" y="0"/>
                  </a:lnTo>
                </a:path>
                <a:path w="269240">
                  <a:moveTo>
                    <a:pt x="94437" y="0"/>
                  </a:moveTo>
                  <a:lnTo>
                    <a:pt x="269163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1526443" y="4118597"/>
              <a:ext cx="85090" cy="139065"/>
            </a:xfrm>
            <a:custGeom>
              <a:avLst/>
              <a:gdLst/>
              <a:ahLst/>
              <a:cxnLst/>
              <a:rect l="l" t="t" r="r" b="b"/>
              <a:pathLst>
                <a:path w="85090" h="139064">
                  <a:moveTo>
                    <a:pt x="85013" y="0"/>
                  </a:moveTo>
                  <a:lnTo>
                    <a:pt x="0" y="0"/>
                  </a:lnTo>
                  <a:lnTo>
                    <a:pt x="0" y="138976"/>
                  </a:lnTo>
                  <a:lnTo>
                    <a:pt x="85013" y="138976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2AB8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1431993" y="3984841"/>
              <a:ext cx="85090" cy="273050"/>
            </a:xfrm>
            <a:custGeom>
              <a:avLst/>
              <a:gdLst/>
              <a:ahLst/>
              <a:cxnLst/>
              <a:rect l="l" t="t" r="r" b="b"/>
              <a:pathLst>
                <a:path w="85090" h="273050">
                  <a:moveTo>
                    <a:pt x="85013" y="0"/>
                  </a:moveTo>
                  <a:lnTo>
                    <a:pt x="0" y="0"/>
                  </a:lnTo>
                  <a:lnTo>
                    <a:pt x="0" y="272732"/>
                  </a:lnTo>
                  <a:lnTo>
                    <a:pt x="85013" y="272732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1422570" y="3910143"/>
              <a:ext cx="269240" cy="0"/>
            </a:xfrm>
            <a:custGeom>
              <a:avLst/>
              <a:gdLst/>
              <a:ahLst/>
              <a:cxnLst/>
              <a:rect l="l" t="t" r="r" b="b"/>
              <a:pathLst>
                <a:path w="269240">
                  <a:moveTo>
                    <a:pt x="0" y="0"/>
                  </a:moveTo>
                  <a:lnTo>
                    <a:pt x="269163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1422570" y="3736081"/>
              <a:ext cx="269240" cy="1905"/>
            </a:xfrm>
            <a:custGeom>
              <a:avLst/>
              <a:gdLst/>
              <a:ahLst/>
              <a:cxnLst/>
              <a:rect l="l" t="t" r="r" b="b"/>
              <a:pathLst>
                <a:path w="269240" h="1904">
                  <a:moveTo>
                    <a:pt x="0" y="1574"/>
                  </a:moveTo>
                  <a:lnTo>
                    <a:pt x="269163" y="1574"/>
                  </a:lnTo>
                </a:path>
                <a:path w="269240" h="1904">
                  <a:moveTo>
                    <a:pt x="0" y="0"/>
                  </a:moveTo>
                  <a:lnTo>
                    <a:pt x="269163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1422570" y="3215301"/>
              <a:ext cx="269240" cy="347980"/>
            </a:xfrm>
            <a:custGeom>
              <a:avLst/>
              <a:gdLst/>
              <a:ahLst/>
              <a:cxnLst/>
              <a:rect l="l" t="t" r="r" b="b"/>
              <a:pathLst>
                <a:path w="269240" h="347979">
                  <a:moveTo>
                    <a:pt x="0" y="347421"/>
                  </a:moveTo>
                  <a:lnTo>
                    <a:pt x="269163" y="347421"/>
                  </a:lnTo>
                </a:path>
                <a:path w="269240" h="347979">
                  <a:moveTo>
                    <a:pt x="0" y="173710"/>
                  </a:moveTo>
                  <a:lnTo>
                    <a:pt x="269163" y="173710"/>
                  </a:lnTo>
                </a:path>
                <a:path w="269240" h="347979">
                  <a:moveTo>
                    <a:pt x="0" y="0"/>
                  </a:moveTo>
                  <a:lnTo>
                    <a:pt x="269163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1337556" y="3138005"/>
              <a:ext cx="85090" cy="1120140"/>
            </a:xfrm>
            <a:custGeom>
              <a:avLst/>
              <a:gdLst/>
              <a:ahLst/>
              <a:cxnLst/>
              <a:rect l="l" t="t" r="r" b="b"/>
              <a:pathLst>
                <a:path w="85090" h="1120139">
                  <a:moveTo>
                    <a:pt x="85013" y="0"/>
                  </a:moveTo>
                  <a:lnTo>
                    <a:pt x="0" y="0"/>
                  </a:lnTo>
                  <a:lnTo>
                    <a:pt x="0" y="1119555"/>
                  </a:lnTo>
                  <a:lnTo>
                    <a:pt x="85013" y="1119555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1776747" y="4083854"/>
              <a:ext cx="269240" cy="0"/>
            </a:xfrm>
            <a:custGeom>
              <a:avLst/>
              <a:gdLst/>
              <a:ahLst/>
              <a:cxnLst/>
              <a:rect l="l" t="t" r="r" b="b"/>
              <a:pathLst>
                <a:path w="269240">
                  <a:moveTo>
                    <a:pt x="0" y="0"/>
                  </a:moveTo>
                  <a:lnTo>
                    <a:pt x="9436" y="0"/>
                  </a:lnTo>
                </a:path>
                <a:path w="269240">
                  <a:moveTo>
                    <a:pt x="94449" y="0"/>
                  </a:moveTo>
                  <a:lnTo>
                    <a:pt x="103885" y="0"/>
                  </a:lnTo>
                </a:path>
                <a:path w="269240">
                  <a:moveTo>
                    <a:pt x="188899" y="0"/>
                  </a:moveTo>
                  <a:lnTo>
                    <a:pt x="269176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1880633" y="4063885"/>
              <a:ext cx="85090" cy="194310"/>
            </a:xfrm>
            <a:custGeom>
              <a:avLst/>
              <a:gdLst/>
              <a:ahLst/>
              <a:cxnLst/>
              <a:rect l="l" t="t" r="r" b="b"/>
              <a:pathLst>
                <a:path w="85090" h="194310">
                  <a:moveTo>
                    <a:pt x="85013" y="0"/>
                  </a:moveTo>
                  <a:lnTo>
                    <a:pt x="0" y="0"/>
                  </a:lnTo>
                  <a:lnTo>
                    <a:pt x="0" y="193687"/>
                  </a:lnTo>
                  <a:lnTo>
                    <a:pt x="85013" y="193687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2AB8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1776747" y="3910143"/>
              <a:ext cx="269240" cy="0"/>
            </a:xfrm>
            <a:custGeom>
              <a:avLst/>
              <a:gdLst/>
              <a:ahLst/>
              <a:cxnLst/>
              <a:rect l="l" t="t" r="r" b="b"/>
              <a:pathLst>
                <a:path w="269240">
                  <a:moveTo>
                    <a:pt x="0" y="0"/>
                  </a:moveTo>
                  <a:lnTo>
                    <a:pt x="9436" y="0"/>
                  </a:lnTo>
                </a:path>
                <a:path w="269240">
                  <a:moveTo>
                    <a:pt x="94449" y="0"/>
                  </a:moveTo>
                  <a:lnTo>
                    <a:pt x="269176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1786183" y="3827640"/>
              <a:ext cx="85090" cy="430530"/>
            </a:xfrm>
            <a:custGeom>
              <a:avLst/>
              <a:gdLst/>
              <a:ahLst/>
              <a:cxnLst/>
              <a:rect l="l" t="t" r="r" b="b"/>
              <a:pathLst>
                <a:path w="85090" h="430529">
                  <a:moveTo>
                    <a:pt x="85013" y="0"/>
                  </a:moveTo>
                  <a:lnTo>
                    <a:pt x="0" y="0"/>
                  </a:lnTo>
                  <a:lnTo>
                    <a:pt x="0" y="429945"/>
                  </a:lnTo>
                  <a:lnTo>
                    <a:pt x="85013" y="429945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1776747" y="3736081"/>
              <a:ext cx="269240" cy="1905"/>
            </a:xfrm>
            <a:custGeom>
              <a:avLst/>
              <a:gdLst/>
              <a:ahLst/>
              <a:cxnLst/>
              <a:rect l="l" t="t" r="r" b="b"/>
              <a:pathLst>
                <a:path w="269240" h="1904">
                  <a:moveTo>
                    <a:pt x="0" y="1574"/>
                  </a:moveTo>
                  <a:lnTo>
                    <a:pt x="269176" y="1574"/>
                  </a:lnTo>
                </a:path>
                <a:path w="269240" h="1904">
                  <a:moveTo>
                    <a:pt x="0" y="0"/>
                  </a:moveTo>
                  <a:lnTo>
                    <a:pt x="269176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9526462" y="3041589"/>
              <a:ext cx="3228340" cy="521334"/>
            </a:xfrm>
            <a:custGeom>
              <a:avLst/>
              <a:gdLst/>
              <a:ahLst/>
              <a:cxnLst/>
              <a:rect l="l" t="t" r="r" b="b"/>
              <a:pathLst>
                <a:path w="3228340" h="521335">
                  <a:moveTo>
                    <a:pt x="2250285" y="521133"/>
                  </a:moveTo>
                  <a:lnTo>
                    <a:pt x="2519461" y="521133"/>
                  </a:lnTo>
                </a:path>
                <a:path w="3228340" h="521335">
                  <a:moveTo>
                    <a:pt x="2250285" y="347422"/>
                  </a:moveTo>
                  <a:lnTo>
                    <a:pt x="2519461" y="347422"/>
                  </a:lnTo>
                </a:path>
                <a:path w="3228340" h="521335">
                  <a:moveTo>
                    <a:pt x="2250285" y="173711"/>
                  </a:moveTo>
                  <a:lnTo>
                    <a:pt x="2519461" y="173711"/>
                  </a:lnTo>
                </a:path>
                <a:path w="3228340" h="521335">
                  <a:moveTo>
                    <a:pt x="0" y="0"/>
                  </a:moveTo>
                  <a:lnTo>
                    <a:pt x="2165271" y="0"/>
                  </a:lnTo>
                </a:path>
                <a:path w="3228340" h="521335">
                  <a:moveTo>
                    <a:pt x="2250285" y="0"/>
                  </a:moveTo>
                  <a:lnTo>
                    <a:pt x="3227829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1691734" y="2939973"/>
              <a:ext cx="85090" cy="1317625"/>
            </a:xfrm>
            <a:custGeom>
              <a:avLst/>
              <a:gdLst/>
              <a:ahLst/>
              <a:cxnLst/>
              <a:rect l="l" t="t" r="r" b="b"/>
              <a:pathLst>
                <a:path w="85090" h="1317625">
                  <a:moveTo>
                    <a:pt x="85013" y="0"/>
                  </a:moveTo>
                  <a:lnTo>
                    <a:pt x="0" y="0"/>
                  </a:lnTo>
                  <a:lnTo>
                    <a:pt x="0" y="1317586"/>
                  </a:lnTo>
                  <a:lnTo>
                    <a:pt x="85013" y="1317586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2130938" y="4083854"/>
              <a:ext cx="269240" cy="0"/>
            </a:xfrm>
            <a:custGeom>
              <a:avLst/>
              <a:gdLst/>
              <a:ahLst/>
              <a:cxnLst/>
              <a:rect l="l" t="t" r="r" b="b"/>
              <a:pathLst>
                <a:path w="269240">
                  <a:moveTo>
                    <a:pt x="0" y="0"/>
                  </a:moveTo>
                  <a:lnTo>
                    <a:pt x="9436" y="0"/>
                  </a:lnTo>
                </a:path>
                <a:path w="269240">
                  <a:moveTo>
                    <a:pt x="94449" y="0"/>
                  </a:moveTo>
                  <a:lnTo>
                    <a:pt x="103885" y="0"/>
                  </a:lnTo>
                </a:path>
                <a:path w="269240">
                  <a:moveTo>
                    <a:pt x="188899" y="0"/>
                  </a:moveTo>
                  <a:lnTo>
                    <a:pt x="269176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2234824" y="4061269"/>
              <a:ext cx="85090" cy="196850"/>
            </a:xfrm>
            <a:custGeom>
              <a:avLst/>
              <a:gdLst/>
              <a:ahLst/>
              <a:cxnLst/>
              <a:rect l="l" t="t" r="r" b="b"/>
              <a:pathLst>
                <a:path w="85090" h="196850">
                  <a:moveTo>
                    <a:pt x="85013" y="0"/>
                  </a:moveTo>
                  <a:lnTo>
                    <a:pt x="0" y="0"/>
                  </a:lnTo>
                  <a:lnTo>
                    <a:pt x="0" y="196291"/>
                  </a:lnTo>
                  <a:lnTo>
                    <a:pt x="85013" y="196291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2AB8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2130938" y="3910143"/>
              <a:ext cx="269240" cy="0"/>
            </a:xfrm>
            <a:custGeom>
              <a:avLst/>
              <a:gdLst/>
              <a:ahLst/>
              <a:cxnLst/>
              <a:rect l="l" t="t" r="r" b="b"/>
              <a:pathLst>
                <a:path w="269240">
                  <a:moveTo>
                    <a:pt x="0" y="0"/>
                  </a:moveTo>
                  <a:lnTo>
                    <a:pt x="9436" y="0"/>
                  </a:lnTo>
                </a:path>
                <a:path w="269240">
                  <a:moveTo>
                    <a:pt x="94449" y="0"/>
                  </a:moveTo>
                  <a:lnTo>
                    <a:pt x="269176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2130938" y="3736081"/>
              <a:ext cx="269240" cy="1905"/>
            </a:xfrm>
            <a:custGeom>
              <a:avLst/>
              <a:gdLst/>
              <a:ahLst/>
              <a:cxnLst/>
              <a:rect l="l" t="t" r="r" b="b"/>
              <a:pathLst>
                <a:path w="269240" h="1904">
                  <a:moveTo>
                    <a:pt x="0" y="1574"/>
                  </a:moveTo>
                  <a:lnTo>
                    <a:pt x="269176" y="1574"/>
                  </a:lnTo>
                </a:path>
                <a:path w="269240" h="1904">
                  <a:moveTo>
                    <a:pt x="0" y="0"/>
                  </a:moveTo>
                  <a:lnTo>
                    <a:pt x="269176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2140374" y="3737305"/>
              <a:ext cx="85090" cy="520700"/>
            </a:xfrm>
            <a:custGeom>
              <a:avLst/>
              <a:gdLst/>
              <a:ahLst/>
              <a:cxnLst/>
              <a:rect l="l" t="t" r="r" b="b"/>
              <a:pathLst>
                <a:path w="85090" h="520700">
                  <a:moveTo>
                    <a:pt x="85013" y="0"/>
                  </a:moveTo>
                  <a:lnTo>
                    <a:pt x="0" y="0"/>
                  </a:lnTo>
                  <a:lnTo>
                    <a:pt x="0" y="520268"/>
                  </a:lnTo>
                  <a:lnTo>
                    <a:pt x="85013" y="520268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2130938" y="3215301"/>
              <a:ext cx="269240" cy="347980"/>
            </a:xfrm>
            <a:custGeom>
              <a:avLst/>
              <a:gdLst/>
              <a:ahLst/>
              <a:cxnLst/>
              <a:rect l="l" t="t" r="r" b="b"/>
              <a:pathLst>
                <a:path w="269240" h="347979">
                  <a:moveTo>
                    <a:pt x="0" y="347421"/>
                  </a:moveTo>
                  <a:lnTo>
                    <a:pt x="269176" y="347421"/>
                  </a:lnTo>
                </a:path>
                <a:path w="269240" h="347979">
                  <a:moveTo>
                    <a:pt x="0" y="173710"/>
                  </a:moveTo>
                  <a:lnTo>
                    <a:pt x="269176" y="173710"/>
                  </a:lnTo>
                </a:path>
                <a:path w="269240" h="347979">
                  <a:moveTo>
                    <a:pt x="0" y="0"/>
                  </a:moveTo>
                  <a:lnTo>
                    <a:pt x="269176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2045924" y="3084157"/>
              <a:ext cx="85090" cy="1173480"/>
            </a:xfrm>
            <a:custGeom>
              <a:avLst/>
              <a:gdLst/>
              <a:ahLst/>
              <a:cxnLst/>
              <a:rect l="l" t="t" r="r" b="b"/>
              <a:pathLst>
                <a:path w="85090" h="1173479">
                  <a:moveTo>
                    <a:pt x="85013" y="0"/>
                  </a:moveTo>
                  <a:lnTo>
                    <a:pt x="0" y="0"/>
                  </a:lnTo>
                  <a:lnTo>
                    <a:pt x="0" y="1173416"/>
                  </a:lnTo>
                  <a:lnTo>
                    <a:pt x="85013" y="1173416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2485128" y="4083854"/>
              <a:ext cx="269240" cy="0"/>
            </a:xfrm>
            <a:custGeom>
              <a:avLst/>
              <a:gdLst/>
              <a:ahLst/>
              <a:cxnLst/>
              <a:rect l="l" t="t" r="r" b="b"/>
              <a:pathLst>
                <a:path w="269240">
                  <a:moveTo>
                    <a:pt x="0" y="0"/>
                  </a:moveTo>
                  <a:lnTo>
                    <a:pt x="9436" y="0"/>
                  </a:lnTo>
                </a:path>
                <a:path w="269240">
                  <a:moveTo>
                    <a:pt x="94449" y="0"/>
                  </a:moveTo>
                  <a:lnTo>
                    <a:pt x="103886" y="0"/>
                  </a:lnTo>
                </a:path>
                <a:path w="269240">
                  <a:moveTo>
                    <a:pt x="188899" y="0"/>
                  </a:moveTo>
                  <a:lnTo>
                    <a:pt x="269163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2589014" y="4054322"/>
              <a:ext cx="85090" cy="203835"/>
            </a:xfrm>
            <a:custGeom>
              <a:avLst/>
              <a:gdLst/>
              <a:ahLst/>
              <a:cxnLst/>
              <a:rect l="l" t="t" r="r" b="b"/>
              <a:pathLst>
                <a:path w="85090" h="203835">
                  <a:moveTo>
                    <a:pt x="85013" y="0"/>
                  </a:moveTo>
                  <a:lnTo>
                    <a:pt x="0" y="0"/>
                  </a:lnTo>
                  <a:lnTo>
                    <a:pt x="0" y="203250"/>
                  </a:lnTo>
                  <a:lnTo>
                    <a:pt x="85013" y="203250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2AB8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2485128" y="3910143"/>
              <a:ext cx="269240" cy="0"/>
            </a:xfrm>
            <a:custGeom>
              <a:avLst/>
              <a:gdLst/>
              <a:ahLst/>
              <a:cxnLst/>
              <a:rect l="l" t="t" r="r" b="b"/>
              <a:pathLst>
                <a:path w="269240">
                  <a:moveTo>
                    <a:pt x="0" y="0"/>
                  </a:moveTo>
                  <a:lnTo>
                    <a:pt x="9436" y="0"/>
                  </a:lnTo>
                </a:path>
                <a:path w="269240">
                  <a:moveTo>
                    <a:pt x="94449" y="0"/>
                  </a:moveTo>
                  <a:lnTo>
                    <a:pt x="269163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2485128" y="3736081"/>
              <a:ext cx="269240" cy="1905"/>
            </a:xfrm>
            <a:custGeom>
              <a:avLst/>
              <a:gdLst/>
              <a:ahLst/>
              <a:cxnLst/>
              <a:rect l="l" t="t" r="r" b="b"/>
              <a:pathLst>
                <a:path w="269240" h="1904">
                  <a:moveTo>
                    <a:pt x="0" y="1574"/>
                  </a:moveTo>
                  <a:lnTo>
                    <a:pt x="9436" y="1574"/>
                  </a:lnTo>
                </a:path>
                <a:path w="269240" h="1904">
                  <a:moveTo>
                    <a:pt x="0" y="0"/>
                  </a:moveTo>
                  <a:lnTo>
                    <a:pt x="9436" y="0"/>
                  </a:lnTo>
                </a:path>
                <a:path w="269240" h="1904">
                  <a:moveTo>
                    <a:pt x="94449" y="1574"/>
                  </a:moveTo>
                  <a:lnTo>
                    <a:pt x="269163" y="1574"/>
                  </a:lnTo>
                </a:path>
                <a:path w="269240" h="1904">
                  <a:moveTo>
                    <a:pt x="94449" y="0"/>
                  </a:moveTo>
                  <a:lnTo>
                    <a:pt x="269163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2485128" y="3562722"/>
              <a:ext cx="269240" cy="0"/>
            </a:xfrm>
            <a:custGeom>
              <a:avLst/>
              <a:gdLst/>
              <a:ahLst/>
              <a:cxnLst/>
              <a:rect l="l" t="t" r="r" b="b"/>
              <a:pathLst>
                <a:path w="269240">
                  <a:moveTo>
                    <a:pt x="0" y="0"/>
                  </a:moveTo>
                  <a:lnTo>
                    <a:pt x="269163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2494564" y="3602672"/>
              <a:ext cx="85090" cy="655320"/>
            </a:xfrm>
            <a:custGeom>
              <a:avLst/>
              <a:gdLst/>
              <a:ahLst/>
              <a:cxnLst/>
              <a:rect l="l" t="t" r="r" b="b"/>
              <a:pathLst>
                <a:path w="85090" h="655320">
                  <a:moveTo>
                    <a:pt x="85013" y="0"/>
                  </a:moveTo>
                  <a:lnTo>
                    <a:pt x="0" y="0"/>
                  </a:lnTo>
                  <a:lnTo>
                    <a:pt x="0" y="654888"/>
                  </a:lnTo>
                  <a:lnTo>
                    <a:pt x="85013" y="654888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2485128" y="3215301"/>
              <a:ext cx="269240" cy="173990"/>
            </a:xfrm>
            <a:custGeom>
              <a:avLst/>
              <a:gdLst/>
              <a:ahLst/>
              <a:cxnLst/>
              <a:rect l="l" t="t" r="r" b="b"/>
              <a:pathLst>
                <a:path w="269240" h="173989">
                  <a:moveTo>
                    <a:pt x="0" y="173710"/>
                  </a:moveTo>
                  <a:lnTo>
                    <a:pt x="269163" y="173710"/>
                  </a:lnTo>
                </a:path>
                <a:path w="269240" h="173989">
                  <a:moveTo>
                    <a:pt x="0" y="0"/>
                  </a:moveTo>
                  <a:lnTo>
                    <a:pt x="269163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2400114" y="3072854"/>
              <a:ext cx="85090" cy="1184910"/>
            </a:xfrm>
            <a:custGeom>
              <a:avLst/>
              <a:gdLst/>
              <a:ahLst/>
              <a:cxnLst/>
              <a:rect l="l" t="t" r="r" b="b"/>
              <a:pathLst>
                <a:path w="85090" h="1184910">
                  <a:moveTo>
                    <a:pt x="85013" y="0"/>
                  </a:moveTo>
                  <a:lnTo>
                    <a:pt x="0" y="0"/>
                  </a:lnTo>
                  <a:lnTo>
                    <a:pt x="0" y="1184706"/>
                  </a:lnTo>
                  <a:lnTo>
                    <a:pt x="85013" y="1184706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2839305" y="4083854"/>
              <a:ext cx="269240" cy="0"/>
            </a:xfrm>
            <a:custGeom>
              <a:avLst/>
              <a:gdLst/>
              <a:ahLst/>
              <a:cxnLst/>
              <a:rect l="l" t="t" r="r" b="b"/>
              <a:pathLst>
                <a:path w="269240">
                  <a:moveTo>
                    <a:pt x="0" y="0"/>
                  </a:moveTo>
                  <a:lnTo>
                    <a:pt x="9436" y="0"/>
                  </a:lnTo>
                </a:path>
                <a:path w="269240">
                  <a:moveTo>
                    <a:pt x="94449" y="0"/>
                  </a:moveTo>
                  <a:lnTo>
                    <a:pt x="269189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2943204" y="4090809"/>
              <a:ext cx="85090" cy="167005"/>
            </a:xfrm>
            <a:custGeom>
              <a:avLst/>
              <a:gdLst/>
              <a:ahLst/>
              <a:cxnLst/>
              <a:rect l="l" t="t" r="r" b="b"/>
              <a:pathLst>
                <a:path w="85090" h="167004">
                  <a:moveTo>
                    <a:pt x="85013" y="0"/>
                  </a:moveTo>
                  <a:lnTo>
                    <a:pt x="0" y="0"/>
                  </a:lnTo>
                  <a:lnTo>
                    <a:pt x="0" y="166763"/>
                  </a:lnTo>
                  <a:lnTo>
                    <a:pt x="85013" y="166763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2AB8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2839305" y="3910143"/>
              <a:ext cx="269240" cy="0"/>
            </a:xfrm>
            <a:custGeom>
              <a:avLst/>
              <a:gdLst/>
              <a:ahLst/>
              <a:cxnLst/>
              <a:rect l="l" t="t" r="r" b="b"/>
              <a:pathLst>
                <a:path w="269240">
                  <a:moveTo>
                    <a:pt x="0" y="0"/>
                  </a:moveTo>
                  <a:lnTo>
                    <a:pt x="9436" y="0"/>
                  </a:lnTo>
                </a:path>
                <a:path w="269240">
                  <a:moveTo>
                    <a:pt x="94449" y="0"/>
                  </a:moveTo>
                  <a:lnTo>
                    <a:pt x="269189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2839305" y="3736081"/>
              <a:ext cx="269240" cy="1905"/>
            </a:xfrm>
            <a:custGeom>
              <a:avLst/>
              <a:gdLst/>
              <a:ahLst/>
              <a:cxnLst/>
              <a:rect l="l" t="t" r="r" b="b"/>
              <a:pathLst>
                <a:path w="269240" h="1904">
                  <a:moveTo>
                    <a:pt x="0" y="1574"/>
                  </a:moveTo>
                  <a:lnTo>
                    <a:pt x="9436" y="1574"/>
                  </a:lnTo>
                </a:path>
                <a:path w="269240" h="1904">
                  <a:moveTo>
                    <a:pt x="0" y="0"/>
                  </a:moveTo>
                  <a:lnTo>
                    <a:pt x="9436" y="0"/>
                  </a:lnTo>
                </a:path>
                <a:path w="269240" h="1904">
                  <a:moveTo>
                    <a:pt x="94449" y="1574"/>
                  </a:moveTo>
                  <a:lnTo>
                    <a:pt x="269189" y="1574"/>
                  </a:lnTo>
                </a:path>
                <a:path w="269240" h="1904">
                  <a:moveTo>
                    <a:pt x="94449" y="0"/>
                  </a:moveTo>
                  <a:lnTo>
                    <a:pt x="269189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2839305" y="3562722"/>
              <a:ext cx="269240" cy="0"/>
            </a:xfrm>
            <a:custGeom>
              <a:avLst/>
              <a:gdLst/>
              <a:ahLst/>
              <a:cxnLst/>
              <a:rect l="l" t="t" r="r" b="b"/>
              <a:pathLst>
                <a:path w="269240">
                  <a:moveTo>
                    <a:pt x="0" y="0"/>
                  </a:moveTo>
                  <a:lnTo>
                    <a:pt x="9436" y="0"/>
                  </a:lnTo>
                </a:path>
                <a:path w="269240">
                  <a:moveTo>
                    <a:pt x="94449" y="0"/>
                  </a:moveTo>
                  <a:lnTo>
                    <a:pt x="269189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2848742" y="3526244"/>
              <a:ext cx="85090" cy="731520"/>
            </a:xfrm>
            <a:custGeom>
              <a:avLst/>
              <a:gdLst/>
              <a:ahLst/>
              <a:cxnLst/>
              <a:rect l="l" t="t" r="r" b="b"/>
              <a:pathLst>
                <a:path w="85090" h="731520">
                  <a:moveTo>
                    <a:pt x="85013" y="0"/>
                  </a:moveTo>
                  <a:lnTo>
                    <a:pt x="0" y="0"/>
                  </a:lnTo>
                  <a:lnTo>
                    <a:pt x="0" y="731316"/>
                  </a:lnTo>
                  <a:lnTo>
                    <a:pt x="85013" y="731316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9526462" y="2867878"/>
              <a:ext cx="3582035" cy="521334"/>
            </a:xfrm>
            <a:custGeom>
              <a:avLst/>
              <a:gdLst/>
              <a:ahLst/>
              <a:cxnLst/>
              <a:rect l="l" t="t" r="r" b="b"/>
              <a:pathLst>
                <a:path w="3582034" h="521335">
                  <a:moveTo>
                    <a:pt x="3312843" y="521133"/>
                  </a:moveTo>
                  <a:lnTo>
                    <a:pt x="3582032" y="521133"/>
                  </a:lnTo>
                </a:path>
                <a:path w="3582034" h="521335">
                  <a:moveTo>
                    <a:pt x="3312843" y="347422"/>
                  </a:moveTo>
                  <a:lnTo>
                    <a:pt x="3582032" y="347422"/>
                  </a:lnTo>
                </a:path>
                <a:path w="3582034" h="521335">
                  <a:moveTo>
                    <a:pt x="3312843" y="173710"/>
                  </a:moveTo>
                  <a:lnTo>
                    <a:pt x="3582032" y="173710"/>
                  </a:lnTo>
                </a:path>
                <a:path w="3582034" h="521335">
                  <a:moveTo>
                    <a:pt x="0" y="0"/>
                  </a:moveTo>
                  <a:lnTo>
                    <a:pt x="3227829" y="0"/>
                  </a:lnTo>
                </a:path>
                <a:path w="3582034" h="521335">
                  <a:moveTo>
                    <a:pt x="3312843" y="0"/>
                  </a:moveTo>
                  <a:lnTo>
                    <a:pt x="3582032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2754292" y="2862669"/>
              <a:ext cx="85090" cy="1395095"/>
            </a:xfrm>
            <a:custGeom>
              <a:avLst/>
              <a:gdLst/>
              <a:ahLst/>
              <a:cxnLst/>
              <a:rect l="l" t="t" r="r" b="b"/>
              <a:pathLst>
                <a:path w="85090" h="1395095">
                  <a:moveTo>
                    <a:pt x="85013" y="0"/>
                  </a:moveTo>
                  <a:lnTo>
                    <a:pt x="0" y="0"/>
                  </a:lnTo>
                  <a:lnTo>
                    <a:pt x="0" y="1394904"/>
                  </a:lnTo>
                  <a:lnTo>
                    <a:pt x="85013" y="1394904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3193509" y="4083854"/>
              <a:ext cx="269240" cy="0"/>
            </a:xfrm>
            <a:custGeom>
              <a:avLst/>
              <a:gdLst/>
              <a:ahLst/>
              <a:cxnLst/>
              <a:rect l="l" t="t" r="r" b="b"/>
              <a:pathLst>
                <a:path w="269240">
                  <a:moveTo>
                    <a:pt x="0" y="0"/>
                  </a:moveTo>
                  <a:lnTo>
                    <a:pt x="9436" y="0"/>
                  </a:lnTo>
                </a:path>
                <a:path w="269240">
                  <a:moveTo>
                    <a:pt x="94449" y="0"/>
                  </a:moveTo>
                  <a:lnTo>
                    <a:pt x="103886" y="0"/>
                  </a:lnTo>
                </a:path>
                <a:path w="269240">
                  <a:moveTo>
                    <a:pt x="188899" y="0"/>
                  </a:moveTo>
                  <a:lnTo>
                    <a:pt x="269163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3297394" y="4040428"/>
              <a:ext cx="85090" cy="217170"/>
            </a:xfrm>
            <a:custGeom>
              <a:avLst/>
              <a:gdLst/>
              <a:ahLst/>
              <a:cxnLst/>
              <a:rect l="l" t="t" r="r" b="b"/>
              <a:pathLst>
                <a:path w="85090" h="217170">
                  <a:moveTo>
                    <a:pt x="85013" y="0"/>
                  </a:moveTo>
                  <a:lnTo>
                    <a:pt x="0" y="0"/>
                  </a:lnTo>
                  <a:lnTo>
                    <a:pt x="0" y="217144"/>
                  </a:lnTo>
                  <a:lnTo>
                    <a:pt x="85013" y="217144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2AB8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3193509" y="3910143"/>
              <a:ext cx="269240" cy="0"/>
            </a:xfrm>
            <a:custGeom>
              <a:avLst/>
              <a:gdLst/>
              <a:ahLst/>
              <a:cxnLst/>
              <a:rect l="l" t="t" r="r" b="b"/>
              <a:pathLst>
                <a:path w="269240">
                  <a:moveTo>
                    <a:pt x="0" y="0"/>
                  </a:moveTo>
                  <a:lnTo>
                    <a:pt x="9436" y="0"/>
                  </a:lnTo>
                </a:path>
                <a:path w="269240">
                  <a:moveTo>
                    <a:pt x="94449" y="0"/>
                  </a:moveTo>
                  <a:lnTo>
                    <a:pt x="269163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3193509" y="3736081"/>
              <a:ext cx="269240" cy="1905"/>
            </a:xfrm>
            <a:custGeom>
              <a:avLst/>
              <a:gdLst/>
              <a:ahLst/>
              <a:cxnLst/>
              <a:rect l="l" t="t" r="r" b="b"/>
              <a:pathLst>
                <a:path w="269240" h="1904">
                  <a:moveTo>
                    <a:pt x="0" y="1574"/>
                  </a:moveTo>
                  <a:lnTo>
                    <a:pt x="9436" y="1574"/>
                  </a:lnTo>
                </a:path>
                <a:path w="269240" h="1904">
                  <a:moveTo>
                    <a:pt x="0" y="0"/>
                  </a:moveTo>
                  <a:lnTo>
                    <a:pt x="9436" y="0"/>
                  </a:lnTo>
                </a:path>
                <a:path w="269240" h="1904">
                  <a:moveTo>
                    <a:pt x="94449" y="1574"/>
                  </a:moveTo>
                  <a:lnTo>
                    <a:pt x="269163" y="1574"/>
                  </a:lnTo>
                </a:path>
                <a:path w="269240" h="1904">
                  <a:moveTo>
                    <a:pt x="94449" y="0"/>
                  </a:moveTo>
                  <a:lnTo>
                    <a:pt x="269163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3193509" y="3389011"/>
              <a:ext cx="269240" cy="173990"/>
            </a:xfrm>
            <a:custGeom>
              <a:avLst/>
              <a:gdLst/>
              <a:ahLst/>
              <a:cxnLst/>
              <a:rect l="l" t="t" r="r" b="b"/>
              <a:pathLst>
                <a:path w="269240" h="173989">
                  <a:moveTo>
                    <a:pt x="0" y="173710"/>
                  </a:moveTo>
                  <a:lnTo>
                    <a:pt x="9436" y="173710"/>
                  </a:lnTo>
                </a:path>
                <a:path w="269240" h="173989">
                  <a:moveTo>
                    <a:pt x="94449" y="173710"/>
                  </a:moveTo>
                  <a:lnTo>
                    <a:pt x="269163" y="173710"/>
                  </a:lnTo>
                </a:path>
                <a:path w="269240" h="173989">
                  <a:moveTo>
                    <a:pt x="0" y="0"/>
                  </a:moveTo>
                  <a:lnTo>
                    <a:pt x="9436" y="0"/>
                  </a:lnTo>
                </a:path>
                <a:path w="269240" h="173989">
                  <a:moveTo>
                    <a:pt x="94449" y="0"/>
                  </a:moveTo>
                  <a:lnTo>
                    <a:pt x="269163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3202944" y="3315182"/>
              <a:ext cx="85090" cy="942975"/>
            </a:xfrm>
            <a:custGeom>
              <a:avLst/>
              <a:gdLst/>
              <a:ahLst/>
              <a:cxnLst/>
              <a:rect l="l" t="t" r="r" b="b"/>
              <a:pathLst>
                <a:path w="85090" h="942975">
                  <a:moveTo>
                    <a:pt x="85013" y="0"/>
                  </a:moveTo>
                  <a:lnTo>
                    <a:pt x="0" y="0"/>
                  </a:lnTo>
                  <a:lnTo>
                    <a:pt x="0" y="942378"/>
                  </a:lnTo>
                  <a:lnTo>
                    <a:pt x="85013" y="942378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3193509" y="2867878"/>
              <a:ext cx="269240" cy="347980"/>
            </a:xfrm>
            <a:custGeom>
              <a:avLst/>
              <a:gdLst/>
              <a:ahLst/>
              <a:cxnLst/>
              <a:rect l="l" t="t" r="r" b="b"/>
              <a:pathLst>
                <a:path w="269240" h="347980">
                  <a:moveTo>
                    <a:pt x="0" y="347422"/>
                  </a:moveTo>
                  <a:lnTo>
                    <a:pt x="269163" y="347422"/>
                  </a:lnTo>
                </a:path>
                <a:path w="269240" h="347980">
                  <a:moveTo>
                    <a:pt x="0" y="173710"/>
                  </a:moveTo>
                  <a:lnTo>
                    <a:pt x="269163" y="173710"/>
                  </a:lnTo>
                </a:path>
                <a:path w="269240" h="347980">
                  <a:moveTo>
                    <a:pt x="0" y="0"/>
                  </a:moveTo>
                  <a:lnTo>
                    <a:pt x="269163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3108495" y="2749753"/>
              <a:ext cx="85090" cy="1508125"/>
            </a:xfrm>
            <a:custGeom>
              <a:avLst/>
              <a:gdLst/>
              <a:ahLst/>
              <a:cxnLst/>
              <a:rect l="l" t="t" r="r" b="b"/>
              <a:pathLst>
                <a:path w="85090" h="1508125">
                  <a:moveTo>
                    <a:pt x="85013" y="0"/>
                  </a:moveTo>
                  <a:lnTo>
                    <a:pt x="0" y="0"/>
                  </a:lnTo>
                  <a:lnTo>
                    <a:pt x="0" y="1507807"/>
                  </a:lnTo>
                  <a:lnTo>
                    <a:pt x="85013" y="1507807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3547686" y="4083854"/>
              <a:ext cx="269240" cy="0"/>
            </a:xfrm>
            <a:custGeom>
              <a:avLst/>
              <a:gdLst/>
              <a:ahLst/>
              <a:cxnLst/>
              <a:rect l="l" t="t" r="r" b="b"/>
              <a:pathLst>
                <a:path w="269240">
                  <a:moveTo>
                    <a:pt x="0" y="0"/>
                  </a:moveTo>
                  <a:lnTo>
                    <a:pt x="9436" y="0"/>
                  </a:lnTo>
                </a:path>
                <a:path w="269240">
                  <a:moveTo>
                    <a:pt x="94449" y="0"/>
                  </a:moveTo>
                  <a:lnTo>
                    <a:pt x="103885" y="0"/>
                  </a:lnTo>
                </a:path>
                <a:path w="269240">
                  <a:moveTo>
                    <a:pt x="188899" y="0"/>
                  </a:moveTo>
                  <a:lnTo>
                    <a:pt x="269189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3651572" y="4054322"/>
              <a:ext cx="85090" cy="203835"/>
            </a:xfrm>
            <a:custGeom>
              <a:avLst/>
              <a:gdLst/>
              <a:ahLst/>
              <a:cxnLst/>
              <a:rect l="l" t="t" r="r" b="b"/>
              <a:pathLst>
                <a:path w="85090" h="203835">
                  <a:moveTo>
                    <a:pt x="85013" y="0"/>
                  </a:moveTo>
                  <a:lnTo>
                    <a:pt x="0" y="0"/>
                  </a:lnTo>
                  <a:lnTo>
                    <a:pt x="0" y="203250"/>
                  </a:lnTo>
                  <a:lnTo>
                    <a:pt x="85013" y="203250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2AB8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3547686" y="3910143"/>
              <a:ext cx="269240" cy="0"/>
            </a:xfrm>
            <a:custGeom>
              <a:avLst/>
              <a:gdLst/>
              <a:ahLst/>
              <a:cxnLst/>
              <a:rect l="l" t="t" r="r" b="b"/>
              <a:pathLst>
                <a:path w="269240">
                  <a:moveTo>
                    <a:pt x="0" y="0"/>
                  </a:moveTo>
                  <a:lnTo>
                    <a:pt x="9436" y="0"/>
                  </a:lnTo>
                </a:path>
                <a:path w="269240">
                  <a:moveTo>
                    <a:pt x="94449" y="0"/>
                  </a:moveTo>
                  <a:lnTo>
                    <a:pt x="269189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3547686" y="3736081"/>
              <a:ext cx="269240" cy="1905"/>
            </a:xfrm>
            <a:custGeom>
              <a:avLst/>
              <a:gdLst/>
              <a:ahLst/>
              <a:cxnLst/>
              <a:rect l="l" t="t" r="r" b="b"/>
              <a:pathLst>
                <a:path w="269240" h="1904">
                  <a:moveTo>
                    <a:pt x="0" y="1574"/>
                  </a:moveTo>
                  <a:lnTo>
                    <a:pt x="9436" y="1574"/>
                  </a:lnTo>
                </a:path>
                <a:path w="269240" h="1904">
                  <a:moveTo>
                    <a:pt x="0" y="0"/>
                  </a:moveTo>
                  <a:lnTo>
                    <a:pt x="9436" y="0"/>
                  </a:lnTo>
                </a:path>
                <a:path w="269240" h="1904">
                  <a:moveTo>
                    <a:pt x="94449" y="1574"/>
                  </a:moveTo>
                  <a:lnTo>
                    <a:pt x="269189" y="1574"/>
                  </a:lnTo>
                </a:path>
                <a:path w="269240" h="1904">
                  <a:moveTo>
                    <a:pt x="94449" y="0"/>
                  </a:moveTo>
                  <a:lnTo>
                    <a:pt x="269189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3547686" y="3389011"/>
              <a:ext cx="269240" cy="173990"/>
            </a:xfrm>
            <a:custGeom>
              <a:avLst/>
              <a:gdLst/>
              <a:ahLst/>
              <a:cxnLst/>
              <a:rect l="l" t="t" r="r" b="b"/>
              <a:pathLst>
                <a:path w="269240" h="173989">
                  <a:moveTo>
                    <a:pt x="0" y="173710"/>
                  </a:moveTo>
                  <a:lnTo>
                    <a:pt x="9436" y="173710"/>
                  </a:lnTo>
                </a:path>
                <a:path w="269240" h="173989">
                  <a:moveTo>
                    <a:pt x="94449" y="173710"/>
                  </a:moveTo>
                  <a:lnTo>
                    <a:pt x="269189" y="173710"/>
                  </a:lnTo>
                </a:path>
                <a:path w="269240" h="173989">
                  <a:moveTo>
                    <a:pt x="0" y="0"/>
                  </a:moveTo>
                  <a:lnTo>
                    <a:pt x="9436" y="0"/>
                  </a:lnTo>
                </a:path>
                <a:path w="269240" h="173989">
                  <a:moveTo>
                    <a:pt x="94449" y="0"/>
                  </a:moveTo>
                  <a:lnTo>
                    <a:pt x="269189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3557122" y="3362083"/>
              <a:ext cx="85090" cy="895985"/>
            </a:xfrm>
            <a:custGeom>
              <a:avLst/>
              <a:gdLst/>
              <a:ahLst/>
              <a:cxnLst/>
              <a:rect l="l" t="t" r="r" b="b"/>
              <a:pathLst>
                <a:path w="85090" h="895985">
                  <a:moveTo>
                    <a:pt x="85013" y="0"/>
                  </a:moveTo>
                  <a:lnTo>
                    <a:pt x="0" y="0"/>
                  </a:lnTo>
                  <a:lnTo>
                    <a:pt x="0" y="895476"/>
                  </a:lnTo>
                  <a:lnTo>
                    <a:pt x="85013" y="895476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3547686" y="2867878"/>
              <a:ext cx="269240" cy="347980"/>
            </a:xfrm>
            <a:custGeom>
              <a:avLst/>
              <a:gdLst/>
              <a:ahLst/>
              <a:cxnLst/>
              <a:rect l="l" t="t" r="r" b="b"/>
              <a:pathLst>
                <a:path w="269240" h="347980">
                  <a:moveTo>
                    <a:pt x="0" y="347422"/>
                  </a:moveTo>
                  <a:lnTo>
                    <a:pt x="269189" y="347422"/>
                  </a:lnTo>
                </a:path>
                <a:path w="269240" h="347980">
                  <a:moveTo>
                    <a:pt x="0" y="173710"/>
                  </a:moveTo>
                  <a:lnTo>
                    <a:pt x="269189" y="173710"/>
                  </a:lnTo>
                </a:path>
                <a:path w="269240" h="347980">
                  <a:moveTo>
                    <a:pt x="0" y="0"/>
                  </a:moveTo>
                  <a:lnTo>
                    <a:pt x="269189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526462" y="2694168"/>
              <a:ext cx="4958715" cy="0"/>
            </a:xfrm>
            <a:custGeom>
              <a:avLst/>
              <a:gdLst/>
              <a:ahLst/>
              <a:cxnLst/>
              <a:rect l="l" t="t" r="r" b="b"/>
              <a:pathLst>
                <a:path w="4958715">
                  <a:moveTo>
                    <a:pt x="0" y="0"/>
                  </a:moveTo>
                  <a:lnTo>
                    <a:pt x="4958638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3462672" y="2721089"/>
              <a:ext cx="85090" cy="1536700"/>
            </a:xfrm>
            <a:custGeom>
              <a:avLst/>
              <a:gdLst/>
              <a:ahLst/>
              <a:cxnLst/>
              <a:rect l="l" t="t" r="r" b="b"/>
              <a:pathLst>
                <a:path w="85090" h="1536700">
                  <a:moveTo>
                    <a:pt x="85013" y="0"/>
                  </a:moveTo>
                  <a:lnTo>
                    <a:pt x="0" y="0"/>
                  </a:lnTo>
                  <a:lnTo>
                    <a:pt x="0" y="1536471"/>
                  </a:lnTo>
                  <a:lnTo>
                    <a:pt x="85013" y="1536471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3901889" y="4083854"/>
              <a:ext cx="269240" cy="0"/>
            </a:xfrm>
            <a:custGeom>
              <a:avLst/>
              <a:gdLst/>
              <a:ahLst/>
              <a:cxnLst/>
              <a:rect l="l" t="t" r="r" b="b"/>
              <a:pathLst>
                <a:path w="269240">
                  <a:moveTo>
                    <a:pt x="0" y="0"/>
                  </a:moveTo>
                  <a:lnTo>
                    <a:pt x="9436" y="0"/>
                  </a:lnTo>
                </a:path>
                <a:path w="269240">
                  <a:moveTo>
                    <a:pt x="94449" y="0"/>
                  </a:moveTo>
                  <a:lnTo>
                    <a:pt x="103886" y="0"/>
                  </a:lnTo>
                </a:path>
                <a:path w="269240">
                  <a:moveTo>
                    <a:pt x="188899" y="0"/>
                  </a:moveTo>
                  <a:lnTo>
                    <a:pt x="269163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4005775" y="4023055"/>
              <a:ext cx="85090" cy="234950"/>
            </a:xfrm>
            <a:custGeom>
              <a:avLst/>
              <a:gdLst/>
              <a:ahLst/>
              <a:cxnLst/>
              <a:rect l="l" t="t" r="r" b="b"/>
              <a:pathLst>
                <a:path w="85090" h="234950">
                  <a:moveTo>
                    <a:pt x="85013" y="0"/>
                  </a:moveTo>
                  <a:lnTo>
                    <a:pt x="0" y="0"/>
                  </a:lnTo>
                  <a:lnTo>
                    <a:pt x="0" y="234505"/>
                  </a:lnTo>
                  <a:lnTo>
                    <a:pt x="85013" y="234505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2AB8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3901889" y="3910143"/>
              <a:ext cx="269240" cy="0"/>
            </a:xfrm>
            <a:custGeom>
              <a:avLst/>
              <a:gdLst/>
              <a:ahLst/>
              <a:cxnLst/>
              <a:rect l="l" t="t" r="r" b="b"/>
              <a:pathLst>
                <a:path w="269240">
                  <a:moveTo>
                    <a:pt x="0" y="0"/>
                  </a:moveTo>
                  <a:lnTo>
                    <a:pt x="9436" y="0"/>
                  </a:lnTo>
                </a:path>
                <a:path w="269240">
                  <a:moveTo>
                    <a:pt x="94449" y="0"/>
                  </a:moveTo>
                  <a:lnTo>
                    <a:pt x="269163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3901889" y="3736081"/>
              <a:ext cx="269240" cy="1905"/>
            </a:xfrm>
            <a:custGeom>
              <a:avLst/>
              <a:gdLst/>
              <a:ahLst/>
              <a:cxnLst/>
              <a:rect l="l" t="t" r="r" b="b"/>
              <a:pathLst>
                <a:path w="269240" h="1904">
                  <a:moveTo>
                    <a:pt x="0" y="1574"/>
                  </a:moveTo>
                  <a:lnTo>
                    <a:pt x="9436" y="1574"/>
                  </a:lnTo>
                </a:path>
                <a:path w="269240" h="1904">
                  <a:moveTo>
                    <a:pt x="0" y="0"/>
                  </a:moveTo>
                  <a:lnTo>
                    <a:pt x="9436" y="0"/>
                  </a:lnTo>
                </a:path>
                <a:path w="269240" h="1904">
                  <a:moveTo>
                    <a:pt x="94449" y="1574"/>
                  </a:moveTo>
                  <a:lnTo>
                    <a:pt x="269163" y="1574"/>
                  </a:lnTo>
                </a:path>
                <a:path w="269240" h="1904">
                  <a:moveTo>
                    <a:pt x="94449" y="0"/>
                  </a:moveTo>
                  <a:lnTo>
                    <a:pt x="269163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3901889" y="3215301"/>
              <a:ext cx="269240" cy="347980"/>
            </a:xfrm>
            <a:custGeom>
              <a:avLst/>
              <a:gdLst/>
              <a:ahLst/>
              <a:cxnLst/>
              <a:rect l="l" t="t" r="r" b="b"/>
              <a:pathLst>
                <a:path w="269240" h="347979">
                  <a:moveTo>
                    <a:pt x="0" y="347421"/>
                  </a:moveTo>
                  <a:lnTo>
                    <a:pt x="9436" y="347421"/>
                  </a:lnTo>
                </a:path>
                <a:path w="269240" h="347979">
                  <a:moveTo>
                    <a:pt x="94449" y="347421"/>
                  </a:moveTo>
                  <a:lnTo>
                    <a:pt x="269163" y="347421"/>
                  </a:lnTo>
                </a:path>
                <a:path w="269240" h="347979">
                  <a:moveTo>
                    <a:pt x="0" y="173710"/>
                  </a:moveTo>
                  <a:lnTo>
                    <a:pt x="9436" y="173710"/>
                  </a:lnTo>
                </a:path>
                <a:path w="269240" h="347979">
                  <a:moveTo>
                    <a:pt x="94449" y="173710"/>
                  </a:moveTo>
                  <a:lnTo>
                    <a:pt x="269163" y="173710"/>
                  </a:lnTo>
                </a:path>
                <a:path w="269240" h="347979">
                  <a:moveTo>
                    <a:pt x="0" y="0"/>
                  </a:moveTo>
                  <a:lnTo>
                    <a:pt x="269163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3911325" y="3229203"/>
              <a:ext cx="85090" cy="1028700"/>
            </a:xfrm>
            <a:custGeom>
              <a:avLst/>
              <a:gdLst/>
              <a:ahLst/>
              <a:cxnLst/>
              <a:rect l="l" t="t" r="r" b="b"/>
              <a:pathLst>
                <a:path w="85090" h="1028700">
                  <a:moveTo>
                    <a:pt x="85013" y="0"/>
                  </a:moveTo>
                  <a:lnTo>
                    <a:pt x="0" y="0"/>
                  </a:lnTo>
                  <a:lnTo>
                    <a:pt x="0" y="1028357"/>
                  </a:lnTo>
                  <a:lnTo>
                    <a:pt x="85013" y="1028357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3901889" y="2867878"/>
              <a:ext cx="269240" cy="173990"/>
            </a:xfrm>
            <a:custGeom>
              <a:avLst/>
              <a:gdLst/>
              <a:ahLst/>
              <a:cxnLst/>
              <a:rect l="l" t="t" r="r" b="b"/>
              <a:pathLst>
                <a:path w="269240" h="173989">
                  <a:moveTo>
                    <a:pt x="0" y="173710"/>
                  </a:moveTo>
                  <a:lnTo>
                    <a:pt x="269163" y="173710"/>
                  </a:lnTo>
                </a:path>
                <a:path w="269240" h="173989">
                  <a:moveTo>
                    <a:pt x="0" y="0"/>
                  </a:moveTo>
                  <a:lnTo>
                    <a:pt x="269163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3816875" y="2717622"/>
              <a:ext cx="85090" cy="1540510"/>
            </a:xfrm>
            <a:custGeom>
              <a:avLst/>
              <a:gdLst/>
              <a:ahLst/>
              <a:cxnLst/>
              <a:rect l="l" t="t" r="r" b="b"/>
              <a:pathLst>
                <a:path w="85090" h="1540510">
                  <a:moveTo>
                    <a:pt x="85013" y="0"/>
                  </a:moveTo>
                  <a:lnTo>
                    <a:pt x="0" y="0"/>
                  </a:lnTo>
                  <a:lnTo>
                    <a:pt x="0" y="1539951"/>
                  </a:lnTo>
                  <a:lnTo>
                    <a:pt x="85013" y="1539951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4256067" y="4083854"/>
              <a:ext cx="229235" cy="0"/>
            </a:xfrm>
            <a:custGeom>
              <a:avLst/>
              <a:gdLst/>
              <a:ahLst/>
              <a:cxnLst/>
              <a:rect l="l" t="t" r="r" b="b"/>
              <a:pathLst>
                <a:path w="229234">
                  <a:moveTo>
                    <a:pt x="0" y="0"/>
                  </a:moveTo>
                  <a:lnTo>
                    <a:pt x="9436" y="0"/>
                  </a:lnTo>
                </a:path>
                <a:path w="229234">
                  <a:moveTo>
                    <a:pt x="94449" y="0"/>
                  </a:moveTo>
                  <a:lnTo>
                    <a:pt x="103886" y="0"/>
                  </a:lnTo>
                </a:path>
                <a:path w="229234">
                  <a:moveTo>
                    <a:pt x="188899" y="0"/>
                  </a:moveTo>
                  <a:lnTo>
                    <a:pt x="229034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4359953" y="4012628"/>
              <a:ext cx="85090" cy="245110"/>
            </a:xfrm>
            <a:custGeom>
              <a:avLst/>
              <a:gdLst/>
              <a:ahLst/>
              <a:cxnLst/>
              <a:rect l="l" t="t" r="r" b="b"/>
              <a:pathLst>
                <a:path w="85090" h="245110">
                  <a:moveTo>
                    <a:pt x="85013" y="0"/>
                  </a:moveTo>
                  <a:lnTo>
                    <a:pt x="0" y="0"/>
                  </a:lnTo>
                  <a:lnTo>
                    <a:pt x="0" y="244932"/>
                  </a:lnTo>
                  <a:lnTo>
                    <a:pt x="85013" y="244932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2AB8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4256067" y="3910143"/>
              <a:ext cx="229235" cy="0"/>
            </a:xfrm>
            <a:custGeom>
              <a:avLst/>
              <a:gdLst/>
              <a:ahLst/>
              <a:cxnLst/>
              <a:rect l="l" t="t" r="r" b="b"/>
              <a:pathLst>
                <a:path w="229234">
                  <a:moveTo>
                    <a:pt x="0" y="0"/>
                  </a:moveTo>
                  <a:lnTo>
                    <a:pt x="9436" y="0"/>
                  </a:lnTo>
                </a:path>
                <a:path w="229234">
                  <a:moveTo>
                    <a:pt x="94449" y="0"/>
                  </a:moveTo>
                  <a:lnTo>
                    <a:pt x="229034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4256067" y="3736081"/>
              <a:ext cx="229235" cy="1905"/>
            </a:xfrm>
            <a:custGeom>
              <a:avLst/>
              <a:gdLst/>
              <a:ahLst/>
              <a:cxnLst/>
              <a:rect l="l" t="t" r="r" b="b"/>
              <a:pathLst>
                <a:path w="229234" h="1904">
                  <a:moveTo>
                    <a:pt x="0" y="1574"/>
                  </a:moveTo>
                  <a:lnTo>
                    <a:pt x="9436" y="1574"/>
                  </a:lnTo>
                </a:path>
                <a:path w="229234" h="1904">
                  <a:moveTo>
                    <a:pt x="0" y="0"/>
                  </a:moveTo>
                  <a:lnTo>
                    <a:pt x="9436" y="0"/>
                  </a:lnTo>
                </a:path>
                <a:path w="229234" h="1904">
                  <a:moveTo>
                    <a:pt x="94449" y="1574"/>
                  </a:moveTo>
                  <a:lnTo>
                    <a:pt x="229034" y="1574"/>
                  </a:lnTo>
                </a:path>
                <a:path w="229234" h="1904">
                  <a:moveTo>
                    <a:pt x="94449" y="0"/>
                  </a:moveTo>
                  <a:lnTo>
                    <a:pt x="229034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4256067" y="3215301"/>
              <a:ext cx="229235" cy="347980"/>
            </a:xfrm>
            <a:custGeom>
              <a:avLst/>
              <a:gdLst/>
              <a:ahLst/>
              <a:cxnLst/>
              <a:rect l="l" t="t" r="r" b="b"/>
              <a:pathLst>
                <a:path w="229234" h="347979">
                  <a:moveTo>
                    <a:pt x="0" y="347421"/>
                  </a:moveTo>
                  <a:lnTo>
                    <a:pt x="9436" y="347421"/>
                  </a:lnTo>
                </a:path>
                <a:path w="229234" h="347979">
                  <a:moveTo>
                    <a:pt x="94449" y="347421"/>
                  </a:moveTo>
                  <a:lnTo>
                    <a:pt x="229034" y="347421"/>
                  </a:lnTo>
                </a:path>
                <a:path w="229234" h="347979">
                  <a:moveTo>
                    <a:pt x="0" y="173710"/>
                  </a:moveTo>
                  <a:lnTo>
                    <a:pt x="9436" y="173710"/>
                  </a:lnTo>
                </a:path>
                <a:path w="229234" h="347979">
                  <a:moveTo>
                    <a:pt x="94449" y="173710"/>
                  </a:moveTo>
                  <a:lnTo>
                    <a:pt x="229034" y="173710"/>
                  </a:lnTo>
                </a:path>
                <a:path w="229234" h="347979">
                  <a:moveTo>
                    <a:pt x="0" y="0"/>
                  </a:moveTo>
                  <a:lnTo>
                    <a:pt x="9436" y="0"/>
                  </a:lnTo>
                </a:path>
                <a:path w="229234" h="347979">
                  <a:moveTo>
                    <a:pt x="94449" y="0"/>
                  </a:moveTo>
                  <a:lnTo>
                    <a:pt x="229034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4265503" y="3208350"/>
              <a:ext cx="85090" cy="1049655"/>
            </a:xfrm>
            <a:custGeom>
              <a:avLst/>
              <a:gdLst/>
              <a:ahLst/>
              <a:cxnLst/>
              <a:rect l="l" t="t" r="r" b="b"/>
              <a:pathLst>
                <a:path w="85090" h="1049654">
                  <a:moveTo>
                    <a:pt x="85013" y="0"/>
                  </a:moveTo>
                  <a:lnTo>
                    <a:pt x="0" y="0"/>
                  </a:lnTo>
                  <a:lnTo>
                    <a:pt x="0" y="1049210"/>
                  </a:lnTo>
                  <a:lnTo>
                    <a:pt x="85013" y="1049210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4256067" y="2867878"/>
              <a:ext cx="229235" cy="173990"/>
            </a:xfrm>
            <a:custGeom>
              <a:avLst/>
              <a:gdLst/>
              <a:ahLst/>
              <a:cxnLst/>
              <a:rect l="l" t="t" r="r" b="b"/>
              <a:pathLst>
                <a:path w="229234" h="173989">
                  <a:moveTo>
                    <a:pt x="0" y="173710"/>
                  </a:moveTo>
                  <a:lnTo>
                    <a:pt x="229034" y="173710"/>
                  </a:lnTo>
                </a:path>
                <a:path w="229234" h="173989">
                  <a:moveTo>
                    <a:pt x="0" y="0"/>
                  </a:moveTo>
                  <a:lnTo>
                    <a:pt x="229034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4171053" y="2782760"/>
              <a:ext cx="85090" cy="1475105"/>
            </a:xfrm>
            <a:custGeom>
              <a:avLst/>
              <a:gdLst/>
              <a:ahLst/>
              <a:cxnLst/>
              <a:rect l="l" t="t" r="r" b="b"/>
              <a:pathLst>
                <a:path w="85090" h="1475104">
                  <a:moveTo>
                    <a:pt x="85013" y="0"/>
                  </a:moveTo>
                  <a:lnTo>
                    <a:pt x="0" y="0"/>
                  </a:lnTo>
                  <a:lnTo>
                    <a:pt x="0" y="1474800"/>
                  </a:lnTo>
                  <a:lnTo>
                    <a:pt x="85013" y="1474800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526462" y="4257564"/>
              <a:ext cx="4958715" cy="0"/>
            </a:xfrm>
            <a:custGeom>
              <a:avLst/>
              <a:gdLst/>
              <a:ahLst/>
              <a:cxnLst/>
              <a:rect l="l" t="t" r="r" b="b"/>
              <a:pathLst>
                <a:path w="4958715">
                  <a:moveTo>
                    <a:pt x="0" y="0"/>
                  </a:moveTo>
                  <a:lnTo>
                    <a:pt x="4958638" y="0"/>
                  </a:lnTo>
                </a:path>
              </a:pathLst>
            </a:custGeom>
            <a:ln w="12611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2" name="object 132"/>
          <p:cNvSpPr/>
          <p:nvPr/>
        </p:nvSpPr>
        <p:spPr>
          <a:xfrm>
            <a:off x="9526462" y="2520457"/>
            <a:ext cx="4958715" cy="0"/>
          </a:xfrm>
          <a:custGeom>
            <a:avLst/>
            <a:gdLst/>
            <a:ahLst/>
            <a:cxnLst/>
            <a:rect l="l" t="t" r="r" b="b"/>
            <a:pathLst>
              <a:path w="4958715">
                <a:moveTo>
                  <a:pt x="0" y="0"/>
                </a:moveTo>
                <a:lnTo>
                  <a:pt x="4958638" y="0"/>
                </a:lnTo>
              </a:path>
            </a:pathLst>
          </a:custGeom>
          <a:ln w="3175">
            <a:solidFill>
              <a:srgbClr val="C0C1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 txBox="1"/>
          <p:nvPr/>
        </p:nvSpPr>
        <p:spPr>
          <a:xfrm>
            <a:off x="9321800" y="4795045"/>
            <a:ext cx="210077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SharpSansDisplayNo1-Book"/>
                <a:cs typeface="SharpSansDisplayNo1-Book"/>
              </a:rPr>
              <a:t>Source:</a:t>
            </a:r>
            <a:r>
              <a:rPr sz="900" spc="-2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Preqin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Pro,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October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2023</a:t>
            </a:r>
            <a:endParaRPr sz="900" dirty="0">
              <a:latin typeface="SharpSansDisplayNo1-Book"/>
              <a:cs typeface="SharpSansDisplayNo1-Book"/>
            </a:endParaRPr>
          </a:p>
        </p:txBody>
      </p:sp>
      <p:grpSp>
        <p:nvGrpSpPr>
          <p:cNvPr id="134" name="object 134"/>
          <p:cNvGrpSpPr/>
          <p:nvPr/>
        </p:nvGrpSpPr>
        <p:grpSpPr>
          <a:xfrm>
            <a:off x="634996" y="1968498"/>
            <a:ext cx="641985" cy="619760"/>
            <a:chOff x="634996" y="1968498"/>
            <a:chExt cx="641985" cy="619760"/>
          </a:xfrm>
        </p:grpSpPr>
        <p:pic>
          <p:nvPicPr>
            <p:cNvPr id="135" name="object 1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0570" y="2262869"/>
              <a:ext cx="335889" cy="324840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4996" y="2297350"/>
              <a:ext cx="192938" cy="290360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635872" y="2576013"/>
              <a:ext cx="635000" cy="0"/>
            </a:xfrm>
            <a:custGeom>
              <a:avLst/>
              <a:gdLst/>
              <a:ahLst/>
              <a:cxnLst/>
              <a:rect l="l" t="t" r="r" b="b"/>
              <a:pathLst>
                <a:path w="635000">
                  <a:moveTo>
                    <a:pt x="0" y="0"/>
                  </a:moveTo>
                  <a:lnTo>
                    <a:pt x="63494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55263" y="1974848"/>
              <a:ext cx="431800" cy="330835"/>
            </a:xfrm>
            <a:custGeom>
              <a:avLst/>
              <a:gdLst/>
              <a:ahLst/>
              <a:cxnLst/>
              <a:rect l="l" t="t" r="r" b="b"/>
              <a:pathLst>
                <a:path w="431800" h="330835">
                  <a:moveTo>
                    <a:pt x="317309" y="217754"/>
                  </a:moveTo>
                  <a:lnTo>
                    <a:pt x="317309" y="262318"/>
                  </a:lnTo>
                  <a:lnTo>
                    <a:pt x="317309" y="269163"/>
                  </a:lnTo>
                  <a:lnTo>
                    <a:pt x="311708" y="274764"/>
                  </a:lnTo>
                  <a:lnTo>
                    <a:pt x="304863" y="274764"/>
                  </a:lnTo>
                  <a:lnTo>
                    <a:pt x="111988" y="274764"/>
                  </a:lnTo>
                  <a:lnTo>
                    <a:pt x="55994" y="330758"/>
                  </a:lnTo>
                  <a:lnTo>
                    <a:pt x="55994" y="274764"/>
                  </a:lnTo>
                  <a:lnTo>
                    <a:pt x="12446" y="274764"/>
                  </a:lnTo>
                  <a:lnTo>
                    <a:pt x="5600" y="274764"/>
                  </a:lnTo>
                  <a:lnTo>
                    <a:pt x="0" y="269163"/>
                  </a:lnTo>
                  <a:lnTo>
                    <a:pt x="0" y="262318"/>
                  </a:lnTo>
                  <a:lnTo>
                    <a:pt x="0" y="69456"/>
                  </a:lnTo>
                  <a:lnTo>
                    <a:pt x="0" y="62610"/>
                  </a:lnTo>
                  <a:lnTo>
                    <a:pt x="5600" y="57010"/>
                  </a:lnTo>
                  <a:lnTo>
                    <a:pt x="12446" y="57010"/>
                  </a:lnTo>
                  <a:lnTo>
                    <a:pt x="114198" y="57010"/>
                  </a:lnTo>
                </a:path>
                <a:path w="431800" h="330835">
                  <a:moveTo>
                    <a:pt x="114198" y="117868"/>
                  </a:moveTo>
                  <a:lnTo>
                    <a:pt x="40830" y="117868"/>
                  </a:lnTo>
                </a:path>
                <a:path w="431800" h="330835">
                  <a:moveTo>
                    <a:pt x="114198" y="153669"/>
                  </a:moveTo>
                  <a:lnTo>
                    <a:pt x="40830" y="153669"/>
                  </a:lnTo>
                </a:path>
                <a:path w="431800" h="330835">
                  <a:moveTo>
                    <a:pt x="114198" y="189483"/>
                  </a:moveTo>
                  <a:lnTo>
                    <a:pt x="40830" y="189483"/>
                  </a:lnTo>
                </a:path>
                <a:path w="431800" h="330835">
                  <a:moveTo>
                    <a:pt x="379006" y="57010"/>
                  </a:moveTo>
                  <a:lnTo>
                    <a:pt x="166687" y="57010"/>
                  </a:lnTo>
                </a:path>
                <a:path w="431800" h="330835">
                  <a:moveTo>
                    <a:pt x="379006" y="92824"/>
                  </a:moveTo>
                  <a:lnTo>
                    <a:pt x="166687" y="92824"/>
                  </a:lnTo>
                </a:path>
                <a:path w="431800" h="330835">
                  <a:moveTo>
                    <a:pt x="379006" y="128625"/>
                  </a:moveTo>
                  <a:lnTo>
                    <a:pt x="166687" y="128625"/>
                  </a:lnTo>
                </a:path>
                <a:path w="431800" h="330835">
                  <a:moveTo>
                    <a:pt x="419061" y="0"/>
                  </a:moveTo>
                  <a:lnTo>
                    <a:pt x="425907" y="0"/>
                  </a:lnTo>
                  <a:lnTo>
                    <a:pt x="431495" y="5587"/>
                  </a:lnTo>
                  <a:lnTo>
                    <a:pt x="431495" y="12433"/>
                  </a:lnTo>
                  <a:lnTo>
                    <a:pt x="431495" y="205308"/>
                  </a:lnTo>
                  <a:lnTo>
                    <a:pt x="431495" y="212153"/>
                  </a:lnTo>
                  <a:lnTo>
                    <a:pt x="425907" y="217754"/>
                  </a:lnTo>
                  <a:lnTo>
                    <a:pt x="419061" y="217754"/>
                  </a:lnTo>
                  <a:lnTo>
                    <a:pt x="375500" y="217754"/>
                  </a:lnTo>
                  <a:lnTo>
                    <a:pt x="375500" y="273748"/>
                  </a:lnTo>
                  <a:lnTo>
                    <a:pt x="319506" y="217754"/>
                  </a:lnTo>
                  <a:lnTo>
                    <a:pt x="126631" y="217754"/>
                  </a:lnTo>
                  <a:lnTo>
                    <a:pt x="119799" y="217754"/>
                  </a:lnTo>
                  <a:lnTo>
                    <a:pt x="114198" y="212153"/>
                  </a:lnTo>
                  <a:lnTo>
                    <a:pt x="114198" y="205308"/>
                  </a:lnTo>
                  <a:lnTo>
                    <a:pt x="114198" y="59067"/>
                  </a:lnTo>
                  <a:lnTo>
                    <a:pt x="114198" y="12433"/>
                  </a:lnTo>
                  <a:lnTo>
                    <a:pt x="114198" y="5587"/>
                  </a:lnTo>
                  <a:lnTo>
                    <a:pt x="119799" y="0"/>
                  </a:lnTo>
                  <a:lnTo>
                    <a:pt x="126631" y="0"/>
                  </a:lnTo>
                  <a:lnTo>
                    <a:pt x="419061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9" name="object 139"/>
          <p:cNvSpPr txBox="1"/>
          <p:nvPr/>
        </p:nvSpPr>
        <p:spPr>
          <a:xfrm>
            <a:off x="622300" y="2682307"/>
            <a:ext cx="2382520" cy="216598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200" b="1" spc="-10" dirty="0">
                <a:latin typeface="SharpSansDisplayNo1-Semibold"/>
                <a:cs typeface="SharpSansDisplayNo1-Semibold"/>
              </a:rPr>
              <a:t>Market</a:t>
            </a:r>
            <a:r>
              <a:rPr sz="1200" b="1" spc="-35" dirty="0">
                <a:latin typeface="SharpSansDisplayNo1-Semibold"/>
                <a:cs typeface="SharpSansDisplayNo1-Semibold"/>
              </a:rPr>
              <a:t> </a:t>
            </a:r>
            <a:r>
              <a:rPr sz="1200" b="1" spc="-10" dirty="0">
                <a:latin typeface="SharpSansDisplayNo1-Semibold"/>
                <a:cs typeface="SharpSansDisplayNo1-Semibold"/>
              </a:rPr>
              <a:t>Commentary</a:t>
            </a:r>
            <a:endParaRPr sz="1200" dirty="0">
              <a:latin typeface="SharpSansDisplayNo1-Semibold"/>
              <a:cs typeface="SharpSansDisplayNo1-Semibold"/>
            </a:endParaRPr>
          </a:p>
          <a:p>
            <a:pPr marL="12700" marR="5080">
              <a:lnSpc>
                <a:spcPct val="111100"/>
              </a:lnSpc>
              <a:spcBef>
                <a:spcPts val="365"/>
              </a:spcBef>
            </a:pPr>
            <a:r>
              <a:rPr sz="900" dirty="0">
                <a:latin typeface="SharpSansDisplayNo1-Book"/>
                <a:cs typeface="SharpSansDisplayNo1-Book"/>
              </a:rPr>
              <a:t>Activity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across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natural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resources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heavily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driven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by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global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energy</a:t>
            </a:r>
            <a:r>
              <a:rPr sz="900" spc="-10" dirty="0">
                <a:latin typeface="SharpSansDisplayNo1-Book"/>
                <a:cs typeface="SharpSansDisplayNo1-Book"/>
              </a:rPr>
              <a:t> market. Energy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prices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continue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to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driving</a:t>
            </a:r>
            <a:r>
              <a:rPr sz="900" spc="-10" dirty="0">
                <a:latin typeface="SharpSansDisplayNo1-Book"/>
                <a:cs typeface="SharpSansDisplayNo1-Book"/>
              </a:rPr>
              <a:t> force </a:t>
            </a:r>
            <a:r>
              <a:rPr sz="900" spc="-25" dirty="0">
                <a:latin typeface="SharpSansDisplayNo1-Book"/>
                <a:cs typeface="SharpSansDisplayNo1-Book"/>
              </a:rPr>
              <a:t>of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investment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across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asset class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which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is </a:t>
            </a:r>
            <a:r>
              <a:rPr sz="900" spc="-10" dirty="0">
                <a:latin typeface="SharpSansDisplayNo1-Book"/>
                <a:cs typeface="SharpSansDisplayNo1-Book"/>
              </a:rPr>
              <a:t>likely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to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continue.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 </a:t>
            </a:r>
            <a:r>
              <a:rPr sz="900" spc="-10" dirty="0">
                <a:latin typeface="SharpSansDisplayNo1-Book"/>
                <a:cs typeface="SharpSansDisplayNo1-Book"/>
              </a:rPr>
              <a:t>recent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conflict</a:t>
            </a:r>
            <a:r>
              <a:rPr sz="900" dirty="0">
                <a:latin typeface="SharpSansDisplayNo1-Book"/>
                <a:cs typeface="SharpSansDisplayNo1-Book"/>
              </a:rPr>
              <a:t> in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 </a:t>
            </a:r>
            <a:r>
              <a:rPr sz="900" spc="-10" dirty="0">
                <a:latin typeface="SharpSansDisplayNo1-Book"/>
                <a:cs typeface="SharpSansDisplayNo1-Book"/>
              </a:rPr>
              <a:t>Middle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East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has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caused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spike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oil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prices </a:t>
            </a:r>
            <a:r>
              <a:rPr sz="900" spc="-10" dirty="0">
                <a:latin typeface="SharpSansDisplayNo1-Book"/>
                <a:cs typeface="SharpSansDisplayNo1-Book"/>
              </a:rPr>
              <a:t>again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which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had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started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to fall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June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but </a:t>
            </a:r>
            <a:r>
              <a:rPr sz="900" spc="-10" dirty="0">
                <a:latin typeface="SharpSansDisplayNo1-Book"/>
                <a:cs typeface="SharpSansDisplayNo1-Book"/>
              </a:rPr>
              <a:t>slowly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rising.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renewable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energy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transition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continues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to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play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out</a:t>
            </a:r>
            <a:r>
              <a:rPr lang="en-GB" sz="900" dirty="0">
                <a:latin typeface="SharpSansDisplayNo1-Book"/>
                <a:cs typeface="SharpSansDisplayNo1-Book"/>
              </a:rPr>
              <a:t>,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metal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and</a:t>
            </a:r>
            <a:r>
              <a:rPr sz="900" spc="-10" dirty="0">
                <a:latin typeface="SharpSansDisplayNo1-Book"/>
                <a:cs typeface="SharpSansDisplayNo1-Book"/>
              </a:rPr>
              <a:t> mining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strategies</a:t>
            </a:r>
            <a:r>
              <a:rPr sz="900" dirty="0">
                <a:latin typeface="SharpSansDisplayNo1-Book"/>
                <a:cs typeface="SharpSansDisplayNo1-Book"/>
              </a:rPr>
              <a:t> have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also seen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increase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demand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some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metals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e.g.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copper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are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essential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to</a:t>
            </a:r>
            <a:r>
              <a:rPr sz="900" spc="-10" dirty="0">
                <a:latin typeface="SharpSansDisplayNo1-Book"/>
                <a:cs typeface="SharpSansDisplayNo1-Book"/>
              </a:rPr>
              <a:t> renewable energy.</a:t>
            </a:r>
            <a:endParaRPr sz="900" dirty="0">
              <a:latin typeface="SharpSansDisplayNo1-Book"/>
              <a:cs typeface="SharpSansDisplayNo1-Book"/>
            </a:endParaRPr>
          </a:p>
        </p:txBody>
      </p:sp>
      <p:grpSp>
        <p:nvGrpSpPr>
          <p:cNvPr id="140" name="object 140"/>
          <p:cNvGrpSpPr/>
          <p:nvPr/>
        </p:nvGrpSpPr>
        <p:grpSpPr>
          <a:xfrm>
            <a:off x="4153650" y="5683992"/>
            <a:ext cx="10350500" cy="12700"/>
            <a:chOff x="4153650" y="5683992"/>
            <a:chExt cx="10350500" cy="12700"/>
          </a:xfrm>
        </p:grpSpPr>
        <p:sp>
          <p:nvSpPr>
            <p:cNvPr id="141" name="object 141"/>
            <p:cNvSpPr/>
            <p:nvPr/>
          </p:nvSpPr>
          <p:spPr>
            <a:xfrm>
              <a:off x="4198147" y="5690342"/>
              <a:ext cx="10280650" cy="0"/>
            </a:xfrm>
            <a:custGeom>
              <a:avLst/>
              <a:gdLst/>
              <a:ahLst/>
              <a:cxnLst/>
              <a:rect l="l" t="t" r="r" b="b"/>
              <a:pathLst>
                <a:path w="10280650">
                  <a:moveTo>
                    <a:pt x="0" y="0"/>
                  </a:moveTo>
                  <a:lnTo>
                    <a:pt x="10280573" y="0"/>
                  </a:lnTo>
                </a:path>
              </a:pathLst>
            </a:custGeom>
            <a:ln w="12700">
              <a:solidFill>
                <a:srgbClr val="0056B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153649" y="5683999"/>
              <a:ext cx="10350500" cy="12700"/>
            </a:xfrm>
            <a:custGeom>
              <a:avLst/>
              <a:gdLst/>
              <a:ahLst/>
              <a:cxnLst/>
              <a:rect l="l" t="t" r="r" b="b"/>
              <a:pathLst>
                <a:path w="10350500" h="12700">
                  <a:moveTo>
                    <a:pt x="12700" y="6350"/>
                  </a:moveTo>
                  <a:lnTo>
                    <a:pt x="10833" y="1854"/>
                  </a:lnTo>
                  <a:lnTo>
                    <a:pt x="6350" y="0"/>
                  </a:lnTo>
                  <a:lnTo>
                    <a:pt x="1854" y="1854"/>
                  </a:lnTo>
                  <a:lnTo>
                    <a:pt x="0" y="6350"/>
                  </a:lnTo>
                  <a:lnTo>
                    <a:pt x="1854" y="10845"/>
                  </a:lnTo>
                  <a:lnTo>
                    <a:pt x="6350" y="12700"/>
                  </a:lnTo>
                  <a:lnTo>
                    <a:pt x="10833" y="10845"/>
                  </a:lnTo>
                  <a:lnTo>
                    <a:pt x="12700" y="6350"/>
                  </a:lnTo>
                  <a:close/>
                </a:path>
                <a:path w="10350500" h="12700">
                  <a:moveTo>
                    <a:pt x="10350500" y="6350"/>
                  </a:moveTo>
                  <a:lnTo>
                    <a:pt x="10348633" y="1854"/>
                  </a:lnTo>
                  <a:lnTo>
                    <a:pt x="10344150" y="0"/>
                  </a:lnTo>
                  <a:lnTo>
                    <a:pt x="10339654" y="1854"/>
                  </a:lnTo>
                  <a:lnTo>
                    <a:pt x="10337800" y="6350"/>
                  </a:lnTo>
                  <a:lnTo>
                    <a:pt x="10339654" y="10845"/>
                  </a:lnTo>
                  <a:lnTo>
                    <a:pt x="10344150" y="12700"/>
                  </a:lnTo>
                  <a:lnTo>
                    <a:pt x="10348633" y="10845"/>
                  </a:lnTo>
                  <a:lnTo>
                    <a:pt x="10350500" y="6350"/>
                  </a:lnTo>
                  <a:close/>
                </a:path>
              </a:pathLst>
            </a:custGeom>
            <a:solidFill>
              <a:srgbClr val="005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3" name="object 143"/>
          <p:cNvSpPr txBox="1"/>
          <p:nvPr/>
        </p:nvSpPr>
        <p:spPr>
          <a:xfrm>
            <a:off x="4147300" y="5315695"/>
            <a:ext cx="1033144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SharpSansDisplayNo1-Semibold"/>
                <a:cs typeface="SharpSansDisplayNo1-Semibold"/>
              </a:rPr>
              <a:t>Market</a:t>
            </a:r>
            <a:r>
              <a:rPr sz="800" b="1" spc="-5" dirty="0">
                <a:latin typeface="SharpSansDisplayNo1-Semibold"/>
                <a:cs typeface="SharpSansDisplayNo1-Semibold"/>
              </a:rPr>
              <a:t> </a:t>
            </a:r>
            <a:r>
              <a:rPr sz="800" b="1" dirty="0">
                <a:latin typeface="SharpSansDisplayNo1-Semibold"/>
                <a:cs typeface="SharpSansDisplayNo1-Semibold"/>
              </a:rPr>
              <a:t>dynamics </a:t>
            </a:r>
            <a:r>
              <a:rPr sz="800" b="1" spc="-20" dirty="0">
                <a:latin typeface="SharpSansDisplayNo1-Semibold"/>
                <a:cs typeface="SharpSansDisplayNo1-Semibold"/>
              </a:rPr>
              <a:t>key</a:t>
            </a:r>
            <a:r>
              <a:rPr sz="800" spc="-20" dirty="0">
                <a:latin typeface="SharpSansDisplayNo1-Book"/>
                <a:cs typeface="SharpSansDisplayNo1-Book"/>
              </a:rPr>
              <a:t>:</a:t>
            </a:r>
            <a:endParaRPr sz="800">
              <a:latin typeface="SharpSansDisplayNo1-Book"/>
              <a:cs typeface="SharpSansDisplayNo1-Book"/>
            </a:endParaRPr>
          </a:p>
        </p:txBody>
      </p:sp>
      <p:pic>
        <p:nvPicPr>
          <p:cNvPr id="144" name="object 14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218048" y="5353799"/>
            <a:ext cx="88900" cy="88900"/>
          </a:xfrm>
          <a:prstGeom prst="rect">
            <a:avLst/>
          </a:prstGeom>
        </p:spPr>
      </p:pic>
      <p:sp>
        <p:nvSpPr>
          <p:cNvPr id="145" name="object 145"/>
          <p:cNvSpPr txBox="1"/>
          <p:nvPr/>
        </p:nvSpPr>
        <p:spPr>
          <a:xfrm>
            <a:off x="5319648" y="5315695"/>
            <a:ext cx="3860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SharpSansDisplayNo1-Book"/>
                <a:cs typeface="SharpSansDisplayNo1-Book"/>
              </a:rPr>
              <a:t>Positive</a:t>
            </a:r>
            <a:endParaRPr sz="800">
              <a:latin typeface="SharpSansDisplayNo1-Book"/>
              <a:cs typeface="SharpSansDisplayNo1-Book"/>
            </a:endParaRPr>
          </a:p>
        </p:txBody>
      </p:sp>
      <p:pic>
        <p:nvPicPr>
          <p:cNvPr id="146" name="object 14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895816" y="5353799"/>
            <a:ext cx="88900" cy="88900"/>
          </a:xfrm>
          <a:prstGeom prst="rect">
            <a:avLst/>
          </a:prstGeom>
        </p:spPr>
      </p:pic>
      <p:sp>
        <p:nvSpPr>
          <p:cNvPr id="147" name="object 147"/>
          <p:cNvSpPr txBox="1"/>
          <p:nvPr/>
        </p:nvSpPr>
        <p:spPr>
          <a:xfrm>
            <a:off x="5997416" y="5315695"/>
            <a:ext cx="3790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SharpSansDisplayNo1-Book"/>
                <a:cs typeface="SharpSansDisplayNo1-Book"/>
              </a:rPr>
              <a:t>Neutral</a:t>
            </a:r>
            <a:endParaRPr sz="800">
              <a:latin typeface="SharpSansDisplayNo1-Book"/>
              <a:cs typeface="SharpSansDisplayNo1-Book"/>
            </a:endParaRPr>
          </a:p>
        </p:txBody>
      </p:sp>
      <p:pic>
        <p:nvPicPr>
          <p:cNvPr id="148" name="object 14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566982" y="5353799"/>
            <a:ext cx="88900" cy="88900"/>
          </a:xfrm>
          <a:prstGeom prst="rect">
            <a:avLst/>
          </a:prstGeom>
        </p:spPr>
      </p:pic>
      <p:sp>
        <p:nvSpPr>
          <p:cNvPr id="149" name="object 149"/>
          <p:cNvSpPr txBox="1"/>
          <p:nvPr/>
        </p:nvSpPr>
        <p:spPr>
          <a:xfrm>
            <a:off x="6668582" y="5315695"/>
            <a:ext cx="4616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SharpSansDisplayNo1-Book"/>
                <a:cs typeface="SharpSansDisplayNo1-Book"/>
              </a:rPr>
              <a:t>Negative</a:t>
            </a:r>
            <a:endParaRPr sz="800">
              <a:latin typeface="SharpSansDisplayNo1-Book"/>
              <a:cs typeface="SharpSansDisplayNo1-Book"/>
            </a:endParaRPr>
          </a:p>
        </p:txBody>
      </p:sp>
      <p:grpSp>
        <p:nvGrpSpPr>
          <p:cNvPr id="150" name="object 150"/>
          <p:cNvGrpSpPr/>
          <p:nvPr/>
        </p:nvGrpSpPr>
        <p:grpSpPr>
          <a:xfrm>
            <a:off x="8986000" y="1975593"/>
            <a:ext cx="12700" cy="3454400"/>
            <a:chOff x="8986000" y="1975593"/>
            <a:chExt cx="12700" cy="3454400"/>
          </a:xfrm>
        </p:grpSpPr>
        <p:sp>
          <p:nvSpPr>
            <p:cNvPr id="151" name="object 151"/>
            <p:cNvSpPr/>
            <p:nvPr/>
          </p:nvSpPr>
          <p:spPr>
            <a:xfrm>
              <a:off x="8992350" y="2020186"/>
              <a:ext cx="0" cy="3384550"/>
            </a:xfrm>
            <a:custGeom>
              <a:avLst/>
              <a:gdLst/>
              <a:ahLst/>
              <a:cxnLst/>
              <a:rect l="l" t="t" r="r" b="b"/>
              <a:pathLst>
                <a:path h="3384550">
                  <a:moveTo>
                    <a:pt x="0" y="0"/>
                  </a:moveTo>
                  <a:lnTo>
                    <a:pt x="0" y="3384334"/>
                  </a:lnTo>
                </a:path>
              </a:pathLst>
            </a:custGeom>
            <a:ln w="12700">
              <a:solidFill>
                <a:srgbClr val="0056B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8985999" y="1975599"/>
              <a:ext cx="12700" cy="3454400"/>
            </a:xfrm>
            <a:custGeom>
              <a:avLst/>
              <a:gdLst/>
              <a:ahLst/>
              <a:cxnLst/>
              <a:rect l="l" t="t" r="r" b="b"/>
              <a:pathLst>
                <a:path w="12700" h="3454400">
                  <a:moveTo>
                    <a:pt x="12700" y="3448050"/>
                  </a:moveTo>
                  <a:lnTo>
                    <a:pt x="10833" y="3443554"/>
                  </a:lnTo>
                  <a:lnTo>
                    <a:pt x="6350" y="3441700"/>
                  </a:lnTo>
                  <a:lnTo>
                    <a:pt x="1854" y="3443554"/>
                  </a:lnTo>
                  <a:lnTo>
                    <a:pt x="0" y="3448050"/>
                  </a:lnTo>
                  <a:lnTo>
                    <a:pt x="1854" y="3452545"/>
                  </a:lnTo>
                  <a:lnTo>
                    <a:pt x="6350" y="3454400"/>
                  </a:lnTo>
                  <a:lnTo>
                    <a:pt x="10833" y="3452545"/>
                  </a:lnTo>
                  <a:lnTo>
                    <a:pt x="12700" y="3448050"/>
                  </a:lnTo>
                  <a:close/>
                </a:path>
                <a:path w="12700" h="3454400">
                  <a:moveTo>
                    <a:pt x="12700" y="6350"/>
                  </a:moveTo>
                  <a:lnTo>
                    <a:pt x="10833" y="1854"/>
                  </a:lnTo>
                  <a:lnTo>
                    <a:pt x="6350" y="0"/>
                  </a:lnTo>
                  <a:lnTo>
                    <a:pt x="1854" y="1854"/>
                  </a:lnTo>
                  <a:lnTo>
                    <a:pt x="0" y="6350"/>
                  </a:lnTo>
                  <a:lnTo>
                    <a:pt x="1854" y="10845"/>
                  </a:lnTo>
                  <a:lnTo>
                    <a:pt x="6350" y="12700"/>
                  </a:lnTo>
                  <a:lnTo>
                    <a:pt x="10833" y="10845"/>
                  </a:lnTo>
                  <a:lnTo>
                    <a:pt x="12700" y="6350"/>
                  </a:lnTo>
                  <a:close/>
                </a:path>
              </a:pathLst>
            </a:custGeom>
            <a:solidFill>
              <a:srgbClr val="005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3" name="object 15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259709" y="7413630"/>
            <a:ext cx="88900" cy="88900"/>
          </a:xfrm>
          <a:prstGeom prst="rect">
            <a:avLst/>
          </a:prstGeom>
        </p:spPr>
      </p:pic>
      <p:sp>
        <p:nvSpPr>
          <p:cNvPr id="154" name="object 154"/>
          <p:cNvSpPr txBox="1"/>
          <p:nvPr/>
        </p:nvSpPr>
        <p:spPr>
          <a:xfrm>
            <a:off x="4109200" y="7375520"/>
            <a:ext cx="2781300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1264285" algn="l"/>
              </a:tabLst>
            </a:pPr>
            <a:r>
              <a:rPr sz="800" b="1" dirty="0">
                <a:latin typeface="SharpSansDisplayNo1-Semibold"/>
                <a:cs typeface="SharpSansDisplayNo1-Semibold"/>
              </a:rPr>
              <a:t>Sector</a:t>
            </a:r>
            <a:r>
              <a:rPr sz="800" b="1" spc="-10" dirty="0">
                <a:latin typeface="SharpSansDisplayNo1-Semibold"/>
                <a:cs typeface="SharpSansDisplayNo1-Semibold"/>
              </a:rPr>
              <a:t> preference</a:t>
            </a:r>
            <a:r>
              <a:rPr sz="800" b="1" spc="-5" dirty="0">
                <a:latin typeface="SharpSansDisplayNo1-Semibold"/>
                <a:cs typeface="SharpSansDisplayNo1-Semibold"/>
              </a:rPr>
              <a:t> </a:t>
            </a:r>
            <a:r>
              <a:rPr sz="800" b="1" spc="-20" dirty="0">
                <a:latin typeface="SharpSansDisplayNo1-Semibold"/>
                <a:cs typeface="SharpSansDisplayNo1-Semibold"/>
              </a:rPr>
              <a:t>key</a:t>
            </a:r>
            <a:r>
              <a:rPr sz="800" spc="-20" dirty="0">
                <a:latin typeface="SharpSansDisplayNo1-Book"/>
                <a:cs typeface="SharpSansDisplayNo1-Book"/>
              </a:rPr>
              <a:t>:</a:t>
            </a:r>
            <a:r>
              <a:rPr sz="800" dirty="0">
                <a:latin typeface="SharpSansDisplayNo1-Book"/>
                <a:cs typeface="SharpSansDisplayNo1-Book"/>
              </a:rPr>
              <a:t>	Non-</a:t>
            </a:r>
            <a:r>
              <a:rPr sz="800" spc="-10" dirty="0">
                <a:latin typeface="SharpSansDisplayNo1-Book"/>
                <a:cs typeface="SharpSansDisplayNo1-Book"/>
              </a:rPr>
              <a:t>attractive</a:t>
            </a:r>
            <a:endParaRPr sz="800" dirty="0">
              <a:latin typeface="SharpSansDisplayNo1-Book"/>
              <a:cs typeface="SharpSansDisplayNo1-Book"/>
            </a:endParaRPr>
          </a:p>
          <a:p>
            <a:pPr marL="50800">
              <a:lnSpc>
                <a:spcPct val="100000"/>
              </a:lnSpc>
              <a:spcBef>
                <a:spcPts val="690"/>
              </a:spcBef>
            </a:pPr>
            <a:r>
              <a:rPr sz="900" baseline="31746" dirty="0">
                <a:latin typeface="SharpSansDisplayNo1-Book"/>
                <a:cs typeface="SharpSansDisplayNo1-Book"/>
              </a:rPr>
              <a:t>1</a:t>
            </a:r>
            <a:r>
              <a:rPr sz="900" spc="52" baseline="31746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abrdn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views,</a:t>
            </a:r>
            <a:r>
              <a:rPr sz="900" spc="-10" dirty="0">
                <a:latin typeface="SharpSansDisplayNo1-Book"/>
                <a:cs typeface="SharpSansDisplayNo1-Book"/>
              </a:rPr>
              <a:t> reflective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of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US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Natural</a:t>
            </a:r>
            <a:r>
              <a:rPr sz="900" spc="-10" dirty="0">
                <a:latin typeface="SharpSansDisplayNo1-Book"/>
                <a:cs typeface="SharpSansDisplayNo1-Book"/>
              </a:rPr>
              <a:t> Resources</a:t>
            </a:r>
            <a:endParaRPr sz="900" dirty="0">
              <a:latin typeface="SharpSansDisplayNo1-Book"/>
              <a:cs typeface="SharpSansDisplayNo1-Book"/>
            </a:endParaRPr>
          </a:p>
        </p:txBody>
      </p:sp>
      <p:pic>
        <p:nvPicPr>
          <p:cNvPr id="155" name="object 15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288301" y="7413630"/>
            <a:ext cx="88900" cy="88900"/>
          </a:xfrm>
          <a:prstGeom prst="rect">
            <a:avLst/>
          </a:prstGeom>
        </p:spPr>
      </p:pic>
      <p:sp>
        <p:nvSpPr>
          <p:cNvPr id="156" name="object 156"/>
          <p:cNvSpPr txBox="1"/>
          <p:nvPr/>
        </p:nvSpPr>
        <p:spPr>
          <a:xfrm>
            <a:off x="6389901" y="7375520"/>
            <a:ext cx="7181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SharpSansDisplayNo1-Book"/>
                <a:cs typeface="SharpSansDisplayNo1-Book"/>
              </a:rPr>
              <a:t>Less</a:t>
            </a:r>
            <a:r>
              <a:rPr sz="800" spc="-35" dirty="0">
                <a:latin typeface="SharpSansDisplayNo1-Book"/>
                <a:cs typeface="SharpSansDisplayNo1-Book"/>
              </a:rPr>
              <a:t> </a:t>
            </a:r>
            <a:r>
              <a:rPr sz="800" spc="-10" dirty="0">
                <a:latin typeface="SharpSansDisplayNo1-Book"/>
                <a:cs typeface="SharpSansDisplayNo1-Book"/>
              </a:rPr>
              <a:t>attractive</a:t>
            </a:r>
            <a:endParaRPr sz="800" dirty="0">
              <a:latin typeface="SharpSansDisplayNo1-Book"/>
              <a:cs typeface="SharpSansDisplayNo1-Book"/>
            </a:endParaRPr>
          </a:p>
        </p:txBody>
      </p:sp>
      <p:pic>
        <p:nvPicPr>
          <p:cNvPr id="157" name="object 15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298503" y="7413630"/>
            <a:ext cx="88900" cy="88900"/>
          </a:xfrm>
          <a:prstGeom prst="rect">
            <a:avLst/>
          </a:prstGeom>
        </p:spPr>
      </p:pic>
      <p:sp>
        <p:nvSpPr>
          <p:cNvPr id="158" name="object 158"/>
          <p:cNvSpPr txBox="1"/>
          <p:nvPr/>
        </p:nvSpPr>
        <p:spPr>
          <a:xfrm>
            <a:off x="7400103" y="7375520"/>
            <a:ext cx="3790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SharpSansDisplayNo1-Book"/>
                <a:cs typeface="SharpSansDisplayNo1-Book"/>
              </a:rPr>
              <a:t>Neutral</a:t>
            </a:r>
            <a:endParaRPr sz="800">
              <a:latin typeface="SharpSansDisplayNo1-Book"/>
              <a:cs typeface="SharpSansDisplayNo1-Book"/>
            </a:endParaRPr>
          </a:p>
        </p:txBody>
      </p:sp>
      <p:pic>
        <p:nvPicPr>
          <p:cNvPr id="159" name="object 15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969669" y="7413630"/>
            <a:ext cx="88900" cy="88900"/>
          </a:xfrm>
          <a:prstGeom prst="rect">
            <a:avLst/>
          </a:prstGeom>
        </p:spPr>
      </p:pic>
      <p:sp>
        <p:nvSpPr>
          <p:cNvPr id="160" name="object 160"/>
          <p:cNvSpPr txBox="1"/>
          <p:nvPr/>
        </p:nvSpPr>
        <p:spPr>
          <a:xfrm>
            <a:off x="8071269" y="7375520"/>
            <a:ext cx="4921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SharpSansDisplayNo1-Book"/>
                <a:cs typeface="SharpSansDisplayNo1-Book"/>
              </a:rPr>
              <a:t>Attractive</a:t>
            </a:r>
            <a:endParaRPr sz="800" dirty="0">
              <a:latin typeface="SharpSansDisplayNo1-Book"/>
              <a:cs typeface="SharpSansDisplayNo1-Book"/>
            </a:endParaRPr>
          </a:p>
        </p:txBody>
      </p:sp>
      <p:pic>
        <p:nvPicPr>
          <p:cNvPr id="161" name="object 1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753307" y="7413630"/>
            <a:ext cx="88900" cy="88900"/>
          </a:xfrm>
          <a:prstGeom prst="rect">
            <a:avLst/>
          </a:prstGeom>
        </p:spPr>
      </p:pic>
      <p:sp>
        <p:nvSpPr>
          <p:cNvPr id="162" name="object 162"/>
          <p:cNvSpPr txBox="1"/>
          <p:nvPr/>
        </p:nvSpPr>
        <p:spPr>
          <a:xfrm>
            <a:off x="8854907" y="7375520"/>
            <a:ext cx="7289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SharpSansDisplayNo1-Book"/>
                <a:cs typeface="SharpSansDisplayNo1-Book"/>
              </a:rPr>
              <a:t>Very</a:t>
            </a:r>
            <a:r>
              <a:rPr sz="800" spc="-30" dirty="0">
                <a:latin typeface="SharpSansDisplayNo1-Book"/>
                <a:cs typeface="SharpSansDisplayNo1-Book"/>
              </a:rPr>
              <a:t> </a:t>
            </a:r>
            <a:r>
              <a:rPr sz="800" spc="-10" dirty="0">
                <a:latin typeface="SharpSansDisplayNo1-Book"/>
                <a:cs typeface="SharpSansDisplayNo1-Book"/>
              </a:rPr>
              <a:t>attractive</a:t>
            </a:r>
            <a:endParaRPr sz="800">
              <a:latin typeface="SharpSansDisplayNo1-Book"/>
              <a:cs typeface="SharpSansDisplayNo1-Book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4121900" y="5892795"/>
            <a:ext cx="1402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SharpSansDisplayNo1-Semibold"/>
                <a:cs typeface="SharpSansDisplayNo1-Semibold"/>
              </a:rPr>
              <a:t>Sector</a:t>
            </a:r>
            <a:r>
              <a:rPr sz="1200" b="1" spc="-20" dirty="0">
                <a:latin typeface="SharpSansDisplayNo1-Semibold"/>
                <a:cs typeface="SharpSansDisplayNo1-Semibold"/>
              </a:rPr>
              <a:t> </a:t>
            </a:r>
            <a:r>
              <a:rPr sz="1200" b="1" spc="-10" dirty="0">
                <a:latin typeface="SharpSansDisplayNo1-Semibold"/>
                <a:cs typeface="SharpSansDisplayNo1-Semibold"/>
              </a:rPr>
              <a:t>preference</a:t>
            </a:r>
            <a:r>
              <a:rPr sz="1050" b="1" spc="-15" baseline="31746" dirty="0">
                <a:latin typeface="SharpSansDisplayNo1-Semibold"/>
                <a:cs typeface="SharpSansDisplayNo1-Semibold"/>
              </a:rPr>
              <a:t>1</a:t>
            </a:r>
            <a:endParaRPr sz="1050" baseline="31746" dirty="0">
              <a:latin typeface="SharpSansDisplayNo1-Semibold"/>
              <a:cs typeface="SharpSansDisplayNo1-Semibold"/>
            </a:endParaRPr>
          </a:p>
        </p:txBody>
      </p:sp>
      <p:grpSp>
        <p:nvGrpSpPr>
          <p:cNvPr id="164" name="object 164"/>
          <p:cNvGrpSpPr/>
          <p:nvPr/>
        </p:nvGrpSpPr>
        <p:grpSpPr>
          <a:xfrm>
            <a:off x="4223500" y="6222996"/>
            <a:ext cx="762000" cy="762000"/>
            <a:chOff x="4223500" y="6222996"/>
            <a:chExt cx="762000" cy="762000"/>
          </a:xfrm>
        </p:grpSpPr>
        <p:sp>
          <p:nvSpPr>
            <p:cNvPr id="165" name="object 165"/>
            <p:cNvSpPr/>
            <p:nvPr/>
          </p:nvSpPr>
          <p:spPr>
            <a:xfrm>
              <a:off x="4223500" y="6222996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1000" y="0"/>
                  </a:moveTo>
                  <a:lnTo>
                    <a:pt x="333207" y="2968"/>
                  </a:lnTo>
                  <a:lnTo>
                    <a:pt x="287185" y="11636"/>
                  </a:lnTo>
                  <a:lnTo>
                    <a:pt x="243293" y="25646"/>
                  </a:lnTo>
                  <a:lnTo>
                    <a:pt x="201887" y="44641"/>
                  </a:lnTo>
                  <a:lnTo>
                    <a:pt x="163323" y="68264"/>
                  </a:lnTo>
                  <a:lnTo>
                    <a:pt x="127960" y="96158"/>
                  </a:lnTo>
                  <a:lnTo>
                    <a:pt x="96153" y="127965"/>
                  </a:lnTo>
                  <a:lnTo>
                    <a:pt x="68260" y="163329"/>
                  </a:lnTo>
                  <a:lnTo>
                    <a:pt x="44638" y="201893"/>
                  </a:lnTo>
                  <a:lnTo>
                    <a:pt x="25644" y="243298"/>
                  </a:lnTo>
                  <a:lnTo>
                    <a:pt x="11635" y="287190"/>
                  </a:lnTo>
                  <a:lnTo>
                    <a:pt x="2968" y="333209"/>
                  </a:lnTo>
                  <a:lnTo>
                    <a:pt x="0" y="380999"/>
                  </a:lnTo>
                  <a:lnTo>
                    <a:pt x="2968" y="428790"/>
                  </a:lnTo>
                  <a:lnTo>
                    <a:pt x="11635" y="474809"/>
                  </a:lnTo>
                  <a:lnTo>
                    <a:pt x="25644" y="518701"/>
                  </a:lnTo>
                  <a:lnTo>
                    <a:pt x="44638" y="560106"/>
                  </a:lnTo>
                  <a:lnTo>
                    <a:pt x="68260" y="598670"/>
                  </a:lnTo>
                  <a:lnTo>
                    <a:pt x="96153" y="634034"/>
                  </a:lnTo>
                  <a:lnTo>
                    <a:pt x="127960" y="665841"/>
                  </a:lnTo>
                  <a:lnTo>
                    <a:pt x="163323" y="693735"/>
                  </a:lnTo>
                  <a:lnTo>
                    <a:pt x="201887" y="717358"/>
                  </a:lnTo>
                  <a:lnTo>
                    <a:pt x="243293" y="736353"/>
                  </a:lnTo>
                  <a:lnTo>
                    <a:pt x="287185" y="750363"/>
                  </a:lnTo>
                  <a:lnTo>
                    <a:pt x="333207" y="759031"/>
                  </a:lnTo>
                  <a:lnTo>
                    <a:pt x="381000" y="761999"/>
                  </a:lnTo>
                  <a:lnTo>
                    <a:pt x="428792" y="759031"/>
                  </a:lnTo>
                  <a:lnTo>
                    <a:pt x="474814" y="750363"/>
                  </a:lnTo>
                  <a:lnTo>
                    <a:pt x="518706" y="736353"/>
                  </a:lnTo>
                  <a:lnTo>
                    <a:pt x="560112" y="717358"/>
                  </a:lnTo>
                  <a:lnTo>
                    <a:pt x="598676" y="693735"/>
                  </a:lnTo>
                  <a:lnTo>
                    <a:pt x="634039" y="665841"/>
                  </a:lnTo>
                  <a:lnTo>
                    <a:pt x="665846" y="634034"/>
                  </a:lnTo>
                  <a:lnTo>
                    <a:pt x="693739" y="598670"/>
                  </a:lnTo>
                  <a:lnTo>
                    <a:pt x="717361" y="560106"/>
                  </a:lnTo>
                  <a:lnTo>
                    <a:pt x="736355" y="518701"/>
                  </a:lnTo>
                  <a:lnTo>
                    <a:pt x="750364" y="474809"/>
                  </a:lnTo>
                  <a:lnTo>
                    <a:pt x="759031" y="428790"/>
                  </a:lnTo>
                  <a:lnTo>
                    <a:pt x="762000" y="380999"/>
                  </a:lnTo>
                  <a:lnTo>
                    <a:pt x="759031" y="333209"/>
                  </a:lnTo>
                  <a:lnTo>
                    <a:pt x="750364" y="287190"/>
                  </a:lnTo>
                  <a:lnTo>
                    <a:pt x="736355" y="243298"/>
                  </a:lnTo>
                  <a:lnTo>
                    <a:pt x="717361" y="201893"/>
                  </a:lnTo>
                  <a:lnTo>
                    <a:pt x="693739" y="163329"/>
                  </a:lnTo>
                  <a:lnTo>
                    <a:pt x="665846" y="127965"/>
                  </a:lnTo>
                  <a:lnTo>
                    <a:pt x="634039" y="96158"/>
                  </a:lnTo>
                  <a:lnTo>
                    <a:pt x="598676" y="68264"/>
                  </a:lnTo>
                  <a:lnTo>
                    <a:pt x="560112" y="44641"/>
                  </a:lnTo>
                  <a:lnTo>
                    <a:pt x="518706" y="25646"/>
                  </a:lnTo>
                  <a:lnTo>
                    <a:pt x="474814" y="11636"/>
                  </a:lnTo>
                  <a:lnTo>
                    <a:pt x="428792" y="2968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006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" name="object 16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17133" y="6438379"/>
              <a:ext cx="180449" cy="327672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4376717" y="6392111"/>
              <a:ext cx="445134" cy="420370"/>
            </a:xfrm>
            <a:custGeom>
              <a:avLst/>
              <a:gdLst/>
              <a:ahLst/>
              <a:cxnLst/>
              <a:rect l="l" t="t" r="r" b="b"/>
              <a:pathLst>
                <a:path w="445135" h="420370">
                  <a:moveTo>
                    <a:pt x="234784" y="0"/>
                  </a:moveTo>
                  <a:lnTo>
                    <a:pt x="187807" y="5285"/>
                  </a:lnTo>
                  <a:lnTo>
                    <a:pt x="144537" y="20360"/>
                  </a:lnTo>
                  <a:lnTo>
                    <a:pt x="106148" y="44050"/>
                  </a:lnTo>
                  <a:lnTo>
                    <a:pt x="73812" y="75179"/>
                  </a:lnTo>
                  <a:lnTo>
                    <a:pt x="48701" y="112573"/>
                  </a:lnTo>
                  <a:lnTo>
                    <a:pt x="31986" y="155058"/>
                  </a:lnTo>
                  <a:lnTo>
                    <a:pt x="24841" y="201460"/>
                  </a:lnTo>
                  <a:lnTo>
                    <a:pt x="6184" y="178600"/>
                  </a:lnTo>
                  <a:lnTo>
                    <a:pt x="3644" y="178269"/>
                  </a:lnTo>
                  <a:lnTo>
                    <a:pt x="304" y="181127"/>
                  </a:lnTo>
                  <a:lnTo>
                    <a:pt x="0" y="183591"/>
                  </a:lnTo>
                  <a:lnTo>
                    <a:pt x="25869" y="215265"/>
                  </a:lnTo>
                  <a:lnTo>
                    <a:pt x="26987" y="215823"/>
                  </a:lnTo>
                  <a:lnTo>
                    <a:pt x="29362" y="215823"/>
                  </a:lnTo>
                  <a:lnTo>
                    <a:pt x="30480" y="215341"/>
                  </a:lnTo>
                  <a:lnTo>
                    <a:pt x="61823" y="183984"/>
                  </a:lnTo>
                  <a:lnTo>
                    <a:pt x="61823" y="181457"/>
                  </a:lnTo>
                  <a:lnTo>
                    <a:pt x="58648" y="178358"/>
                  </a:lnTo>
                  <a:lnTo>
                    <a:pt x="56108" y="178358"/>
                  </a:lnTo>
                  <a:lnTo>
                    <a:pt x="32931" y="201612"/>
                  </a:lnTo>
                  <a:lnTo>
                    <a:pt x="39813" y="157018"/>
                  </a:lnTo>
                  <a:lnTo>
                    <a:pt x="55899" y="116180"/>
                  </a:lnTo>
                  <a:lnTo>
                    <a:pt x="80060" y="80229"/>
                  </a:lnTo>
                  <a:lnTo>
                    <a:pt x="111165" y="50299"/>
                  </a:lnTo>
                  <a:lnTo>
                    <a:pt x="148086" y="27519"/>
                  </a:lnTo>
                  <a:lnTo>
                    <a:pt x="189694" y="13021"/>
                  </a:lnTo>
                  <a:lnTo>
                    <a:pt x="234861" y="7937"/>
                  </a:lnTo>
                  <a:lnTo>
                    <a:pt x="281125" y="13283"/>
                  </a:lnTo>
                  <a:lnTo>
                    <a:pt x="323644" y="28510"/>
                  </a:lnTo>
                  <a:lnTo>
                    <a:pt x="361187" y="52397"/>
                  </a:lnTo>
                  <a:lnTo>
                    <a:pt x="392526" y="83727"/>
                  </a:lnTo>
                  <a:lnTo>
                    <a:pt x="416432" y="121281"/>
                  </a:lnTo>
                  <a:lnTo>
                    <a:pt x="431677" y="163840"/>
                  </a:lnTo>
                  <a:lnTo>
                    <a:pt x="437032" y="210185"/>
                  </a:lnTo>
                  <a:lnTo>
                    <a:pt x="431686" y="256529"/>
                  </a:lnTo>
                  <a:lnTo>
                    <a:pt x="416459" y="299088"/>
                  </a:lnTo>
                  <a:lnTo>
                    <a:pt x="392572" y="336642"/>
                  </a:lnTo>
                  <a:lnTo>
                    <a:pt x="361242" y="367972"/>
                  </a:lnTo>
                  <a:lnTo>
                    <a:pt x="323688" y="391859"/>
                  </a:lnTo>
                  <a:lnTo>
                    <a:pt x="281129" y="407086"/>
                  </a:lnTo>
                  <a:lnTo>
                    <a:pt x="234784" y="412432"/>
                  </a:lnTo>
                  <a:lnTo>
                    <a:pt x="190783" y="407626"/>
                  </a:lnTo>
                  <a:lnTo>
                    <a:pt x="149638" y="393714"/>
                  </a:lnTo>
                  <a:lnTo>
                    <a:pt x="112625" y="371457"/>
                  </a:lnTo>
                  <a:lnTo>
                    <a:pt x="81023" y="341616"/>
                  </a:lnTo>
                  <a:lnTo>
                    <a:pt x="56108" y="304952"/>
                  </a:lnTo>
                  <a:lnTo>
                    <a:pt x="55079" y="303047"/>
                  </a:lnTo>
                  <a:lnTo>
                    <a:pt x="52705" y="302260"/>
                  </a:lnTo>
                  <a:lnTo>
                    <a:pt x="48895" y="304317"/>
                  </a:lnTo>
                  <a:lnTo>
                    <a:pt x="48094" y="306705"/>
                  </a:lnTo>
                  <a:lnTo>
                    <a:pt x="49123" y="308610"/>
                  </a:lnTo>
                  <a:lnTo>
                    <a:pt x="75012" y="346672"/>
                  </a:lnTo>
                  <a:lnTo>
                    <a:pt x="107863" y="377655"/>
                  </a:lnTo>
                  <a:lnTo>
                    <a:pt x="146336" y="400765"/>
                  </a:lnTo>
                  <a:lnTo>
                    <a:pt x="189090" y="415213"/>
                  </a:lnTo>
                  <a:lnTo>
                    <a:pt x="234784" y="420204"/>
                  </a:lnTo>
                  <a:lnTo>
                    <a:pt x="282912" y="414680"/>
                  </a:lnTo>
                  <a:lnTo>
                    <a:pt x="327118" y="398879"/>
                  </a:lnTo>
                  <a:lnTo>
                    <a:pt x="366133" y="374070"/>
                  </a:lnTo>
                  <a:lnTo>
                    <a:pt x="398687" y="341526"/>
                  </a:lnTo>
                  <a:lnTo>
                    <a:pt x="423511" y="302516"/>
                  </a:lnTo>
                  <a:lnTo>
                    <a:pt x="439336" y="258312"/>
                  </a:lnTo>
                  <a:lnTo>
                    <a:pt x="444893" y="210185"/>
                  </a:lnTo>
                  <a:lnTo>
                    <a:pt x="439336" y="162052"/>
                  </a:lnTo>
                  <a:lnTo>
                    <a:pt x="423511" y="117836"/>
                  </a:lnTo>
                  <a:lnTo>
                    <a:pt x="398687" y="78806"/>
                  </a:lnTo>
                  <a:lnTo>
                    <a:pt x="366133" y="46236"/>
                  </a:lnTo>
                  <a:lnTo>
                    <a:pt x="327118" y="21397"/>
                  </a:lnTo>
                  <a:lnTo>
                    <a:pt x="282912" y="5561"/>
                  </a:lnTo>
                  <a:lnTo>
                    <a:pt x="2347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9" name="object 169"/>
          <p:cNvGrpSpPr/>
          <p:nvPr/>
        </p:nvGrpSpPr>
        <p:grpSpPr>
          <a:xfrm>
            <a:off x="5557000" y="6222996"/>
            <a:ext cx="762000" cy="762000"/>
            <a:chOff x="5557000" y="6222996"/>
            <a:chExt cx="762000" cy="762000"/>
          </a:xfrm>
        </p:grpSpPr>
        <p:sp>
          <p:nvSpPr>
            <p:cNvPr id="170" name="object 170"/>
            <p:cNvSpPr/>
            <p:nvPr/>
          </p:nvSpPr>
          <p:spPr>
            <a:xfrm>
              <a:off x="5557000" y="6222996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1000" y="0"/>
                  </a:moveTo>
                  <a:lnTo>
                    <a:pt x="333207" y="2968"/>
                  </a:lnTo>
                  <a:lnTo>
                    <a:pt x="287185" y="11636"/>
                  </a:lnTo>
                  <a:lnTo>
                    <a:pt x="243293" y="25646"/>
                  </a:lnTo>
                  <a:lnTo>
                    <a:pt x="201887" y="44641"/>
                  </a:lnTo>
                  <a:lnTo>
                    <a:pt x="163323" y="68264"/>
                  </a:lnTo>
                  <a:lnTo>
                    <a:pt x="127960" y="96158"/>
                  </a:lnTo>
                  <a:lnTo>
                    <a:pt x="96153" y="127965"/>
                  </a:lnTo>
                  <a:lnTo>
                    <a:pt x="68260" y="163329"/>
                  </a:lnTo>
                  <a:lnTo>
                    <a:pt x="44638" y="201893"/>
                  </a:lnTo>
                  <a:lnTo>
                    <a:pt x="25644" y="243298"/>
                  </a:lnTo>
                  <a:lnTo>
                    <a:pt x="11635" y="287190"/>
                  </a:lnTo>
                  <a:lnTo>
                    <a:pt x="2968" y="333209"/>
                  </a:lnTo>
                  <a:lnTo>
                    <a:pt x="0" y="380999"/>
                  </a:lnTo>
                  <a:lnTo>
                    <a:pt x="2968" y="428790"/>
                  </a:lnTo>
                  <a:lnTo>
                    <a:pt x="11635" y="474809"/>
                  </a:lnTo>
                  <a:lnTo>
                    <a:pt x="25644" y="518701"/>
                  </a:lnTo>
                  <a:lnTo>
                    <a:pt x="44638" y="560106"/>
                  </a:lnTo>
                  <a:lnTo>
                    <a:pt x="68260" y="598670"/>
                  </a:lnTo>
                  <a:lnTo>
                    <a:pt x="96153" y="634034"/>
                  </a:lnTo>
                  <a:lnTo>
                    <a:pt x="127960" y="665841"/>
                  </a:lnTo>
                  <a:lnTo>
                    <a:pt x="163323" y="693735"/>
                  </a:lnTo>
                  <a:lnTo>
                    <a:pt x="201887" y="717358"/>
                  </a:lnTo>
                  <a:lnTo>
                    <a:pt x="243293" y="736353"/>
                  </a:lnTo>
                  <a:lnTo>
                    <a:pt x="287185" y="750363"/>
                  </a:lnTo>
                  <a:lnTo>
                    <a:pt x="333207" y="759031"/>
                  </a:lnTo>
                  <a:lnTo>
                    <a:pt x="381000" y="761999"/>
                  </a:lnTo>
                  <a:lnTo>
                    <a:pt x="428792" y="759031"/>
                  </a:lnTo>
                  <a:lnTo>
                    <a:pt x="474814" y="750363"/>
                  </a:lnTo>
                  <a:lnTo>
                    <a:pt x="518706" y="736353"/>
                  </a:lnTo>
                  <a:lnTo>
                    <a:pt x="560112" y="717358"/>
                  </a:lnTo>
                  <a:lnTo>
                    <a:pt x="598676" y="693735"/>
                  </a:lnTo>
                  <a:lnTo>
                    <a:pt x="634039" y="665841"/>
                  </a:lnTo>
                  <a:lnTo>
                    <a:pt x="665846" y="634034"/>
                  </a:lnTo>
                  <a:lnTo>
                    <a:pt x="693739" y="598670"/>
                  </a:lnTo>
                  <a:lnTo>
                    <a:pt x="717361" y="560106"/>
                  </a:lnTo>
                  <a:lnTo>
                    <a:pt x="736355" y="518701"/>
                  </a:lnTo>
                  <a:lnTo>
                    <a:pt x="750364" y="474809"/>
                  </a:lnTo>
                  <a:lnTo>
                    <a:pt x="759031" y="428790"/>
                  </a:lnTo>
                  <a:lnTo>
                    <a:pt x="762000" y="380999"/>
                  </a:lnTo>
                  <a:lnTo>
                    <a:pt x="759031" y="333209"/>
                  </a:lnTo>
                  <a:lnTo>
                    <a:pt x="750364" y="287190"/>
                  </a:lnTo>
                  <a:lnTo>
                    <a:pt x="736355" y="243298"/>
                  </a:lnTo>
                  <a:lnTo>
                    <a:pt x="717361" y="201893"/>
                  </a:lnTo>
                  <a:lnTo>
                    <a:pt x="693739" y="163329"/>
                  </a:lnTo>
                  <a:lnTo>
                    <a:pt x="665846" y="127965"/>
                  </a:lnTo>
                  <a:lnTo>
                    <a:pt x="634039" y="96158"/>
                  </a:lnTo>
                  <a:lnTo>
                    <a:pt x="598676" y="68264"/>
                  </a:lnTo>
                  <a:lnTo>
                    <a:pt x="560112" y="44641"/>
                  </a:lnTo>
                  <a:lnTo>
                    <a:pt x="518706" y="25646"/>
                  </a:lnTo>
                  <a:lnTo>
                    <a:pt x="474814" y="11636"/>
                  </a:lnTo>
                  <a:lnTo>
                    <a:pt x="428792" y="2968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00B7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834626" y="6392481"/>
              <a:ext cx="311785" cy="301625"/>
            </a:xfrm>
            <a:custGeom>
              <a:avLst/>
              <a:gdLst/>
              <a:ahLst/>
              <a:cxnLst/>
              <a:rect l="l" t="t" r="r" b="b"/>
              <a:pathLst>
                <a:path w="311785" h="301625">
                  <a:moveTo>
                    <a:pt x="153708" y="283794"/>
                  </a:moveTo>
                  <a:lnTo>
                    <a:pt x="143755" y="290801"/>
                  </a:lnTo>
                  <a:lnTo>
                    <a:pt x="132181" y="296433"/>
                  </a:lnTo>
                  <a:lnTo>
                    <a:pt x="119693" y="300185"/>
                  </a:lnTo>
                  <a:lnTo>
                    <a:pt x="106997" y="301548"/>
                  </a:lnTo>
                  <a:lnTo>
                    <a:pt x="82866" y="297146"/>
                  </a:lnTo>
                  <a:lnTo>
                    <a:pt x="62531" y="285019"/>
                  </a:lnTo>
                  <a:lnTo>
                    <a:pt x="47611" y="266787"/>
                  </a:lnTo>
                  <a:lnTo>
                    <a:pt x="39725" y="244068"/>
                  </a:lnTo>
                  <a:lnTo>
                    <a:pt x="38963" y="238366"/>
                  </a:lnTo>
                  <a:lnTo>
                    <a:pt x="23215" y="228936"/>
                  </a:lnTo>
                  <a:lnTo>
                    <a:pt x="10895" y="215477"/>
                  </a:lnTo>
                  <a:lnTo>
                    <a:pt x="2868" y="198861"/>
                  </a:lnTo>
                  <a:lnTo>
                    <a:pt x="0" y="179958"/>
                  </a:lnTo>
                  <a:lnTo>
                    <a:pt x="2790" y="161322"/>
                  </a:lnTo>
                  <a:lnTo>
                    <a:pt x="10604" y="144889"/>
                  </a:lnTo>
                  <a:lnTo>
                    <a:pt x="22609" y="131497"/>
                  </a:lnTo>
                  <a:lnTo>
                    <a:pt x="37973" y="121983"/>
                  </a:lnTo>
                  <a:lnTo>
                    <a:pt x="38912" y="116725"/>
                  </a:lnTo>
                  <a:lnTo>
                    <a:pt x="42733" y="97795"/>
                  </a:lnTo>
                  <a:lnTo>
                    <a:pt x="53154" y="82338"/>
                  </a:lnTo>
                  <a:lnTo>
                    <a:pt x="68611" y="71918"/>
                  </a:lnTo>
                  <a:lnTo>
                    <a:pt x="87541" y="68097"/>
                  </a:lnTo>
                  <a:lnTo>
                    <a:pt x="92405" y="63233"/>
                  </a:lnTo>
                  <a:lnTo>
                    <a:pt x="97372" y="38619"/>
                  </a:lnTo>
                  <a:lnTo>
                    <a:pt x="110920" y="18519"/>
                  </a:lnTo>
                  <a:lnTo>
                    <a:pt x="131018" y="4968"/>
                  </a:lnTo>
                  <a:lnTo>
                    <a:pt x="155638" y="0"/>
                  </a:lnTo>
                  <a:lnTo>
                    <a:pt x="180256" y="4968"/>
                  </a:lnTo>
                  <a:lnTo>
                    <a:pt x="200350" y="18519"/>
                  </a:lnTo>
                  <a:lnTo>
                    <a:pt x="213893" y="38619"/>
                  </a:lnTo>
                  <a:lnTo>
                    <a:pt x="218859" y="63233"/>
                  </a:lnTo>
                  <a:lnTo>
                    <a:pt x="223723" y="68097"/>
                  </a:lnTo>
                  <a:lnTo>
                    <a:pt x="242660" y="71918"/>
                  </a:lnTo>
                  <a:lnTo>
                    <a:pt x="258121" y="82338"/>
                  </a:lnTo>
                  <a:lnTo>
                    <a:pt x="268543" y="97795"/>
                  </a:lnTo>
                  <a:lnTo>
                    <a:pt x="272364" y="116725"/>
                  </a:lnTo>
                  <a:lnTo>
                    <a:pt x="278180" y="124383"/>
                  </a:lnTo>
                  <a:lnTo>
                    <a:pt x="291678" y="134203"/>
                  </a:lnTo>
                  <a:lnTo>
                    <a:pt x="302129" y="147180"/>
                  </a:lnTo>
                  <a:lnTo>
                    <a:pt x="308881" y="162652"/>
                  </a:lnTo>
                  <a:lnTo>
                    <a:pt x="311277" y="179958"/>
                  </a:lnTo>
                  <a:lnTo>
                    <a:pt x="308437" y="198759"/>
                  </a:lnTo>
                  <a:lnTo>
                    <a:pt x="300488" y="215307"/>
                  </a:lnTo>
                  <a:lnTo>
                    <a:pt x="288281" y="228749"/>
                  </a:lnTo>
                  <a:lnTo>
                    <a:pt x="272669" y="238226"/>
                  </a:lnTo>
                  <a:lnTo>
                    <a:pt x="271538" y="244081"/>
                  </a:lnTo>
                  <a:lnTo>
                    <a:pt x="263656" y="266792"/>
                  </a:lnTo>
                  <a:lnTo>
                    <a:pt x="248734" y="285021"/>
                  </a:lnTo>
                  <a:lnTo>
                    <a:pt x="228399" y="297146"/>
                  </a:lnTo>
                  <a:lnTo>
                    <a:pt x="204279" y="301548"/>
                  </a:lnTo>
                  <a:lnTo>
                    <a:pt x="191592" y="300158"/>
                  </a:lnTo>
                  <a:lnTo>
                    <a:pt x="179004" y="296362"/>
                  </a:lnTo>
                  <a:lnTo>
                    <a:pt x="167319" y="290720"/>
                  </a:lnTo>
                  <a:lnTo>
                    <a:pt x="157340" y="283794"/>
                  </a:lnTo>
                  <a:lnTo>
                    <a:pt x="153708" y="283794"/>
                  </a:lnTo>
                </a:path>
              </a:pathLst>
            </a:custGeom>
            <a:ln w="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" name="object 17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928320" y="6525088"/>
              <a:ext cx="143332" cy="104432"/>
            </a:xfrm>
            <a:prstGeom prst="rect">
              <a:avLst/>
            </a:prstGeom>
          </p:spPr>
        </p:pic>
        <p:sp>
          <p:nvSpPr>
            <p:cNvPr id="173" name="object 173"/>
            <p:cNvSpPr/>
            <p:nvPr/>
          </p:nvSpPr>
          <p:spPr>
            <a:xfrm>
              <a:off x="5990265" y="6518935"/>
              <a:ext cx="0" cy="292100"/>
            </a:xfrm>
            <a:custGeom>
              <a:avLst/>
              <a:gdLst/>
              <a:ahLst/>
              <a:cxnLst/>
              <a:rect l="l" t="t" r="r" b="b"/>
              <a:pathLst>
                <a:path h="292100">
                  <a:moveTo>
                    <a:pt x="0" y="0"/>
                  </a:moveTo>
                  <a:lnTo>
                    <a:pt x="0" y="291820"/>
                  </a:lnTo>
                </a:path>
              </a:pathLst>
            </a:custGeom>
            <a:ln w="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" name="object 17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726530" y="6505213"/>
              <a:ext cx="202577" cy="306736"/>
            </a:xfrm>
            <a:prstGeom prst="rect">
              <a:avLst/>
            </a:prstGeom>
          </p:spPr>
        </p:pic>
      </p:grpSp>
      <p:grpSp>
        <p:nvGrpSpPr>
          <p:cNvPr id="175" name="object 175"/>
          <p:cNvGrpSpPr/>
          <p:nvPr/>
        </p:nvGrpSpPr>
        <p:grpSpPr>
          <a:xfrm>
            <a:off x="6890500" y="6222996"/>
            <a:ext cx="762000" cy="762000"/>
            <a:chOff x="6890500" y="6222996"/>
            <a:chExt cx="762000" cy="762000"/>
          </a:xfrm>
        </p:grpSpPr>
        <p:sp>
          <p:nvSpPr>
            <p:cNvPr id="176" name="object 176"/>
            <p:cNvSpPr/>
            <p:nvPr/>
          </p:nvSpPr>
          <p:spPr>
            <a:xfrm>
              <a:off x="6890500" y="6222996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1000" y="0"/>
                  </a:moveTo>
                  <a:lnTo>
                    <a:pt x="333207" y="2968"/>
                  </a:lnTo>
                  <a:lnTo>
                    <a:pt x="287185" y="11636"/>
                  </a:lnTo>
                  <a:lnTo>
                    <a:pt x="243293" y="25646"/>
                  </a:lnTo>
                  <a:lnTo>
                    <a:pt x="201887" y="44641"/>
                  </a:lnTo>
                  <a:lnTo>
                    <a:pt x="163323" y="68264"/>
                  </a:lnTo>
                  <a:lnTo>
                    <a:pt x="127960" y="96158"/>
                  </a:lnTo>
                  <a:lnTo>
                    <a:pt x="96153" y="127965"/>
                  </a:lnTo>
                  <a:lnTo>
                    <a:pt x="68260" y="163329"/>
                  </a:lnTo>
                  <a:lnTo>
                    <a:pt x="44638" y="201893"/>
                  </a:lnTo>
                  <a:lnTo>
                    <a:pt x="25644" y="243298"/>
                  </a:lnTo>
                  <a:lnTo>
                    <a:pt x="11635" y="287190"/>
                  </a:lnTo>
                  <a:lnTo>
                    <a:pt x="2968" y="333209"/>
                  </a:lnTo>
                  <a:lnTo>
                    <a:pt x="0" y="380999"/>
                  </a:lnTo>
                  <a:lnTo>
                    <a:pt x="2968" y="428790"/>
                  </a:lnTo>
                  <a:lnTo>
                    <a:pt x="11635" y="474809"/>
                  </a:lnTo>
                  <a:lnTo>
                    <a:pt x="25644" y="518701"/>
                  </a:lnTo>
                  <a:lnTo>
                    <a:pt x="44638" y="560106"/>
                  </a:lnTo>
                  <a:lnTo>
                    <a:pt x="68260" y="598670"/>
                  </a:lnTo>
                  <a:lnTo>
                    <a:pt x="96153" y="634034"/>
                  </a:lnTo>
                  <a:lnTo>
                    <a:pt x="127960" y="665841"/>
                  </a:lnTo>
                  <a:lnTo>
                    <a:pt x="163323" y="693735"/>
                  </a:lnTo>
                  <a:lnTo>
                    <a:pt x="201887" y="717358"/>
                  </a:lnTo>
                  <a:lnTo>
                    <a:pt x="243293" y="736353"/>
                  </a:lnTo>
                  <a:lnTo>
                    <a:pt x="287185" y="750363"/>
                  </a:lnTo>
                  <a:lnTo>
                    <a:pt x="333207" y="759031"/>
                  </a:lnTo>
                  <a:lnTo>
                    <a:pt x="381000" y="761999"/>
                  </a:lnTo>
                  <a:lnTo>
                    <a:pt x="428792" y="759031"/>
                  </a:lnTo>
                  <a:lnTo>
                    <a:pt x="474814" y="750363"/>
                  </a:lnTo>
                  <a:lnTo>
                    <a:pt x="518706" y="736353"/>
                  </a:lnTo>
                  <a:lnTo>
                    <a:pt x="560112" y="717358"/>
                  </a:lnTo>
                  <a:lnTo>
                    <a:pt x="598676" y="693735"/>
                  </a:lnTo>
                  <a:lnTo>
                    <a:pt x="634039" y="665841"/>
                  </a:lnTo>
                  <a:lnTo>
                    <a:pt x="665846" y="634034"/>
                  </a:lnTo>
                  <a:lnTo>
                    <a:pt x="693739" y="598670"/>
                  </a:lnTo>
                  <a:lnTo>
                    <a:pt x="717361" y="560106"/>
                  </a:lnTo>
                  <a:lnTo>
                    <a:pt x="736355" y="518701"/>
                  </a:lnTo>
                  <a:lnTo>
                    <a:pt x="750364" y="474809"/>
                  </a:lnTo>
                  <a:lnTo>
                    <a:pt x="759031" y="428790"/>
                  </a:lnTo>
                  <a:lnTo>
                    <a:pt x="762000" y="380999"/>
                  </a:lnTo>
                  <a:lnTo>
                    <a:pt x="759031" y="333209"/>
                  </a:lnTo>
                  <a:lnTo>
                    <a:pt x="750364" y="287190"/>
                  </a:lnTo>
                  <a:lnTo>
                    <a:pt x="736355" y="243298"/>
                  </a:lnTo>
                  <a:lnTo>
                    <a:pt x="717361" y="201893"/>
                  </a:lnTo>
                  <a:lnTo>
                    <a:pt x="693739" y="163329"/>
                  </a:lnTo>
                  <a:lnTo>
                    <a:pt x="665846" y="127965"/>
                  </a:lnTo>
                  <a:lnTo>
                    <a:pt x="634039" y="96158"/>
                  </a:lnTo>
                  <a:lnTo>
                    <a:pt x="598676" y="68264"/>
                  </a:lnTo>
                  <a:lnTo>
                    <a:pt x="560112" y="44641"/>
                  </a:lnTo>
                  <a:lnTo>
                    <a:pt x="518706" y="25646"/>
                  </a:lnTo>
                  <a:lnTo>
                    <a:pt x="474814" y="11636"/>
                  </a:lnTo>
                  <a:lnTo>
                    <a:pt x="428792" y="2968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006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158938" y="6403911"/>
              <a:ext cx="250825" cy="300990"/>
            </a:xfrm>
            <a:custGeom>
              <a:avLst/>
              <a:gdLst/>
              <a:ahLst/>
              <a:cxnLst/>
              <a:rect l="l" t="t" r="r" b="b"/>
              <a:pathLst>
                <a:path w="250825" h="300990">
                  <a:moveTo>
                    <a:pt x="73304" y="300596"/>
                  </a:moveTo>
                  <a:lnTo>
                    <a:pt x="177241" y="300596"/>
                  </a:lnTo>
                  <a:lnTo>
                    <a:pt x="179775" y="277142"/>
                  </a:lnTo>
                  <a:lnTo>
                    <a:pt x="186705" y="254415"/>
                  </a:lnTo>
                  <a:lnTo>
                    <a:pt x="198050" y="233084"/>
                  </a:lnTo>
                  <a:lnTo>
                    <a:pt x="213829" y="213817"/>
                  </a:lnTo>
                  <a:lnTo>
                    <a:pt x="229133" y="195286"/>
                  </a:lnTo>
                  <a:lnTo>
                    <a:pt x="240687" y="174013"/>
                  </a:lnTo>
                  <a:lnTo>
                    <a:pt x="247987" y="150500"/>
                  </a:lnTo>
                  <a:lnTo>
                    <a:pt x="250532" y="125247"/>
                  </a:lnTo>
                  <a:lnTo>
                    <a:pt x="240689" y="76498"/>
                  </a:lnTo>
                  <a:lnTo>
                    <a:pt x="213844" y="36687"/>
                  </a:lnTo>
                  <a:lnTo>
                    <a:pt x="174028" y="9843"/>
                  </a:lnTo>
                  <a:lnTo>
                    <a:pt x="125272" y="0"/>
                  </a:lnTo>
                  <a:lnTo>
                    <a:pt x="76497" y="9843"/>
                  </a:lnTo>
                  <a:lnTo>
                    <a:pt x="36682" y="36687"/>
                  </a:lnTo>
                  <a:lnTo>
                    <a:pt x="9838" y="76498"/>
                  </a:lnTo>
                  <a:lnTo>
                    <a:pt x="0" y="125247"/>
                  </a:lnTo>
                  <a:lnTo>
                    <a:pt x="2539" y="150494"/>
                  </a:lnTo>
                  <a:lnTo>
                    <a:pt x="9840" y="174009"/>
                  </a:lnTo>
                  <a:lnTo>
                    <a:pt x="21397" y="195284"/>
                  </a:lnTo>
                  <a:lnTo>
                    <a:pt x="36703" y="213817"/>
                  </a:lnTo>
                  <a:lnTo>
                    <a:pt x="52483" y="233086"/>
                  </a:lnTo>
                  <a:lnTo>
                    <a:pt x="63833" y="254420"/>
                  </a:lnTo>
                  <a:lnTo>
                    <a:pt x="70767" y="277148"/>
                  </a:lnTo>
                  <a:lnTo>
                    <a:pt x="73304" y="300596"/>
                  </a:lnTo>
                </a:path>
              </a:pathLst>
            </a:custGeom>
            <a:ln w="79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" name="object 17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211345" y="6500133"/>
              <a:ext cx="145719" cy="304355"/>
            </a:xfrm>
            <a:prstGeom prst="rect">
              <a:avLst/>
            </a:prstGeom>
          </p:spPr>
        </p:pic>
      </p:grpSp>
      <p:grpSp>
        <p:nvGrpSpPr>
          <p:cNvPr id="179" name="object 179"/>
          <p:cNvGrpSpPr/>
          <p:nvPr/>
        </p:nvGrpSpPr>
        <p:grpSpPr>
          <a:xfrm>
            <a:off x="8224000" y="6222996"/>
            <a:ext cx="762000" cy="762000"/>
            <a:chOff x="8224000" y="6222996"/>
            <a:chExt cx="762000" cy="762000"/>
          </a:xfrm>
        </p:grpSpPr>
        <p:sp>
          <p:nvSpPr>
            <p:cNvPr id="180" name="object 180"/>
            <p:cNvSpPr/>
            <p:nvPr/>
          </p:nvSpPr>
          <p:spPr>
            <a:xfrm>
              <a:off x="8224000" y="6222996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1000" y="0"/>
                  </a:moveTo>
                  <a:lnTo>
                    <a:pt x="333207" y="2968"/>
                  </a:lnTo>
                  <a:lnTo>
                    <a:pt x="287185" y="11636"/>
                  </a:lnTo>
                  <a:lnTo>
                    <a:pt x="243293" y="25646"/>
                  </a:lnTo>
                  <a:lnTo>
                    <a:pt x="201887" y="44641"/>
                  </a:lnTo>
                  <a:lnTo>
                    <a:pt x="163323" y="68264"/>
                  </a:lnTo>
                  <a:lnTo>
                    <a:pt x="127960" y="96158"/>
                  </a:lnTo>
                  <a:lnTo>
                    <a:pt x="96153" y="127965"/>
                  </a:lnTo>
                  <a:lnTo>
                    <a:pt x="68260" y="163329"/>
                  </a:lnTo>
                  <a:lnTo>
                    <a:pt x="44638" y="201893"/>
                  </a:lnTo>
                  <a:lnTo>
                    <a:pt x="25644" y="243298"/>
                  </a:lnTo>
                  <a:lnTo>
                    <a:pt x="11635" y="287190"/>
                  </a:lnTo>
                  <a:lnTo>
                    <a:pt x="2968" y="333209"/>
                  </a:lnTo>
                  <a:lnTo>
                    <a:pt x="0" y="380999"/>
                  </a:lnTo>
                  <a:lnTo>
                    <a:pt x="2968" y="428790"/>
                  </a:lnTo>
                  <a:lnTo>
                    <a:pt x="11635" y="474809"/>
                  </a:lnTo>
                  <a:lnTo>
                    <a:pt x="25644" y="518701"/>
                  </a:lnTo>
                  <a:lnTo>
                    <a:pt x="44638" y="560106"/>
                  </a:lnTo>
                  <a:lnTo>
                    <a:pt x="68260" y="598670"/>
                  </a:lnTo>
                  <a:lnTo>
                    <a:pt x="96153" y="634034"/>
                  </a:lnTo>
                  <a:lnTo>
                    <a:pt x="127960" y="665841"/>
                  </a:lnTo>
                  <a:lnTo>
                    <a:pt x="163323" y="693735"/>
                  </a:lnTo>
                  <a:lnTo>
                    <a:pt x="201887" y="717358"/>
                  </a:lnTo>
                  <a:lnTo>
                    <a:pt x="243293" y="736353"/>
                  </a:lnTo>
                  <a:lnTo>
                    <a:pt x="287185" y="750363"/>
                  </a:lnTo>
                  <a:lnTo>
                    <a:pt x="333207" y="759031"/>
                  </a:lnTo>
                  <a:lnTo>
                    <a:pt x="381000" y="761999"/>
                  </a:lnTo>
                  <a:lnTo>
                    <a:pt x="428792" y="759031"/>
                  </a:lnTo>
                  <a:lnTo>
                    <a:pt x="474814" y="750363"/>
                  </a:lnTo>
                  <a:lnTo>
                    <a:pt x="518706" y="736353"/>
                  </a:lnTo>
                  <a:lnTo>
                    <a:pt x="560112" y="717358"/>
                  </a:lnTo>
                  <a:lnTo>
                    <a:pt x="598676" y="693735"/>
                  </a:lnTo>
                  <a:lnTo>
                    <a:pt x="634039" y="665841"/>
                  </a:lnTo>
                  <a:lnTo>
                    <a:pt x="665846" y="634034"/>
                  </a:lnTo>
                  <a:lnTo>
                    <a:pt x="693739" y="598670"/>
                  </a:lnTo>
                  <a:lnTo>
                    <a:pt x="717361" y="560106"/>
                  </a:lnTo>
                  <a:lnTo>
                    <a:pt x="736355" y="518701"/>
                  </a:lnTo>
                  <a:lnTo>
                    <a:pt x="750364" y="474809"/>
                  </a:lnTo>
                  <a:lnTo>
                    <a:pt x="759031" y="428790"/>
                  </a:lnTo>
                  <a:lnTo>
                    <a:pt x="762000" y="380999"/>
                  </a:lnTo>
                  <a:lnTo>
                    <a:pt x="759031" y="333209"/>
                  </a:lnTo>
                  <a:lnTo>
                    <a:pt x="750364" y="287190"/>
                  </a:lnTo>
                  <a:lnTo>
                    <a:pt x="736355" y="243298"/>
                  </a:lnTo>
                  <a:lnTo>
                    <a:pt x="717361" y="201893"/>
                  </a:lnTo>
                  <a:lnTo>
                    <a:pt x="693739" y="163329"/>
                  </a:lnTo>
                  <a:lnTo>
                    <a:pt x="665846" y="127965"/>
                  </a:lnTo>
                  <a:lnTo>
                    <a:pt x="634039" y="96158"/>
                  </a:lnTo>
                  <a:lnTo>
                    <a:pt x="598676" y="68264"/>
                  </a:lnTo>
                  <a:lnTo>
                    <a:pt x="560112" y="44641"/>
                  </a:lnTo>
                  <a:lnTo>
                    <a:pt x="518706" y="25646"/>
                  </a:lnTo>
                  <a:lnTo>
                    <a:pt x="474814" y="11636"/>
                  </a:lnTo>
                  <a:lnTo>
                    <a:pt x="428792" y="2968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00B7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" name="object 18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448980" y="6421806"/>
              <a:ext cx="249686" cy="360819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8589046" y="6436898"/>
              <a:ext cx="168910" cy="319405"/>
            </a:xfrm>
            <a:custGeom>
              <a:avLst/>
              <a:gdLst/>
              <a:ahLst/>
              <a:cxnLst/>
              <a:rect l="l" t="t" r="r" b="b"/>
              <a:pathLst>
                <a:path w="168909" h="319404">
                  <a:moveTo>
                    <a:pt x="107734" y="318782"/>
                  </a:moveTo>
                  <a:lnTo>
                    <a:pt x="165823" y="318782"/>
                  </a:lnTo>
                  <a:lnTo>
                    <a:pt x="166801" y="318782"/>
                  </a:lnTo>
                  <a:lnTo>
                    <a:pt x="168567" y="316649"/>
                  </a:lnTo>
                  <a:lnTo>
                    <a:pt x="168567" y="314020"/>
                  </a:lnTo>
                  <a:lnTo>
                    <a:pt x="168567" y="4762"/>
                  </a:lnTo>
                  <a:lnTo>
                    <a:pt x="168567" y="2133"/>
                  </a:lnTo>
                  <a:lnTo>
                    <a:pt x="166801" y="0"/>
                  </a:lnTo>
                  <a:lnTo>
                    <a:pt x="164630" y="0"/>
                  </a:lnTo>
                  <a:lnTo>
                    <a:pt x="0" y="0"/>
                  </a:lnTo>
                </a:path>
                <a:path w="168909" h="319404">
                  <a:moveTo>
                    <a:pt x="113906" y="84975"/>
                  </a:moveTo>
                  <a:lnTo>
                    <a:pt x="43675" y="84975"/>
                  </a:lnTo>
                </a:path>
                <a:path w="168909" h="319404">
                  <a:moveTo>
                    <a:pt x="113906" y="126123"/>
                  </a:moveTo>
                  <a:lnTo>
                    <a:pt x="43586" y="126123"/>
                  </a:lnTo>
                </a:path>
              </a:pathLst>
            </a:custGeom>
            <a:ln w="72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632793" y="6606442"/>
              <a:ext cx="70485" cy="7620"/>
            </a:xfrm>
            <a:custGeom>
              <a:avLst/>
              <a:gdLst/>
              <a:ahLst/>
              <a:cxnLst/>
              <a:rect l="l" t="t" r="r" b="b"/>
              <a:pathLst>
                <a:path w="70484" h="7620">
                  <a:moveTo>
                    <a:pt x="70154" y="0"/>
                  </a:moveTo>
                  <a:lnTo>
                    <a:pt x="0" y="0"/>
                  </a:lnTo>
                  <a:lnTo>
                    <a:pt x="0" y="7226"/>
                  </a:lnTo>
                  <a:lnTo>
                    <a:pt x="70154" y="7226"/>
                  </a:lnTo>
                  <a:lnTo>
                    <a:pt x="701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85" name="object 185"/>
          <p:cNvGraphicFramePr>
            <a:graphicFrameLocks noGrp="1"/>
          </p:cNvGraphicFramePr>
          <p:nvPr/>
        </p:nvGraphicFramePr>
        <p:xfrm>
          <a:off x="4275688" y="7162795"/>
          <a:ext cx="4838699" cy="114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6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6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marL="31750">
                        <a:lnSpc>
                          <a:spcPts val="800"/>
                        </a:lnSpc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Agriculture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734">
                        <a:lnSpc>
                          <a:spcPts val="800"/>
                        </a:lnSpc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Timber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3075">
                        <a:lnSpc>
                          <a:spcPts val="800"/>
                        </a:lnSpc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Energy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3375">
                        <a:lnSpc>
                          <a:spcPts val="800"/>
                        </a:lnSpc>
                      </a:pP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Mining &amp;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minerals</a:t>
                      </a:r>
                      <a:endParaRPr sz="900" dirty="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6" name="object 18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20" dirty="0"/>
              <a:t>Private</a:t>
            </a:r>
            <a:r>
              <a:rPr dirty="0"/>
              <a:t> </a:t>
            </a:r>
            <a:r>
              <a:rPr spc="-20" dirty="0"/>
              <a:t>Markets</a:t>
            </a:r>
            <a:r>
              <a:rPr dirty="0"/>
              <a:t> </a:t>
            </a:r>
            <a:r>
              <a:rPr spc="-10" dirty="0"/>
              <a:t>House</a:t>
            </a:r>
            <a:r>
              <a:rPr spc="5" dirty="0"/>
              <a:t> </a:t>
            </a:r>
            <a:r>
              <a:rPr spc="-20" dirty="0"/>
              <a:t>View</a:t>
            </a:r>
          </a:p>
        </p:txBody>
      </p:sp>
      <p:sp>
        <p:nvSpPr>
          <p:cNvPr id="187" name="object 18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1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9" grpId="0"/>
      <p:bldP spid="10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132" grpId="0" animBg="1"/>
      <p:bldP spid="133" grpId="0"/>
      <p:bldP spid="139" grpId="0"/>
      <p:bldP spid="143" grpId="0"/>
      <p:bldP spid="145" grpId="0"/>
      <p:bldP spid="147" grpId="0"/>
      <p:bldP spid="149" grpId="0"/>
      <p:bldP spid="154" grpId="0"/>
      <p:bldP spid="156" grpId="0"/>
      <p:bldP spid="158" grpId="0"/>
      <p:bldP spid="160" grpId="0"/>
      <p:bldP spid="162" grpId="0"/>
      <p:bldP spid="1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437120" cy="8496300"/>
          </a:xfrm>
          <a:custGeom>
            <a:avLst/>
            <a:gdLst/>
            <a:ahLst/>
            <a:cxnLst/>
            <a:rect l="l" t="t" r="r" b="b"/>
            <a:pathLst>
              <a:path w="7437120" h="8496300">
                <a:moveTo>
                  <a:pt x="7436599" y="0"/>
                </a:moveTo>
                <a:lnTo>
                  <a:pt x="0" y="0"/>
                </a:lnTo>
                <a:lnTo>
                  <a:pt x="0" y="8495995"/>
                </a:lnTo>
                <a:lnTo>
                  <a:pt x="7436599" y="8495995"/>
                </a:lnTo>
                <a:lnTo>
                  <a:pt x="7436599" y="0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Natural</a:t>
            </a:r>
            <a:r>
              <a:rPr spc="-55" dirty="0"/>
              <a:t> Resources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04900" y="5616730"/>
            <a:ext cx="6566534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dirty="0">
                <a:latin typeface="SharpSansDisplayNo1-Book"/>
                <a:cs typeface="SharpSansDisplayNo1-Book"/>
              </a:rPr>
              <a:t>Capital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raised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since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2022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has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steadily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increased,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now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at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$2.3bn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across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just</a:t>
            </a:r>
            <a:r>
              <a:rPr sz="900" spc="-10" dirty="0">
                <a:latin typeface="SharpSansDisplayNo1-Book"/>
                <a:cs typeface="SharpSansDisplayNo1-Book"/>
              </a:rPr>
              <a:t> five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funds.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This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largely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being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driven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by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North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America-</a:t>
            </a:r>
            <a:r>
              <a:rPr sz="900" dirty="0">
                <a:latin typeface="SharpSansDisplayNo1-Book"/>
                <a:cs typeface="SharpSansDisplayNo1-Book"/>
              </a:rPr>
              <a:t>based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energy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funds.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There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has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been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continued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demand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across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global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energy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market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emphasis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on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energy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security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rising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oil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prices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which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primarily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what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natural</a:t>
            </a:r>
            <a:r>
              <a:rPr sz="900" spc="-10" dirty="0">
                <a:latin typeface="SharpSansDisplayNo1-Book"/>
                <a:cs typeface="SharpSansDisplayNo1-Book"/>
              </a:rPr>
              <a:t> resources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 err="1">
                <a:latin typeface="SharpSansDisplayNo1-Book"/>
                <a:cs typeface="SharpSansDisplayNo1-Book"/>
              </a:rPr>
              <a:t>rel</a:t>
            </a:r>
            <a:r>
              <a:rPr lang="en-GB" sz="900" dirty="0">
                <a:latin typeface="SharpSansDisplayNo1-Book"/>
                <a:cs typeface="SharpSansDisplayNo1-Book"/>
              </a:rPr>
              <a:t>y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on.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Going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into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2024</a:t>
            </a:r>
            <a:r>
              <a:rPr lang="en-GB" sz="900" dirty="0">
                <a:latin typeface="SharpSansDisplayNo1-Book"/>
                <a:cs typeface="SharpSansDisplayNo1-Book"/>
              </a:rPr>
              <a:t>,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it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likely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that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the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demand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for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energy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will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sustained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but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uncertainty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how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long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this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would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last.</a:t>
            </a:r>
            <a:r>
              <a:rPr sz="900" spc="-10" dirty="0">
                <a:latin typeface="SharpSansDisplayNo1-Book"/>
                <a:cs typeface="SharpSansDisplayNo1-Book"/>
              </a:rPr>
              <a:t> However,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investment </a:t>
            </a:r>
            <a:r>
              <a:rPr sz="900" dirty="0">
                <a:latin typeface="SharpSansDisplayNo1-Book"/>
                <a:cs typeface="SharpSansDisplayNo1-Book"/>
              </a:rPr>
              <a:t>opportunities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across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natural</a:t>
            </a:r>
            <a:r>
              <a:rPr sz="900" spc="-10" dirty="0">
                <a:latin typeface="SharpSansDisplayNo1-Book"/>
                <a:cs typeface="SharpSansDisplayNo1-Book"/>
              </a:rPr>
              <a:t> resources </a:t>
            </a:r>
            <a:r>
              <a:rPr sz="900" dirty="0">
                <a:latin typeface="SharpSansDisplayNo1-Book"/>
                <a:cs typeface="SharpSansDisplayNo1-Book"/>
              </a:rPr>
              <a:t>will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remain,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with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emergence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of</a:t>
            </a:r>
            <a:r>
              <a:rPr sz="900" spc="-10" dirty="0">
                <a:latin typeface="SharpSansDisplayNo1-Book"/>
                <a:cs typeface="SharpSansDisplayNo1-Book"/>
              </a:rPr>
              <a:t> low-</a:t>
            </a:r>
            <a:r>
              <a:rPr sz="900" dirty="0">
                <a:latin typeface="SharpSansDisplayNo1-Book"/>
                <a:cs typeface="SharpSansDisplayNo1-Book"/>
              </a:rPr>
              <a:t>cost</a:t>
            </a:r>
            <a:r>
              <a:rPr sz="900" spc="-10" dirty="0">
                <a:latin typeface="SharpSansDisplayNo1-Book"/>
                <a:cs typeface="SharpSansDisplayNo1-Book"/>
              </a:rPr>
              <a:t> renewable </a:t>
            </a:r>
            <a:r>
              <a:rPr sz="900" dirty="0">
                <a:latin typeface="SharpSansDisplayNo1-Book"/>
                <a:cs typeface="SharpSansDisplayNo1-Book"/>
              </a:rPr>
              <a:t>power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and</a:t>
            </a:r>
            <a:r>
              <a:rPr sz="900" spc="-10" dirty="0">
                <a:latin typeface="SharpSansDisplayNo1-Book"/>
                <a:cs typeface="SharpSansDisplayNo1-Book"/>
              </a:rPr>
              <a:t> growth </a:t>
            </a:r>
            <a:r>
              <a:rPr sz="900" dirty="0">
                <a:latin typeface="SharpSansDisplayNo1-Book"/>
                <a:cs typeface="SharpSansDisplayNo1-Book"/>
              </a:rPr>
              <a:t>of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carbon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markets,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including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role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of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timber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global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transition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to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net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zero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and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lower</a:t>
            </a:r>
            <a:r>
              <a:rPr sz="900" spc="-10" dirty="0">
                <a:latin typeface="SharpSansDisplayNo1-Book"/>
                <a:cs typeface="SharpSansDisplayNo1-Book"/>
              </a:rPr>
              <a:t> emissions.</a:t>
            </a:r>
            <a:endParaRPr sz="900" dirty="0">
              <a:latin typeface="SharpSansDisplayNo1-Book"/>
              <a:cs typeface="SharpSansDisplayNo1-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04900" y="1917694"/>
            <a:ext cx="2718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SharpSansDisplayNo1-Semibold"/>
                <a:cs typeface="SharpSansDisplayNo1-Semibold"/>
              </a:rPr>
              <a:t>Natural </a:t>
            </a:r>
            <a:r>
              <a:rPr sz="1200" b="1" spc="-10" dirty="0">
                <a:latin typeface="SharpSansDisplayNo1-Semibold"/>
                <a:cs typeface="SharpSansDisplayNo1-Semibold"/>
              </a:rPr>
              <a:t>Resources</a:t>
            </a:r>
            <a:r>
              <a:rPr sz="1200" b="1" dirty="0">
                <a:latin typeface="SharpSansDisplayNo1-Semibold"/>
                <a:cs typeface="SharpSansDisplayNo1-Semibold"/>
              </a:rPr>
              <a:t> – Global </a:t>
            </a:r>
            <a:r>
              <a:rPr sz="1200" b="1" spc="-10" dirty="0">
                <a:latin typeface="SharpSansDisplayNo1-Semibold"/>
                <a:cs typeface="SharpSansDisplayNo1-Semibold"/>
              </a:rPr>
              <a:t>fundraising</a:t>
            </a:r>
            <a:endParaRPr sz="1200">
              <a:latin typeface="SharpSansDisplayNo1-Semibold"/>
              <a:cs typeface="SharpSansDisplayNo1-Semi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04900" y="2209794"/>
            <a:ext cx="1041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SharpSansDisplayNo1-Book"/>
                <a:cs typeface="SharpSansDisplayNo1-Book"/>
              </a:rPr>
              <a:t>No.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of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funds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closed</a:t>
            </a:r>
            <a:endParaRPr sz="900">
              <a:latin typeface="SharpSansDisplayNo1-Book"/>
              <a:cs typeface="SharpSansDisplayNo1-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96032" y="5211432"/>
            <a:ext cx="826769" cy="1377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dirty="0">
                <a:solidFill>
                  <a:srgbClr val="131718"/>
                </a:solidFill>
                <a:latin typeface="SharpSansDisplayNo1-Book"/>
                <a:cs typeface="SharpSansDisplayNo1-Book"/>
              </a:rPr>
              <a:t>No.</a:t>
            </a:r>
            <a:r>
              <a:rPr sz="700" spc="-10" dirty="0">
                <a:solidFill>
                  <a:srgbClr val="131718"/>
                </a:solidFill>
                <a:latin typeface="SharpSansDisplayNo1-Book"/>
                <a:cs typeface="SharpSansDisplayNo1-Book"/>
              </a:rPr>
              <a:t> </a:t>
            </a:r>
            <a:r>
              <a:rPr sz="700" dirty="0">
                <a:solidFill>
                  <a:srgbClr val="131718"/>
                </a:solidFill>
                <a:latin typeface="SharpSansDisplayNo1-Book"/>
                <a:cs typeface="SharpSansDisplayNo1-Book"/>
              </a:rPr>
              <a:t>of</a:t>
            </a:r>
            <a:r>
              <a:rPr sz="700" spc="-10" dirty="0">
                <a:solidFill>
                  <a:srgbClr val="131718"/>
                </a:solidFill>
                <a:latin typeface="SharpSansDisplayNo1-Book"/>
                <a:cs typeface="SharpSansDisplayNo1-Book"/>
              </a:rPr>
              <a:t> </a:t>
            </a:r>
            <a:r>
              <a:rPr sz="700" dirty="0">
                <a:solidFill>
                  <a:srgbClr val="131718"/>
                </a:solidFill>
                <a:latin typeface="SharpSansDisplayNo1-Book"/>
                <a:cs typeface="SharpSansDisplayNo1-Book"/>
              </a:rPr>
              <a:t>funds</a:t>
            </a:r>
            <a:r>
              <a:rPr sz="700" spc="-10" dirty="0">
                <a:solidFill>
                  <a:srgbClr val="131718"/>
                </a:solidFill>
                <a:latin typeface="SharpSansDisplayNo1-Book"/>
                <a:cs typeface="SharpSansDisplayNo1-Book"/>
              </a:rPr>
              <a:t> closed</a:t>
            </a:r>
            <a:endParaRPr sz="700">
              <a:latin typeface="SharpSansDisplayNo1-Book"/>
              <a:cs typeface="SharpSansDisplayNo1-Book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21922" y="5220182"/>
            <a:ext cx="113182" cy="11318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176349" y="5211432"/>
            <a:ext cx="1337945" cy="1377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-10" dirty="0">
                <a:solidFill>
                  <a:srgbClr val="131718"/>
                </a:solidFill>
                <a:latin typeface="SharpSansDisplayNo1-Book"/>
                <a:cs typeface="SharpSansDisplayNo1-Book"/>
              </a:rPr>
              <a:t>Aggregate</a:t>
            </a:r>
            <a:r>
              <a:rPr sz="700" spc="5" dirty="0">
                <a:solidFill>
                  <a:srgbClr val="131718"/>
                </a:solidFill>
                <a:latin typeface="SharpSansDisplayNo1-Book"/>
                <a:cs typeface="SharpSansDisplayNo1-Book"/>
              </a:rPr>
              <a:t> </a:t>
            </a:r>
            <a:r>
              <a:rPr sz="700" dirty="0">
                <a:solidFill>
                  <a:srgbClr val="131718"/>
                </a:solidFill>
                <a:latin typeface="SharpSansDisplayNo1-Book"/>
                <a:cs typeface="SharpSansDisplayNo1-Book"/>
              </a:rPr>
              <a:t>capital</a:t>
            </a:r>
            <a:r>
              <a:rPr sz="700" spc="10" dirty="0">
                <a:solidFill>
                  <a:srgbClr val="131718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10" dirty="0">
                <a:solidFill>
                  <a:srgbClr val="131718"/>
                </a:solidFill>
                <a:latin typeface="SharpSansDisplayNo1-Book"/>
                <a:cs typeface="SharpSansDisplayNo1-Book"/>
              </a:rPr>
              <a:t>raised</a:t>
            </a:r>
            <a:r>
              <a:rPr sz="700" spc="10" dirty="0">
                <a:solidFill>
                  <a:srgbClr val="131718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10" dirty="0">
                <a:solidFill>
                  <a:srgbClr val="131718"/>
                </a:solidFill>
                <a:latin typeface="SharpSansDisplayNo1-Book"/>
                <a:cs typeface="SharpSansDisplayNo1-Book"/>
              </a:rPr>
              <a:t>($bn)</a:t>
            </a:r>
            <a:endParaRPr sz="700">
              <a:latin typeface="SharpSansDisplayNo1-Book"/>
              <a:cs typeface="SharpSansDisplayNo1-Book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98594" y="5220182"/>
            <a:ext cx="113182" cy="11318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4348232" y="4851605"/>
            <a:ext cx="80645" cy="1377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348232" y="4059777"/>
            <a:ext cx="80645" cy="1377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4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348232" y="3267949"/>
            <a:ext cx="80645" cy="1377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8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348232" y="2476082"/>
            <a:ext cx="135255" cy="1377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-25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12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59064" y="2872042"/>
            <a:ext cx="6524625" cy="1377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6363335" algn="l"/>
              </a:tabLst>
            </a:pPr>
            <a:r>
              <a:rPr sz="700" u="sng" dirty="0">
                <a:solidFill>
                  <a:srgbClr val="231F20"/>
                </a:solidFill>
                <a:uFill>
                  <a:solidFill>
                    <a:srgbClr val="B4B8BA"/>
                  </a:solidFill>
                </a:uFill>
                <a:latin typeface="SharpSansDisplayNo1-Book"/>
                <a:cs typeface="SharpSansDisplayNo1-Book"/>
              </a:rPr>
              <a:t>	</a:t>
            </a:r>
            <a:r>
              <a:rPr sz="700" spc="10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 </a:t>
            </a:r>
            <a:r>
              <a:rPr sz="70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10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348232" y="3663853"/>
            <a:ext cx="80645" cy="1377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6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348232" y="4455681"/>
            <a:ext cx="80645" cy="1377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2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447714" y="4850710"/>
            <a:ext cx="1816735" cy="3352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2270" marR="5080" indent="-370205">
              <a:lnSpc>
                <a:spcPct val="145100"/>
              </a:lnSpc>
              <a:spcBef>
                <a:spcPts val="90"/>
              </a:spcBef>
              <a:tabLst>
                <a:tab pos="288290" algn="l"/>
                <a:tab pos="564515" algn="l"/>
                <a:tab pos="840740" algn="l"/>
                <a:tab pos="1116965" algn="l"/>
                <a:tab pos="1350645" algn="l"/>
                <a:tab pos="1393190" algn="l"/>
                <a:tab pos="1669414" algn="l"/>
              </a:tabLst>
            </a:pPr>
            <a:r>
              <a:rPr sz="700" spc="-25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Q1</a:t>
            </a:r>
            <a:r>
              <a:rPr sz="70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	</a:t>
            </a:r>
            <a:r>
              <a:rPr sz="700" spc="-25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Q2</a:t>
            </a:r>
            <a:r>
              <a:rPr sz="70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	</a:t>
            </a:r>
            <a:r>
              <a:rPr sz="700" spc="-35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Q3</a:t>
            </a:r>
            <a:r>
              <a:rPr sz="70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	</a:t>
            </a:r>
            <a:r>
              <a:rPr sz="700" spc="-25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Q4</a:t>
            </a:r>
            <a:r>
              <a:rPr sz="70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	</a:t>
            </a:r>
            <a:r>
              <a:rPr sz="700" spc="-25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Q1</a:t>
            </a:r>
            <a:r>
              <a:rPr sz="70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		</a:t>
            </a:r>
            <a:r>
              <a:rPr sz="700" spc="-25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Q2</a:t>
            </a:r>
            <a:r>
              <a:rPr sz="70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	</a:t>
            </a:r>
            <a:r>
              <a:rPr sz="700" spc="-25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Q3</a:t>
            </a:r>
            <a:r>
              <a:rPr sz="700" spc="50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2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2022</a:t>
            </a:r>
            <a:r>
              <a:rPr sz="70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			</a:t>
            </a:r>
            <a:r>
              <a:rPr sz="700" spc="-2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2023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238720" y="4850710"/>
            <a:ext cx="2092960" cy="3352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77825" marR="5080" indent="-365760">
              <a:lnSpc>
                <a:spcPct val="145100"/>
              </a:lnSpc>
              <a:spcBef>
                <a:spcPts val="90"/>
              </a:spcBef>
              <a:tabLst>
                <a:tab pos="288290" algn="l"/>
                <a:tab pos="564515" algn="l"/>
                <a:tab pos="840740" algn="l"/>
                <a:tab pos="1116965" algn="l"/>
                <a:tab pos="1393190" algn="l"/>
                <a:tab pos="1486535" algn="l"/>
                <a:tab pos="1668780" algn="l"/>
                <a:tab pos="1945005" algn="l"/>
              </a:tabLst>
            </a:pPr>
            <a:r>
              <a:rPr sz="700" spc="-25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Q1</a:t>
            </a:r>
            <a:r>
              <a:rPr sz="70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	</a:t>
            </a:r>
            <a:r>
              <a:rPr sz="700" spc="-25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Q2</a:t>
            </a:r>
            <a:r>
              <a:rPr sz="70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	</a:t>
            </a:r>
            <a:r>
              <a:rPr sz="700" spc="-25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Q3</a:t>
            </a:r>
            <a:r>
              <a:rPr sz="70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	</a:t>
            </a:r>
            <a:r>
              <a:rPr sz="700" spc="-25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Q4</a:t>
            </a:r>
            <a:r>
              <a:rPr sz="70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	</a:t>
            </a:r>
            <a:r>
              <a:rPr sz="700" spc="-25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Q1</a:t>
            </a:r>
            <a:r>
              <a:rPr sz="70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	</a:t>
            </a:r>
            <a:r>
              <a:rPr sz="700" spc="-25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Q2</a:t>
            </a:r>
            <a:r>
              <a:rPr sz="70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	</a:t>
            </a:r>
            <a:r>
              <a:rPr sz="700" spc="-25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Q3</a:t>
            </a:r>
            <a:r>
              <a:rPr sz="70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	</a:t>
            </a:r>
            <a:r>
              <a:rPr sz="700" spc="-25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Q4</a:t>
            </a:r>
            <a:r>
              <a:rPr sz="700" spc="50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2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2020</a:t>
            </a:r>
            <a:r>
              <a:rPr sz="70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				</a:t>
            </a:r>
            <a:r>
              <a:rPr sz="700" spc="-2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2021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29633" y="4850710"/>
            <a:ext cx="2093595" cy="3352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65760" marR="5080" indent="-353695">
              <a:lnSpc>
                <a:spcPct val="145100"/>
              </a:lnSpc>
              <a:spcBef>
                <a:spcPts val="90"/>
              </a:spcBef>
              <a:tabLst>
                <a:tab pos="288290" algn="l"/>
                <a:tab pos="564515" algn="l"/>
                <a:tab pos="840740" algn="l"/>
                <a:tab pos="1116965" algn="l"/>
                <a:tab pos="1393190" algn="l"/>
                <a:tab pos="1477645" algn="l"/>
                <a:tab pos="1669414" algn="l"/>
                <a:tab pos="1945639" algn="l"/>
              </a:tabLst>
            </a:pPr>
            <a:r>
              <a:rPr sz="700" spc="-25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Q1</a:t>
            </a:r>
            <a:r>
              <a:rPr sz="70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	</a:t>
            </a:r>
            <a:r>
              <a:rPr sz="700" spc="-25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Q2</a:t>
            </a:r>
            <a:r>
              <a:rPr sz="70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	</a:t>
            </a:r>
            <a:r>
              <a:rPr sz="700" spc="-25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Q3</a:t>
            </a:r>
            <a:r>
              <a:rPr sz="70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	</a:t>
            </a:r>
            <a:r>
              <a:rPr sz="700" spc="-25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Q4</a:t>
            </a:r>
            <a:r>
              <a:rPr sz="70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	</a:t>
            </a:r>
            <a:r>
              <a:rPr sz="700" spc="-25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Q1</a:t>
            </a:r>
            <a:r>
              <a:rPr sz="70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	</a:t>
            </a:r>
            <a:r>
              <a:rPr sz="700" spc="-25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Q2</a:t>
            </a:r>
            <a:r>
              <a:rPr sz="70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	</a:t>
            </a:r>
            <a:r>
              <a:rPr sz="700" spc="-25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Q3</a:t>
            </a:r>
            <a:r>
              <a:rPr sz="70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	</a:t>
            </a:r>
            <a:r>
              <a:rPr sz="700" spc="-25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Q4</a:t>
            </a:r>
            <a:r>
              <a:rPr sz="700" spc="50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2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2018</a:t>
            </a:r>
            <a:r>
              <a:rPr sz="70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				</a:t>
            </a:r>
            <a:r>
              <a:rPr sz="700" spc="-2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2019</a:t>
            </a:r>
            <a:endParaRPr sz="700">
              <a:latin typeface="SharpSansDisplayNo1-Book"/>
              <a:cs typeface="SharpSansDisplayNo1-Book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971764" y="3008553"/>
            <a:ext cx="6351270" cy="2146935"/>
            <a:chOff x="7971764" y="3008553"/>
            <a:chExt cx="6351270" cy="2146935"/>
          </a:xfrm>
        </p:grpSpPr>
        <p:sp>
          <p:nvSpPr>
            <p:cNvPr id="22" name="object 22"/>
            <p:cNvSpPr/>
            <p:nvPr/>
          </p:nvSpPr>
          <p:spPr>
            <a:xfrm>
              <a:off x="9068845" y="4876420"/>
              <a:ext cx="0" cy="279400"/>
            </a:xfrm>
            <a:custGeom>
              <a:avLst/>
              <a:gdLst/>
              <a:ahLst/>
              <a:cxnLst/>
              <a:rect l="l" t="t" r="r" b="b"/>
              <a:pathLst>
                <a:path h="279400">
                  <a:moveTo>
                    <a:pt x="0" y="0"/>
                  </a:moveTo>
                  <a:lnTo>
                    <a:pt x="0" y="278980"/>
                  </a:lnTo>
                </a:path>
              </a:pathLst>
            </a:custGeom>
            <a:ln w="3327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971764" y="4398189"/>
              <a:ext cx="314960" cy="0"/>
            </a:xfrm>
            <a:custGeom>
              <a:avLst/>
              <a:gdLst/>
              <a:ahLst/>
              <a:cxnLst/>
              <a:rect l="l" t="t" r="r" b="b"/>
              <a:pathLst>
                <a:path w="314959">
                  <a:moveTo>
                    <a:pt x="0" y="0"/>
                  </a:moveTo>
                  <a:lnTo>
                    <a:pt x="38658" y="0"/>
                  </a:lnTo>
                </a:path>
                <a:path w="314959">
                  <a:moveTo>
                    <a:pt x="237464" y="0"/>
                  </a:moveTo>
                  <a:lnTo>
                    <a:pt x="314769" y="0"/>
                  </a:lnTo>
                </a:path>
              </a:pathLst>
            </a:custGeom>
            <a:ln w="3327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971764" y="3922778"/>
              <a:ext cx="591185" cy="1905"/>
            </a:xfrm>
            <a:custGeom>
              <a:avLst/>
              <a:gdLst/>
              <a:ahLst/>
              <a:cxnLst/>
              <a:rect l="l" t="t" r="r" b="b"/>
              <a:pathLst>
                <a:path w="591184" h="1904">
                  <a:moveTo>
                    <a:pt x="0" y="1663"/>
                  </a:moveTo>
                  <a:lnTo>
                    <a:pt x="590892" y="1663"/>
                  </a:lnTo>
                </a:path>
                <a:path w="591184" h="1904">
                  <a:moveTo>
                    <a:pt x="0" y="0"/>
                  </a:moveTo>
                  <a:lnTo>
                    <a:pt x="590892" y="0"/>
                  </a:lnTo>
                </a:path>
              </a:pathLst>
            </a:custGeom>
            <a:ln w="3175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010423" y="3923614"/>
              <a:ext cx="199390" cy="949325"/>
            </a:xfrm>
            <a:custGeom>
              <a:avLst/>
              <a:gdLst/>
              <a:ahLst/>
              <a:cxnLst/>
              <a:rect l="l" t="t" r="r" b="b"/>
              <a:pathLst>
                <a:path w="199390" h="949325">
                  <a:moveTo>
                    <a:pt x="198805" y="0"/>
                  </a:moveTo>
                  <a:lnTo>
                    <a:pt x="0" y="0"/>
                  </a:lnTo>
                  <a:lnTo>
                    <a:pt x="0" y="949172"/>
                  </a:lnTo>
                  <a:lnTo>
                    <a:pt x="198805" y="949172"/>
                  </a:lnTo>
                  <a:lnTo>
                    <a:pt x="198805" y="0"/>
                  </a:lnTo>
                  <a:close/>
                </a:path>
              </a:pathLst>
            </a:custGeom>
            <a:solidFill>
              <a:srgbClr val="1661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485339" y="4398189"/>
              <a:ext cx="77470" cy="0"/>
            </a:xfrm>
            <a:custGeom>
              <a:avLst/>
              <a:gdLst/>
              <a:ahLst/>
              <a:cxnLst/>
              <a:rect l="l" t="t" r="r" b="b"/>
              <a:pathLst>
                <a:path w="77470">
                  <a:moveTo>
                    <a:pt x="0" y="0"/>
                  </a:moveTo>
                  <a:lnTo>
                    <a:pt x="77317" y="0"/>
                  </a:lnTo>
                </a:path>
              </a:pathLst>
            </a:custGeom>
            <a:ln w="3327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286534" y="4160888"/>
              <a:ext cx="199390" cy="712470"/>
            </a:xfrm>
            <a:custGeom>
              <a:avLst/>
              <a:gdLst/>
              <a:ahLst/>
              <a:cxnLst/>
              <a:rect l="l" t="t" r="r" b="b"/>
              <a:pathLst>
                <a:path w="199390" h="712470">
                  <a:moveTo>
                    <a:pt x="198805" y="0"/>
                  </a:moveTo>
                  <a:lnTo>
                    <a:pt x="0" y="0"/>
                  </a:lnTo>
                  <a:lnTo>
                    <a:pt x="0" y="711873"/>
                  </a:lnTo>
                  <a:lnTo>
                    <a:pt x="198805" y="711873"/>
                  </a:lnTo>
                  <a:lnTo>
                    <a:pt x="198805" y="0"/>
                  </a:lnTo>
                  <a:close/>
                </a:path>
              </a:pathLst>
            </a:custGeom>
            <a:solidFill>
              <a:srgbClr val="1661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761463" y="4398189"/>
              <a:ext cx="77470" cy="0"/>
            </a:xfrm>
            <a:custGeom>
              <a:avLst/>
              <a:gdLst/>
              <a:ahLst/>
              <a:cxnLst/>
              <a:rect l="l" t="t" r="r" b="b"/>
              <a:pathLst>
                <a:path w="77470">
                  <a:moveTo>
                    <a:pt x="0" y="0"/>
                  </a:moveTo>
                  <a:lnTo>
                    <a:pt x="77330" y="0"/>
                  </a:lnTo>
                </a:path>
              </a:pathLst>
            </a:custGeom>
            <a:ln w="3327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761463" y="3922778"/>
              <a:ext cx="77470" cy="1905"/>
            </a:xfrm>
            <a:custGeom>
              <a:avLst/>
              <a:gdLst/>
              <a:ahLst/>
              <a:cxnLst/>
              <a:rect l="l" t="t" r="r" b="b"/>
              <a:pathLst>
                <a:path w="77470" h="1904">
                  <a:moveTo>
                    <a:pt x="0" y="1663"/>
                  </a:moveTo>
                  <a:lnTo>
                    <a:pt x="77330" y="1663"/>
                  </a:lnTo>
                </a:path>
                <a:path w="77470" h="1904">
                  <a:moveTo>
                    <a:pt x="0" y="0"/>
                  </a:moveTo>
                  <a:lnTo>
                    <a:pt x="77330" y="0"/>
                  </a:lnTo>
                </a:path>
              </a:pathLst>
            </a:custGeom>
            <a:ln w="3175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971764" y="3449021"/>
              <a:ext cx="6351270" cy="0"/>
            </a:xfrm>
            <a:custGeom>
              <a:avLst/>
              <a:gdLst/>
              <a:ahLst/>
              <a:cxnLst/>
              <a:rect l="l" t="t" r="r" b="b"/>
              <a:pathLst>
                <a:path w="6351269">
                  <a:moveTo>
                    <a:pt x="0" y="0"/>
                  </a:moveTo>
                  <a:lnTo>
                    <a:pt x="590892" y="0"/>
                  </a:lnTo>
                </a:path>
                <a:path w="6351269">
                  <a:moveTo>
                    <a:pt x="789698" y="0"/>
                  </a:moveTo>
                  <a:lnTo>
                    <a:pt x="6350800" y="0"/>
                  </a:lnTo>
                </a:path>
              </a:pathLst>
            </a:custGeom>
            <a:ln w="3327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562657" y="3021901"/>
              <a:ext cx="199390" cy="1851025"/>
            </a:xfrm>
            <a:custGeom>
              <a:avLst/>
              <a:gdLst/>
              <a:ahLst/>
              <a:cxnLst/>
              <a:rect l="l" t="t" r="r" b="b"/>
              <a:pathLst>
                <a:path w="199390" h="1851025">
                  <a:moveTo>
                    <a:pt x="198805" y="0"/>
                  </a:moveTo>
                  <a:lnTo>
                    <a:pt x="0" y="0"/>
                  </a:lnTo>
                  <a:lnTo>
                    <a:pt x="0" y="1850872"/>
                  </a:lnTo>
                  <a:lnTo>
                    <a:pt x="198805" y="1850872"/>
                  </a:lnTo>
                  <a:lnTo>
                    <a:pt x="198805" y="0"/>
                  </a:lnTo>
                  <a:close/>
                </a:path>
              </a:pathLst>
            </a:custGeom>
            <a:solidFill>
              <a:srgbClr val="1661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037599" y="4398189"/>
              <a:ext cx="353695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441" y="0"/>
                  </a:lnTo>
                </a:path>
              </a:pathLst>
            </a:custGeom>
            <a:ln w="3327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037599" y="3922778"/>
              <a:ext cx="906144" cy="1905"/>
            </a:xfrm>
            <a:custGeom>
              <a:avLst/>
              <a:gdLst/>
              <a:ahLst/>
              <a:cxnLst/>
              <a:rect l="l" t="t" r="r" b="b"/>
              <a:pathLst>
                <a:path w="906145" h="1904">
                  <a:moveTo>
                    <a:pt x="0" y="1663"/>
                  </a:moveTo>
                  <a:lnTo>
                    <a:pt x="905675" y="1663"/>
                  </a:lnTo>
                </a:path>
                <a:path w="906145" h="1904">
                  <a:moveTo>
                    <a:pt x="0" y="0"/>
                  </a:moveTo>
                  <a:lnTo>
                    <a:pt x="905675" y="0"/>
                  </a:lnTo>
                </a:path>
              </a:pathLst>
            </a:custGeom>
            <a:ln w="3175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838794" y="3733774"/>
              <a:ext cx="474980" cy="1139190"/>
            </a:xfrm>
            <a:custGeom>
              <a:avLst/>
              <a:gdLst/>
              <a:ahLst/>
              <a:cxnLst/>
              <a:rect l="l" t="t" r="r" b="b"/>
              <a:pathLst>
                <a:path w="474979" h="1139189">
                  <a:moveTo>
                    <a:pt x="198805" y="0"/>
                  </a:moveTo>
                  <a:lnTo>
                    <a:pt x="0" y="0"/>
                  </a:lnTo>
                  <a:lnTo>
                    <a:pt x="0" y="1139012"/>
                  </a:lnTo>
                  <a:lnTo>
                    <a:pt x="198805" y="1139012"/>
                  </a:lnTo>
                  <a:lnTo>
                    <a:pt x="198805" y="0"/>
                  </a:lnTo>
                  <a:close/>
                </a:path>
                <a:path w="474979" h="1139189">
                  <a:moveTo>
                    <a:pt x="474929" y="711873"/>
                  </a:moveTo>
                  <a:lnTo>
                    <a:pt x="276123" y="711873"/>
                  </a:lnTo>
                  <a:lnTo>
                    <a:pt x="276123" y="1138999"/>
                  </a:lnTo>
                  <a:lnTo>
                    <a:pt x="474929" y="1138999"/>
                  </a:lnTo>
                  <a:lnTo>
                    <a:pt x="474929" y="711873"/>
                  </a:lnTo>
                  <a:close/>
                </a:path>
              </a:pathLst>
            </a:custGeom>
            <a:solidFill>
              <a:srgbClr val="1661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589846" y="4398189"/>
              <a:ext cx="353695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428" y="0"/>
                  </a:lnTo>
                </a:path>
              </a:pathLst>
            </a:custGeom>
            <a:ln w="3327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391040" y="4255820"/>
              <a:ext cx="474980" cy="617220"/>
            </a:xfrm>
            <a:custGeom>
              <a:avLst/>
              <a:gdLst/>
              <a:ahLst/>
              <a:cxnLst/>
              <a:rect l="l" t="t" r="r" b="b"/>
              <a:pathLst>
                <a:path w="474979" h="617220">
                  <a:moveTo>
                    <a:pt x="198805" y="0"/>
                  </a:moveTo>
                  <a:lnTo>
                    <a:pt x="0" y="0"/>
                  </a:lnTo>
                  <a:lnTo>
                    <a:pt x="0" y="616953"/>
                  </a:lnTo>
                  <a:lnTo>
                    <a:pt x="198805" y="616953"/>
                  </a:lnTo>
                  <a:lnTo>
                    <a:pt x="198805" y="0"/>
                  </a:lnTo>
                  <a:close/>
                </a:path>
                <a:path w="474979" h="617220">
                  <a:moveTo>
                    <a:pt x="474916" y="237274"/>
                  </a:moveTo>
                  <a:lnTo>
                    <a:pt x="276110" y="237274"/>
                  </a:lnTo>
                  <a:lnTo>
                    <a:pt x="276110" y="616940"/>
                  </a:lnTo>
                  <a:lnTo>
                    <a:pt x="474916" y="616940"/>
                  </a:lnTo>
                  <a:lnTo>
                    <a:pt x="474916" y="237274"/>
                  </a:lnTo>
                  <a:close/>
                </a:path>
              </a:pathLst>
            </a:custGeom>
            <a:solidFill>
              <a:srgbClr val="1661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174862" y="4876420"/>
              <a:ext cx="0" cy="279400"/>
            </a:xfrm>
            <a:custGeom>
              <a:avLst/>
              <a:gdLst/>
              <a:ahLst/>
              <a:cxnLst/>
              <a:rect l="l" t="t" r="r" b="b"/>
              <a:pathLst>
                <a:path h="279400">
                  <a:moveTo>
                    <a:pt x="0" y="0"/>
                  </a:moveTo>
                  <a:lnTo>
                    <a:pt x="0" y="278980"/>
                  </a:lnTo>
                </a:path>
              </a:pathLst>
            </a:custGeom>
            <a:ln w="3327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142080" y="4398189"/>
              <a:ext cx="629920" cy="0"/>
            </a:xfrm>
            <a:custGeom>
              <a:avLst/>
              <a:gdLst/>
              <a:ahLst/>
              <a:cxnLst/>
              <a:rect l="l" t="t" r="r" b="b"/>
              <a:pathLst>
                <a:path w="629920">
                  <a:moveTo>
                    <a:pt x="0" y="0"/>
                  </a:moveTo>
                  <a:lnTo>
                    <a:pt x="629564" y="0"/>
                  </a:lnTo>
                </a:path>
              </a:pathLst>
            </a:custGeom>
            <a:ln w="3327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142080" y="3922778"/>
              <a:ext cx="4180840" cy="1905"/>
            </a:xfrm>
            <a:custGeom>
              <a:avLst/>
              <a:gdLst/>
              <a:ahLst/>
              <a:cxnLst/>
              <a:rect l="l" t="t" r="r" b="b"/>
              <a:pathLst>
                <a:path w="4180840" h="1904">
                  <a:moveTo>
                    <a:pt x="0" y="1663"/>
                  </a:moveTo>
                  <a:lnTo>
                    <a:pt x="4180484" y="1663"/>
                  </a:lnTo>
                </a:path>
                <a:path w="4180840" h="1904">
                  <a:moveTo>
                    <a:pt x="0" y="0"/>
                  </a:moveTo>
                  <a:lnTo>
                    <a:pt x="4180484" y="0"/>
                  </a:lnTo>
                </a:path>
              </a:pathLst>
            </a:custGeom>
            <a:ln w="3175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943274" y="3733774"/>
              <a:ext cx="751205" cy="1139190"/>
            </a:xfrm>
            <a:custGeom>
              <a:avLst/>
              <a:gdLst/>
              <a:ahLst/>
              <a:cxnLst/>
              <a:rect l="l" t="t" r="r" b="b"/>
              <a:pathLst>
                <a:path w="751204" h="1139189">
                  <a:moveTo>
                    <a:pt x="198805" y="0"/>
                  </a:moveTo>
                  <a:lnTo>
                    <a:pt x="0" y="0"/>
                  </a:lnTo>
                  <a:lnTo>
                    <a:pt x="0" y="1139012"/>
                  </a:lnTo>
                  <a:lnTo>
                    <a:pt x="198805" y="1139012"/>
                  </a:lnTo>
                  <a:lnTo>
                    <a:pt x="198805" y="0"/>
                  </a:lnTo>
                  <a:close/>
                </a:path>
                <a:path w="751204" h="1139189">
                  <a:moveTo>
                    <a:pt x="474929" y="949159"/>
                  </a:moveTo>
                  <a:lnTo>
                    <a:pt x="276123" y="949159"/>
                  </a:lnTo>
                  <a:lnTo>
                    <a:pt x="276123" y="1138999"/>
                  </a:lnTo>
                  <a:lnTo>
                    <a:pt x="474929" y="1138999"/>
                  </a:lnTo>
                  <a:lnTo>
                    <a:pt x="474929" y="949159"/>
                  </a:lnTo>
                  <a:close/>
                </a:path>
                <a:path w="751204" h="1139189">
                  <a:moveTo>
                    <a:pt x="751052" y="901712"/>
                  </a:moveTo>
                  <a:lnTo>
                    <a:pt x="552246" y="901712"/>
                  </a:lnTo>
                  <a:lnTo>
                    <a:pt x="552246" y="1139012"/>
                  </a:lnTo>
                  <a:lnTo>
                    <a:pt x="751052" y="1139012"/>
                  </a:lnTo>
                  <a:lnTo>
                    <a:pt x="751052" y="901712"/>
                  </a:lnTo>
                  <a:close/>
                </a:path>
              </a:pathLst>
            </a:custGeom>
            <a:solidFill>
              <a:srgbClr val="1661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970450" y="4398189"/>
              <a:ext cx="77470" cy="0"/>
            </a:xfrm>
            <a:custGeom>
              <a:avLst/>
              <a:gdLst/>
              <a:ahLst/>
              <a:cxnLst/>
              <a:rect l="l" t="t" r="r" b="b"/>
              <a:pathLst>
                <a:path w="77470">
                  <a:moveTo>
                    <a:pt x="0" y="0"/>
                  </a:moveTo>
                  <a:lnTo>
                    <a:pt x="77304" y="0"/>
                  </a:lnTo>
                </a:path>
              </a:pathLst>
            </a:custGeom>
            <a:ln w="3327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771644" y="4113441"/>
              <a:ext cx="199390" cy="759460"/>
            </a:xfrm>
            <a:custGeom>
              <a:avLst/>
              <a:gdLst/>
              <a:ahLst/>
              <a:cxnLst/>
              <a:rect l="l" t="t" r="r" b="b"/>
              <a:pathLst>
                <a:path w="199390" h="759460">
                  <a:moveTo>
                    <a:pt x="198805" y="0"/>
                  </a:moveTo>
                  <a:lnTo>
                    <a:pt x="0" y="0"/>
                  </a:lnTo>
                  <a:lnTo>
                    <a:pt x="0" y="759333"/>
                  </a:lnTo>
                  <a:lnTo>
                    <a:pt x="198805" y="759333"/>
                  </a:lnTo>
                  <a:lnTo>
                    <a:pt x="198805" y="0"/>
                  </a:lnTo>
                  <a:close/>
                </a:path>
              </a:pathLst>
            </a:custGeom>
            <a:solidFill>
              <a:srgbClr val="1661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1284236" y="4876420"/>
              <a:ext cx="0" cy="279400"/>
            </a:xfrm>
            <a:custGeom>
              <a:avLst/>
              <a:gdLst/>
              <a:ahLst/>
              <a:cxnLst/>
              <a:rect l="l" t="t" r="r" b="b"/>
              <a:pathLst>
                <a:path h="279400">
                  <a:moveTo>
                    <a:pt x="0" y="0"/>
                  </a:moveTo>
                  <a:lnTo>
                    <a:pt x="0" y="278980"/>
                  </a:lnTo>
                </a:path>
              </a:pathLst>
            </a:custGeom>
            <a:ln w="3327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246561" y="4398189"/>
              <a:ext cx="353695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440" y="0"/>
                  </a:lnTo>
                </a:path>
              </a:pathLst>
            </a:custGeom>
            <a:ln w="3327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1047755" y="4208360"/>
              <a:ext cx="474980" cy="664845"/>
            </a:xfrm>
            <a:custGeom>
              <a:avLst/>
              <a:gdLst/>
              <a:ahLst/>
              <a:cxnLst/>
              <a:rect l="l" t="t" r="r" b="b"/>
              <a:pathLst>
                <a:path w="474979" h="664845">
                  <a:moveTo>
                    <a:pt x="198805" y="0"/>
                  </a:moveTo>
                  <a:lnTo>
                    <a:pt x="0" y="0"/>
                  </a:lnTo>
                  <a:lnTo>
                    <a:pt x="0" y="664413"/>
                  </a:lnTo>
                  <a:lnTo>
                    <a:pt x="198805" y="664413"/>
                  </a:lnTo>
                  <a:lnTo>
                    <a:pt x="198805" y="0"/>
                  </a:lnTo>
                  <a:close/>
                </a:path>
                <a:path w="474979" h="664845">
                  <a:moveTo>
                    <a:pt x="474929" y="237286"/>
                  </a:moveTo>
                  <a:lnTo>
                    <a:pt x="276123" y="237286"/>
                  </a:lnTo>
                  <a:lnTo>
                    <a:pt x="276123" y="664413"/>
                  </a:lnTo>
                  <a:lnTo>
                    <a:pt x="474929" y="664413"/>
                  </a:lnTo>
                  <a:lnTo>
                    <a:pt x="474929" y="237286"/>
                  </a:lnTo>
                  <a:close/>
                </a:path>
              </a:pathLst>
            </a:custGeom>
            <a:solidFill>
              <a:srgbClr val="1661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1798808" y="4398189"/>
              <a:ext cx="353695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441" y="0"/>
                  </a:lnTo>
                </a:path>
              </a:pathLst>
            </a:custGeom>
            <a:ln w="3327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600002" y="4303267"/>
              <a:ext cx="474980" cy="569595"/>
            </a:xfrm>
            <a:custGeom>
              <a:avLst/>
              <a:gdLst/>
              <a:ahLst/>
              <a:cxnLst/>
              <a:rect l="l" t="t" r="r" b="b"/>
              <a:pathLst>
                <a:path w="474979" h="569595">
                  <a:moveTo>
                    <a:pt x="198805" y="0"/>
                  </a:moveTo>
                  <a:lnTo>
                    <a:pt x="0" y="0"/>
                  </a:lnTo>
                  <a:lnTo>
                    <a:pt x="0" y="569506"/>
                  </a:lnTo>
                  <a:lnTo>
                    <a:pt x="198805" y="569506"/>
                  </a:lnTo>
                  <a:lnTo>
                    <a:pt x="198805" y="0"/>
                  </a:lnTo>
                  <a:close/>
                </a:path>
                <a:path w="474979" h="569595">
                  <a:moveTo>
                    <a:pt x="474929" y="379666"/>
                  </a:moveTo>
                  <a:lnTo>
                    <a:pt x="276123" y="379666"/>
                  </a:lnTo>
                  <a:lnTo>
                    <a:pt x="276123" y="569506"/>
                  </a:lnTo>
                  <a:lnTo>
                    <a:pt x="474929" y="569506"/>
                  </a:lnTo>
                  <a:lnTo>
                    <a:pt x="474929" y="379666"/>
                  </a:lnTo>
                  <a:close/>
                </a:path>
              </a:pathLst>
            </a:custGeom>
            <a:solidFill>
              <a:srgbClr val="1661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2389080" y="4876420"/>
              <a:ext cx="0" cy="279400"/>
            </a:xfrm>
            <a:custGeom>
              <a:avLst/>
              <a:gdLst/>
              <a:ahLst/>
              <a:cxnLst/>
              <a:rect l="l" t="t" r="r" b="b"/>
              <a:pathLst>
                <a:path h="279400">
                  <a:moveTo>
                    <a:pt x="0" y="0"/>
                  </a:moveTo>
                  <a:lnTo>
                    <a:pt x="0" y="278980"/>
                  </a:lnTo>
                </a:path>
              </a:pathLst>
            </a:custGeom>
            <a:ln w="3327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2351054" y="4397356"/>
              <a:ext cx="353695" cy="1905"/>
            </a:xfrm>
            <a:custGeom>
              <a:avLst/>
              <a:gdLst/>
              <a:ahLst/>
              <a:cxnLst/>
              <a:rect l="l" t="t" r="r" b="b"/>
              <a:pathLst>
                <a:path w="353695" h="1904">
                  <a:moveTo>
                    <a:pt x="0" y="1663"/>
                  </a:moveTo>
                  <a:lnTo>
                    <a:pt x="353428" y="1663"/>
                  </a:lnTo>
                </a:path>
                <a:path w="353695" h="1904">
                  <a:moveTo>
                    <a:pt x="0" y="0"/>
                  </a:moveTo>
                  <a:lnTo>
                    <a:pt x="353428" y="0"/>
                  </a:lnTo>
                </a:path>
              </a:pathLst>
            </a:custGeom>
            <a:ln w="3175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2152249" y="4208360"/>
              <a:ext cx="474980" cy="664845"/>
            </a:xfrm>
            <a:custGeom>
              <a:avLst/>
              <a:gdLst/>
              <a:ahLst/>
              <a:cxnLst/>
              <a:rect l="l" t="t" r="r" b="b"/>
              <a:pathLst>
                <a:path w="474979" h="664845">
                  <a:moveTo>
                    <a:pt x="198805" y="0"/>
                  </a:moveTo>
                  <a:lnTo>
                    <a:pt x="0" y="0"/>
                  </a:lnTo>
                  <a:lnTo>
                    <a:pt x="0" y="664413"/>
                  </a:lnTo>
                  <a:lnTo>
                    <a:pt x="198805" y="664413"/>
                  </a:lnTo>
                  <a:lnTo>
                    <a:pt x="198805" y="0"/>
                  </a:lnTo>
                  <a:close/>
                </a:path>
                <a:path w="474979" h="664845">
                  <a:moveTo>
                    <a:pt x="474929" y="189826"/>
                  </a:moveTo>
                  <a:lnTo>
                    <a:pt x="276123" y="189826"/>
                  </a:lnTo>
                  <a:lnTo>
                    <a:pt x="276123" y="664413"/>
                  </a:lnTo>
                  <a:lnTo>
                    <a:pt x="474929" y="664413"/>
                  </a:lnTo>
                  <a:lnTo>
                    <a:pt x="474929" y="189826"/>
                  </a:lnTo>
                  <a:close/>
                </a:path>
              </a:pathLst>
            </a:custGeom>
            <a:solidFill>
              <a:srgbClr val="1661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2903288" y="4397356"/>
              <a:ext cx="1419860" cy="1905"/>
            </a:xfrm>
            <a:custGeom>
              <a:avLst/>
              <a:gdLst/>
              <a:ahLst/>
              <a:cxnLst/>
              <a:rect l="l" t="t" r="r" b="b"/>
              <a:pathLst>
                <a:path w="1419859" h="1904">
                  <a:moveTo>
                    <a:pt x="0" y="1663"/>
                  </a:moveTo>
                  <a:lnTo>
                    <a:pt x="1419275" y="1663"/>
                  </a:lnTo>
                </a:path>
                <a:path w="1419859" h="1904">
                  <a:moveTo>
                    <a:pt x="0" y="0"/>
                  </a:moveTo>
                  <a:lnTo>
                    <a:pt x="1419275" y="0"/>
                  </a:lnTo>
                </a:path>
              </a:pathLst>
            </a:custGeom>
            <a:ln w="3175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2704483" y="4350727"/>
              <a:ext cx="474980" cy="522605"/>
            </a:xfrm>
            <a:custGeom>
              <a:avLst/>
              <a:gdLst/>
              <a:ahLst/>
              <a:cxnLst/>
              <a:rect l="l" t="t" r="r" b="b"/>
              <a:pathLst>
                <a:path w="474980" h="522604">
                  <a:moveTo>
                    <a:pt x="198805" y="0"/>
                  </a:moveTo>
                  <a:lnTo>
                    <a:pt x="0" y="0"/>
                  </a:lnTo>
                  <a:lnTo>
                    <a:pt x="0" y="522046"/>
                  </a:lnTo>
                  <a:lnTo>
                    <a:pt x="198805" y="522046"/>
                  </a:lnTo>
                  <a:lnTo>
                    <a:pt x="198805" y="0"/>
                  </a:lnTo>
                  <a:close/>
                </a:path>
                <a:path w="474980" h="522604">
                  <a:moveTo>
                    <a:pt x="474929" y="189839"/>
                  </a:moveTo>
                  <a:lnTo>
                    <a:pt x="276123" y="189839"/>
                  </a:lnTo>
                  <a:lnTo>
                    <a:pt x="276123" y="522046"/>
                  </a:lnTo>
                  <a:lnTo>
                    <a:pt x="474929" y="522046"/>
                  </a:lnTo>
                  <a:lnTo>
                    <a:pt x="474929" y="189839"/>
                  </a:lnTo>
                  <a:close/>
                </a:path>
              </a:pathLst>
            </a:custGeom>
            <a:solidFill>
              <a:srgbClr val="1661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3493926" y="4876420"/>
              <a:ext cx="0" cy="279400"/>
            </a:xfrm>
            <a:custGeom>
              <a:avLst/>
              <a:gdLst/>
              <a:ahLst/>
              <a:cxnLst/>
              <a:rect l="l" t="t" r="r" b="b"/>
              <a:pathLst>
                <a:path h="279400">
                  <a:moveTo>
                    <a:pt x="0" y="0"/>
                  </a:moveTo>
                  <a:lnTo>
                    <a:pt x="0" y="278980"/>
                  </a:lnTo>
                </a:path>
              </a:pathLst>
            </a:custGeom>
            <a:ln w="3327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3256730" y="4540567"/>
              <a:ext cx="1027430" cy="332740"/>
            </a:xfrm>
            <a:custGeom>
              <a:avLst/>
              <a:gdLst/>
              <a:ahLst/>
              <a:cxnLst/>
              <a:rect l="l" t="t" r="r" b="b"/>
              <a:pathLst>
                <a:path w="1027430" h="332739">
                  <a:moveTo>
                    <a:pt x="198805" y="0"/>
                  </a:moveTo>
                  <a:lnTo>
                    <a:pt x="0" y="0"/>
                  </a:lnTo>
                  <a:lnTo>
                    <a:pt x="0" y="332206"/>
                  </a:lnTo>
                  <a:lnTo>
                    <a:pt x="198805" y="332206"/>
                  </a:lnTo>
                  <a:lnTo>
                    <a:pt x="198805" y="0"/>
                  </a:lnTo>
                  <a:close/>
                </a:path>
                <a:path w="1027430" h="332739">
                  <a:moveTo>
                    <a:pt x="474929" y="0"/>
                  </a:moveTo>
                  <a:lnTo>
                    <a:pt x="276123" y="0"/>
                  </a:lnTo>
                  <a:lnTo>
                    <a:pt x="276123" y="332206"/>
                  </a:lnTo>
                  <a:lnTo>
                    <a:pt x="474929" y="332206"/>
                  </a:lnTo>
                  <a:lnTo>
                    <a:pt x="474929" y="0"/>
                  </a:lnTo>
                  <a:close/>
                </a:path>
                <a:path w="1027430" h="332739">
                  <a:moveTo>
                    <a:pt x="751052" y="94919"/>
                  </a:moveTo>
                  <a:lnTo>
                    <a:pt x="552246" y="94919"/>
                  </a:lnTo>
                  <a:lnTo>
                    <a:pt x="552246" y="332219"/>
                  </a:lnTo>
                  <a:lnTo>
                    <a:pt x="751052" y="332219"/>
                  </a:lnTo>
                  <a:lnTo>
                    <a:pt x="751052" y="94919"/>
                  </a:lnTo>
                  <a:close/>
                </a:path>
                <a:path w="1027430" h="332739">
                  <a:moveTo>
                    <a:pt x="1027163" y="94919"/>
                  </a:moveTo>
                  <a:lnTo>
                    <a:pt x="828357" y="94919"/>
                  </a:lnTo>
                  <a:lnTo>
                    <a:pt x="828357" y="332219"/>
                  </a:lnTo>
                  <a:lnTo>
                    <a:pt x="1027163" y="332219"/>
                  </a:lnTo>
                  <a:lnTo>
                    <a:pt x="1027163" y="94919"/>
                  </a:lnTo>
                  <a:close/>
                </a:path>
              </a:pathLst>
            </a:custGeom>
            <a:solidFill>
              <a:srgbClr val="1661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124557" y="3018536"/>
              <a:ext cx="6027420" cy="1794510"/>
            </a:xfrm>
            <a:custGeom>
              <a:avLst/>
              <a:gdLst/>
              <a:ahLst/>
              <a:cxnLst/>
              <a:rect l="l" t="t" r="r" b="b"/>
              <a:pathLst>
                <a:path w="6027419" h="1794510">
                  <a:moveTo>
                    <a:pt x="0" y="253199"/>
                  </a:moveTo>
                  <a:lnTo>
                    <a:pt x="273964" y="792632"/>
                  </a:lnTo>
                  <a:lnTo>
                    <a:pt x="547941" y="0"/>
                  </a:lnTo>
                  <a:lnTo>
                    <a:pt x="821905" y="1144930"/>
                  </a:lnTo>
                  <a:lnTo>
                    <a:pt x="1095870" y="1475206"/>
                  </a:lnTo>
                  <a:lnTo>
                    <a:pt x="1369847" y="528434"/>
                  </a:lnTo>
                  <a:lnTo>
                    <a:pt x="1643811" y="1530248"/>
                  </a:lnTo>
                  <a:lnTo>
                    <a:pt x="1917776" y="627507"/>
                  </a:lnTo>
                  <a:lnTo>
                    <a:pt x="2191753" y="1233004"/>
                  </a:lnTo>
                  <a:lnTo>
                    <a:pt x="2465717" y="1761426"/>
                  </a:lnTo>
                  <a:lnTo>
                    <a:pt x="2739682" y="1089875"/>
                  </a:lnTo>
                  <a:lnTo>
                    <a:pt x="3013671" y="1541246"/>
                  </a:lnTo>
                  <a:lnTo>
                    <a:pt x="3287636" y="1398143"/>
                  </a:lnTo>
                  <a:lnTo>
                    <a:pt x="3561600" y="1387119"/>
                  </a:lnTo>
                  <a:lnTo>
                    <a:pt x="3835565" y="1133919"/>
                  </a:lnTo>
                  <a:lnTo>
                    <a:pt x="4109542" y="902741"/>
                  </a:lnTo>
                  <a:lnTo>
                    <a:pt x="4383506" y="1453184"/>
                  </a:lnTo>
                  <a:lnTo>
                    <a:pt x="4657471" y="1574279"/>
                  </a:lnTo>
                  <a:lnTo>
                    <a:pt x="4931448" y="1794459"/>
                  </a:lnTo>
                  <a:lnTo>
                    <a:pt x="5205412" y="1717408"/>
                  </a:lnTo>
                  <a:lnTo>
                    <a:pt x="5479376" y="1673364"/>
                  </a:lnTo>
                  <a:lnTo>
                    <a:pt x="5753354" y="1519237"/>
                  </a:lnTo>
                  <a:lnTo>
                    <a:pt x="6027318" y="1453184"/>
                  </a:lnTo>
                </a:path>
              </a:pathLst>
            </a:custGeom>
            <a:ln w="19964">
              <a:solidFill>
                <a:srgbClr val="1D27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971764" y="4872774"/>
              <a:ext cx="6351270" cy="0"/>
            </a:xfrm>
            <a:custGeom>
              <a:avLst/>
              <a:gdLst/>
              <a:ahLst/>
              <a:cxnLst/>
              <a:rect l="l" t="t" r="r" b="b"/>
              <a:pathLst>
                <a:path w="6351269">
                  <a:moveTo>
                    <a:pt x="0" y="0"/>
                  </a:moveTo>
                  <a:lnTo>
                    <a:pt x="6350800" y="0"/>
                  </a:lnTo>
                </a:path>
              </a:pathLst>
            </a:custGeom>
            <a:ln w="13309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7865898" y="4850306"/>
            <a:ext cx="80645" cy="1377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811116" y="4375713"/>
            <a:ext cx="135255" cy="1377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-25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10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811116" y="3901119"/>
            <a:ext cx="135255" cy="1377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-25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20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811116" y="3426525"/>
            <a:ext cx="135255" cy="1377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-25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30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811116" y="2951931"/>
            <a:ext cx="135255" cy="1377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-25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40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811120" y="2477361"/>
            <a:ext cx="135255" cy="1377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-25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50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7971764" y="2499851"/>
            <a:ext cx="6351270" cy="0"/>
          </a:xfrm>
          <a:custGeom>
            <a:avLst/>
            <a:gdLst/>
            <a:ahLst/>
            <a:cxnLst/>
            <a:rect l="l" t="t" r="r" b="b"/>
            <a:pathLst>
              <a:path w="6351269">
                <a:moveTo>
                  <a:pt x="0" y="0"/>
                </a:moveTo>
                <a:lnTo>
                  <a:pt x="6350800" y="0"/>
                </a:lnTo>
              </a:path>
            </a:pathLst>
          </a:custGeom>
          <a:ln w="3327">
            <a:solidFill>
              <a:srgbClr val="B4B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7804900" y="5457345"/>
            <a:ext cx="243382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SharpSansDisplayNo1-Book"/>
                <a:cs typeface="SharpSansDisplayNo1-Book"/>
              </a:rPr>
              <a:t>Source: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Preqin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Pro.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Data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of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Q3</a:t>
            </a:r>
            <a:r>
              <a:rPr sz="900" spc="-10" dirty="0">
                <a:latin typeface="SharpSansDisplayNo1-Book"/>
                <a:cs typeface="SharpSansDisplayNo1-Book"/>
              </a:rPr>
              <a:t> 2023</a:t>
            </a:r>
            <a:endParaRPr sz="900" dirty="0">
              <a:latin typeface="SharpSansDisplayNo1-Book"/>
              <a:cs typeface="SharpSansDisplayNo1-Book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22300" y="1917694"/>
            <a:ext cx="3310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SharpSansDisplayNo1-Semibold"/>
                <a:cs typeface="SharpSansDisplayNo1-Semibold"/>
              </a:rPr>
              <a:t>Natural</a:t>
            </a:r>
            <a:r>
              <a:rPr sz="1200" b="1" spc="-15" dirty="0">
                <a:latin typeface="SharpSansDisplayNo1-Semibold"/>
                <a:cs typeface="SharpSansDisplayNo1-Semibold"/>
              </a:rPr>
              <a:t> </a:t>
            </a:r>
            <a:r>
              <a:rPr sz="1200" b="1" spc="-10" dirty="0">
                <a:latin typeface="SharpSansDisplayNo1-Semibold"/>
                <a:cs typeface="SharpSansDisplayNo1-Semibold"/>
              </a:rPr>
              <a:t>resources </a:t>
            </a:r>
            <a:r>
              <a:rPr sz="1200" b="1" dirty="0">
                <a:latin typeface="SharpSansDisplayNo1-Semibold"/>
                <a:cs typeface="SharpSansDisplayNo1-Semibold"/>
              </a:rPr>
              <a:t>–</a:t>
            </a:r>
            <a:r>
              <a:rPr sz="1200" b="1" spc="-10" dirty="0">
                <a:latin typeface="SharpSansDisplayNo1-Semibold"/>
                <a:cs typeface="SharpSansDisplayNo1-Semibold"/>
              </a:rPr>
              <a:t> </a:t>
            </a:r>
            <a:r>
              <a:rPr sz="1200" b="1" dirty="0">
                <a:latin typeface="SharpSansDisplayNo1-Semibold"/>
                <a:cs typeface="SharpSansDisplayNo1-Semibold"/>
              </a:rPr>
              <a:t>funds</a:t>
            </a:r>
            <a:r>
              <a:rPr sz="1200" b="1" spc="-15" dirty="0">
                <a:latin typeface="SharpSansDisplayNo1-Semibold"/>
                <a:cs typeface="SharpSansDisplayNo1-Semibold"/>
              </a:rPr>
              <a:t> </a:t>
            </a:r>
            <a:r>
              <a:rPr sz="1200" b="1" dirty="0">
                <a:latin typeface="SharpSansDisplayNo1-Semibold"/>
                <a:cs typeface="SharpSansDisplayNo1-Semibold"/>
              </a:rPr>
              <a:t>in</a:t>
            </a:r>
            <a:r>
              <a:rPr sz="1200" b="1" spc="-10" dirty="0">
                <a:latin typeface="SharpSansDisplayNo1-Semibold"/>
                <a:cs typeface="SharpSansDisplayNo1-Semibold"/>
              </a:rPr>
              <a:t> market </a:t>
            </a:r>
            <a:r>
              <a:rPr sz="1200" b="1" dirty="0">
                <a:latin typeface="SharpSansDisplayNo1-Semibold"/>
                <a:cs typeface="SharpSansDisplayNo1-Semibold"/>
              </a:rPr>
              <a:t>by</a:t>
            </a:r>
            <a:r>
              <a:rPr sz="1200" b="1" spc="-10" dirty="0">
                <a:latin typeface="SharpSansDisplayNo1-Semibold"/>
                <a:cs typeface="SharpSansDisplayNo1-Semibold"/>
              </a:rPr>
              <a:t> strategy</a:t>
            </a:r>
            <a:endParaRPr sz="1200">
              <a:latin typeface="SharpSansDisplayNo1-Semibold"/>
              <a:cs typeface="SharpSansDisplayNo1-Semibold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635002" y="4914449"/>
            <a:ext cx="989330" cy="113664"/>
            <a:chOff x="635002" y="4914449"/>
            <a:chExt cx="989330" cy="113664"/>
          </a:xfrm>
        </p:grpSpPr>
        <p:pic>
          <p:nvPicPr>
            <p:cNvPr id="67" name="object 6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002" y="4914449"/>
              <a:ext cx="113182" cy="113182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0654" y="4914449"/>
              <a:ext cx="113182" cy="113182"/>
            </a:xfrm>
            <a:prstGeom prst="rect">
              <a:avLst/>
            </a:prstGeom>
          </p:spPr>
        </p:pic>
      </p:grpSp>
      <p:sp>
        <p:nvSpPr>
          <p:cNvPr id="69" name="object 69"/>
          <p:cNvSpPr txBox="1"/>
          <p:nvPr/>
        </p:nvSpPr>
        <p:spPr>
          <a:xfrm>
            <a:off x="733482" y="4580981"/>
            <a:ext cx="80645" cy="1377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78699" y="4346293"/>
            <a:ext cx="135255" cy="1377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-25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50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23919" y="4111688"/>
            <a:ext cx="189865" cy="1377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-25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100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23919" y="3877000"/>
            <a:ext cx="189865" cy="1377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-25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150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23919" y="3642405"/>
            <a:ext cx="189865" cy="1377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-25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200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23919" y="3407810"/>
            <a:ext cx="189865" cy="1377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-25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250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23919" y="3173122"/>
            <a:ext cx="189865" cy="1377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-25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300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23919" y="2938434"/>
            <a:ext cx="189865" cy="1377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-25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350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23919" y="2703839"/>
            <a:ext cx="189865" cy="1377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-25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400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23919" y="2469150"/>
            <a:ext cx="189865" cy="1377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-25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450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23919" y="2234555"/>
            <a:ext cx="189865" cy="1377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-25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500</a:t>
            </a:r>
            <a:endParaRPr sz="700">
              <a:latin typeface="SharpSansDisplayNo1-Book"/>
              <a:cs typeface="SharpSansDisplayNo1-Book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837163" y="2256026"/>
            <a:ext cx="6454775" cy="2348865"/>
            <a:chOff x="837163" y="2256026"/>
            <a:chExt cx="6454775" cy="2348865"/>
          </a:xfrm>
        </p:grpSpPr>
        <p:sp>
          <p:nvSpPr>
            <p:cNvPr id="81" name="object 81"/>
            <p:cNvSpPr/>
            <p:nvPr/>
          </p:nvSpPr>
          <p:spPr>
            <a:xfrm>
              <a:off x="839068" y="2492574"/>
              <a:ext cx="6450965" cy="1877695"/>
            </a:xfrm>
            <a:custGeom>
              <a:avLst/>
              <a:gdLst/>
              <a:ahLst/>
              <a:cxnLst/>
              <a:rect l="l" t="t" r="r" b="b"/>
              <a:pathLst>
                <a:path w="6450965" h="1877695">
                  <a:moveTo>
                    <a:pt x="0" y="1877141"/>
                  </a:moveTo>
                  <a:lnTo>
                    <a:pt x="129014" y="1877141"/>
                  </a:lnTo>
                </a:path>
                <a:path w="6450965" h="1877695">
                  <a:moveTo>
                    <a:pt x="516059" y="1877141"/>
                  </a:moveTo>
                  <a:lnTo>
                    <a:pt x="2279263" y="1877141"/>
                  </a:lnTo>
                </a:path>
                <a:path w="6450965" h="1877695">
                  <a:moveTo>
                    <a:pt x="2666309" y="1877141"/>
                  </a:moveTo>
                  <a:lnTo>
                    <a:pt x="2709311" y="1877141"/>
                  </a:lnTo>
                </a:path>
                <a:path w="6450965" h="1877695">
                  <a:moveTo>
                    <a:pt x="3096356" y="1877141"/>
                  </a:moveTo>
                  <a:lnTo>
                    <a:pt x="6450736" y="1877141"/>
                  </a:lnTo>
                </a:path>
                <a:path w="6450965" h="1877695">
                  <a:moveTo>
                    <a:pt x="0" y="1642497"/>
                  </a:moveTo>
                  <a:lnTo>
                    <a:pt x="2279263" y="1642497"/>
                  </a:lnTo>
                </a:path>
                <a:path w="6450965" h="1877695">
                  <a:moveTo>
                    <a:pt x="2666309" y="1642497"/>
                  </a:moveTo>
                  <a:lnTo>
                    <a:pt x="2709311" y="1642497"/>
                  </a:lnTo>
                </a:path>
                <a:path w="6450965" h="1877695">
                  <a:moveTo>
                    <a:pt x="3096356" y="1642497"/>
                  </a:moveTo>
                  <a:lnTo>
                    <a:pt x="6450736" y="1642497"/>
                  </a:lnTo>
                </a:path>
                <a:path w="6450965" h="1877695">
                  <a:moveTo>
                    <a:pt x="0" y="1407855"/>
                  </a:moveTo>
                  <a:lnTo>
                    <a:pt x="2279263" y="1407855"/>
                  </a:lnTo>
                </a:path>
                <a:path w="6450965" h="1877695">
                  <a:moveTo>
                    <a:pt x="2666309" y="1407855"/>
                  </a:moveTo>
                  <a:lnTo>
                    <a:pt x="2709311" y="1407855"/>
                  </a:lnTo>
                </a:path>
                <a:path w="6450965" h="1877695">
                  <a:moveTo>
                    <a:pt x="3096356" y="1407855"/>
                  </a:moveTo>
                  <a:lnTo>
                    <a:pt x="6450736" y="1407855"/>
                  </a:lnTo>
                </a:path>
                <a:path w="6450965" h="1877695">
                  <a:moveTo>
                    <a:pt x="0" y="1173213"/>
                  </a:moveTo>
                  <a:lnTo>
                    <a:pt x="2279263" y="1173213"/>
                  </a:lnTo>
                </a:path>
                <a:path w="6450965" h="1877695">
                  <a:moveTo>
                    <a:pt x="2666309" y="1173213"/>
                  </a:moveTo>
                  <a:lnTo>
                    <a:pt x="2709311" y="1173213"/>
                  </a:lnTo>
                </a:path>
                <a:path w="6450965" h="1877695">
                  <a:moveTo>
                    <a:pt x="3096356" y="1173213"/>
                  </a:moveTo>
                  <a:lnTo>
                    <a:pt x="6450736" y="1173213"/>
                  </a:lnTo>
                </a:path>
                <a:path w="6450965" h="1877695">
                  <a:moveTo>
                    <a:pt x="0" y="938570"/>
                  </a:moveTo>
                  <a:lnTo>
                    <a:pt x="2279263" y="938570"/>
                  </a:lnTo>
                </a:path>
                <a:path w="6450965" h="1877695">
                  <a:moveTo>
                    <a:pt x="2666309" y="938570"/>
                  </a:moveTo>
                  <a:lnTo>
                    <a:pt x="2709311" y="938570"/>
                  </a:lnTo>
                </a:path>
                <a:path w="6450965" h="1877695">
                  <a:moveTo>
                    <a:pt x="3096356" y="938570"/>
                  </a:moveTo>
                  <a:lnTo>
                    <a:pt x="6450736" y="938570"/>
                  </a:lnTo>
                </a:path>
                <a:path w="6450965" h="1877695">
                  <a:moveTo>
                    <a:pt x="0" y="703929"/>
                  </a:moveTo>
                  <a:lnTo>
                    <a:pt x="2279263" y="703929"/>
                  </a:lnTo>
                </a:path>
                <a:path w="6450965" h="1877695">
                  <a:moveTo>
                    <a:pt x="2666309" y="703929"/>
                  </a:moveTo>
                  <a:lnTo>
                    <a:pt x="2709311" y="703929"/>
                  </a:lnTo>
                </a:path>
                <a:path w="6450965" h="1877695">
                  <a:moveTo>
                    <a:pt x="3096356" y="703929"/>
                  </a:moveTo>
                  <a:lnTo>
                    <a:pt x="6450736" y="703929"/>
                  </a:lnTo>
                </a:path>
                <a:path w="6450965" h="1877695">
                  <a:moveTo>
                    <a:pt x="0" y="469286"/>
                  </a:moveTo>
                  <a:lnTo>
                    <a:pt x="2279263" y="469286"/>
                  </a:lnTo>
                </a:path>
                <a:path w="6450965" h="1877695">
                  <a:moveTo>
                    <a:pt x="2666309" y="469286"/>
                  </a:moveTo>
                  <a:lnTo>
                    <a:pt x="2709311" y="469286"/>
                  </a:lnTo>
                </a:path>
                <a:path w="6450965" h="1877695">
                  <a:moveTo>
                    <a:pt x="3096356" y="469286"/>
                  </a:moveTo>
                  <a:lnTo>
                    <a:pt x="6450736" y="469286"/>
                  </a:lnTo>
                </a:path>
                <a:path w="6450965" h="1877695">
                  <a:moveTo>
                    <a:pt x="0" y="234642"/>
                  </a:moveTo>
                  <a:lnTo>
                    <a:pt x="2279263" y="234642"/>
                  </a:lnTo>
                </a:path>
                <a:path w="6450965" h="1877695">
                  <a:moveTo>
                    <a:pt x="2666309" y="234642"/>
                  </a:moveTo>
                  <a:lnTo>
                    <a:pt x="6450736" y="234642"/>
                  </a:lnTo>
                </a:path>
                <a:path w="6450965" h="1877695">
                  <a:moveTo>
                    <a:pt x="0" y="0"/>
                  </a:moveTo>
                  <a:lnTo>
                    <a:pt x="2279263" y="0"/>
                  </a:lnTo>
                </a:path>
                <a:path w="6450965" h="1877695">
                  <a:moveTo>
                    <a:pt x="2666309" y="0"/>
                  </a:moveTo>
                  <a:lnTo>
                    <a:pt x="6450736" y="0"/>
                  </a:lnTo>
                </a:path>
              </a:pathLst>
            </a:custGeom>
            <a:ln w="3327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39068" y="2257931"/>
              <a:ext cx="6450965" cy="0"/>
            </a:xfrm>
            <a:custGeom>
              <a:avLst/>
              <a:gdLst/>
              <a:ahLst/>
              <a:cxnLst/>
              <a:rect l="l" t="t" r="r" b="b"/>
              <a:pathLst>
                <a:path w="6450965">
                  <a:moveTo>
                    <a:pt x="0" y="0"/>
                  </a:moveTo>
                  <a:lnTo>
                    <a:pt x="6450736" y="0"/>
                  </a:lnTo>
                </a:path>
              </a:pathLst>
            </a:custGeom>
            <a:ln w="3327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398130" y="2812160"/>
              <a:ext cx="5763260" cy="1792605"/>
            </a:xfrm>
            <a:custGeom>
              <a:avLst/>
              <a:gdLst/>
              <a:ahLst/>
              <a:cxnLst/>
              <a:rect l="l" t="t" r="r" b="b"/>
              <a:pathLst>
                <a:path w="5763259" h="1792604">
                  <a:moveTo>
                    <a:pt x="387045" y="1736356"/>
                  </a:moveTo>
                  <a:lnTo>
                    <a:pt x="0" y="1736356"/>
                  </a:lnTo>
                  <a:lnTo>
                    <a:pt x="0" y="1792198"/>
                  </a:lnTo>
                  <a:lnTo>
                    <a:pt x="387045" y="1792198"/>
                  </a:lnTo>
                  <a:lnTo>
                    <a:pt x="387045" y="1736356"/>
                  </a:lnTo>
                  <a:close/>
                </a:path>
                <a:path w="5763259" h="1792604">
                  <a:moveTo>
                    <a:pt x="1462176" y="1594624"/>
                  </a:moveTo>
                  <a:lnTo>
                    <a:pt x="1075131" y="1594624"/>
                  </a:lnTo>
                  <a:lnTo>
                    <a:pt x="1075131" y="1792198"/>
                  </a:lnTo>
                  <a:lnTo>
                    <a:pt x="1462176" y="1792198"/>
                  </a:lnTo>
                  <a:lnTo>
                    <a:pt x="1462176" y="1594624"/>
                  </a:lnTo>
                  <a:close/>
                </a:path>
                <a:path w="5763259" h="1792604">
                  <a:moveTo>
                    <a:pt x="2537295" y="0"/>
                  </a:moveTo>
                  <a:lnTo>
                    <a:pt x="2150249" y="0"/>
                  </a:lnTo>
                  <a:lnTo>
                    <a:pt x="2150249" y="1792198"/>
                  </a:lnTo>
                  <a:lnTo>
                    <a:pt x="2537295" y="1792198"/>
                  </a:lnTo>
                  <a:lnTo>
                    <a:pt x="2537295" y="0"/>
                  </a:lnTo>
                  <a:close/>
                </a:path>
                <a:path w="5763259" h="1792604">
                  <a:moveTo>
                    <a:pt x="3612413" y="1763572"/>
                  </a:moveTo>
                  <a:lnTo>
                    <a:pt x="3225368" y="1763572"/>
                  </a:lnTo>
                  <a:lnTo>
                    <a:pt x="3225368" y="1792198"/>
                  </a:lnTo>
                  <a:lnTo>
                    <a:pt x="3612413" y="1792198"/>
                  </a:lnTo>
                  <a:lnTo>
                    <a:pt x="3612413" y="1763572"/>
                  </a:lnTo>
                  <a:close/>
                </a:path>
                <a:path w="5763259" h="1792604">
                  <a:moveTo>
                    <a:pt x="4687544" y="1758403"/>
                  </a:moveTo>
                  <a:lnTo>
                    <a:pt x="4300499" y="1758403"/>
                  </a:lnTo>
                  <a:lnTo>
                    <a:pt x="4300499" y="1792198"/>
                  </a:lnTo>
                  <a:lnTo>
                    <a:pt x="4687544" y="1792198"/>
                  </a:lnTo>
                  <a:lnTo>
                    <a:pt x="4687544" y="1758403"/>
                  </a:lnTo>
                  <a:close/>
                </a:path>
                <a:path w="5763259" h="1792604">
                  <a:moveTo>
                    <a:pt x="5762663" y="1765452"/>
                  </a:moveTo>
                  <a:lnTo>
                    <a:pt x="5375618" y="1765452"/>
                  </a:lnTo>
                  <a:lnTo>
                    <a:pt x="5375618" y="1792198"/>
                  </a:lnTo>
                  <a:lnTo>
                    <a:pt x="5762663" y="1792198"/>
                  </a:lnTo>
                  <a:lnTo>
                    <a:pt x="5762663" y="1765452"/>
                  </a:lnTo>
                  <a:close/>
                </a:path>
              </a:pathLst>
            </a:custGeom>
            <a:solidFill>
              <a:srgbClr val="1C1C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968082" y="2459735"/>
              <a:ext cx="5763260" cy="2145030"/>
            </a:xfrm>
            <a:custGeom>
              <a:avLst/>
              <a:gdLst/>
              <a:ahLst/>
              <a:cxnLst/>
              <a:rect l="l" t="t" r="r" b="b"/>
              <a:pathLst>
                <a:path w="5763259" h="2145029">
                  <a:moveTo>
                    <a:pt x="387045" y="1764499"/>
                  </a:moveTo>
                  <a:lnTo>
                    <a:pt x="0" y="1764499"/>
                  </a:lnTo>
                  <a:lnTo>
                    <a:pt x="0" y="2144623"/>
                  </a:lnTo>
                  <a:lnTo>
                    <a:pt x="387045" y="2144623"/>
                  </a:lnTo>
                  <a:lnTo>
                    <a:pt x="387045" y="1764499"/>
                  </a:lnTo>
                  <a:close/>
                </a:path>
                <a:path w="5763259" h="2145029">
                  <a:moveTo>
                    <a:pt x="1462176" y="1970989"/>
                  </a:moveTo>
                  <a:lnTo>
                    <a:pt x="1075131" y="1970989"/>
                  </a:lnTo>
                  <a:lnTo>
                    <a:pt x="1075131" y="2144623"/>
                  </a:lnTo>
                  <a:lnTo>
                    <a:pt x="1462176" y="2144623"/>
                  </a:lnTo>
                  <a:lnTo>
                    <a:pt x="1462176" y="1970989"/>
                  </a:lnTo>
                  <a:close/>
                </a:path>
                <a:path w="5763259" h="2145029">
                  <a:moveTo>
                    <a:pt x="2537295" y="0"/>
                  </a:moveTo>
                  <a:lnTo>
                    <a:pt x="2150249" y="0"/>
                  </a:lnTo>
                  <a:lnTo>
                    <a:pt x="2150249" y="2144623"/>
                  </a:lnTo>
                  <a:lnTo>
                    <a:pt x="2537295" y="2144623"/>
                  </a:lnTo>
                  <a:lnTo>
                    <a:pt x="2537295" y="0"/>
                  </a:lnTo>
                  <a:close/>
                </a:path>
                <a:path w="5763259" h="2145029">
                  <a:moveTo>
                    <a:pt x="3612413" y="2064842"/>
                  </a:moveTo>
                  <a:lnTo>
                    <a:pt x="3225368" y="2064842"/>
                  </a:lnTo>
                  <a:lnTo>
                    <a:pt x="3225368" y="2144623"/>
                  </a:lnTo>
                  <a:lnTo>
                    <a:pt x="3612413" y="2144623"/>
                  </a:lnTo>
                  <a:lnTo>
                    <a:pt x="3612413" y="2064842"/>
                  </a:lnTo>
                  <a:close/>
                </a:path>
                <a:path w="5763259" h="2145029">
                  <a:moveTo>
                    <a:pt x="4687544" y="2060143"/>
                  </a:moveTo>
                  <a:lnTo>
                    <a:pt x="4300499" y="2060143"/>
                  </a:lnTo>
                  <a:lnTo>
                    <a:pt x="4300499" y="2144623"/>
                  </a:lnTo>
                  <a:lnTo>
                    <a:pt x="4687544" y="2144623"/>
                  </a:lnTo>
                  <a:lnTo>
                    <a:pt x="4687544" y="2060143"/>
                  </a:lnTo>
                  <a:close/>
                </a:path>
                <a:path w="5763259" h="2145029">
                  <a:moveTo>
                    <a:pt x="5762650" y="2102396"/>
                  </a:moveTo>
                  <a:lnTo>
                    <a:pt x="5375605" y="2102396"/>
                  </a:lnTo>
                  <a:lnTo>
                    <a:pt x="5375605" y="2144623"/>
                  </a:lnTo>
                  <a:lnTo>
                    <a:pt x="5762650" y="2144623"/>
                  </a:lnTo>
                  <a:lnTo>
                    <a:pt x="5762650" y="2102396"/>
                  </a:lnTo>
                  <a:close/>
                </a:path>
              </a:pathLst>
            </a:custGeom>
            <a:solidFill>
              <a:srgbClr val="1661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6601624" y="4624223"/>
            <a:ext cx="301625" cy="1377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-1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Water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416351" y="4624223"/>
            <a:ext cx="539115" cy="1377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-1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Timberland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206669" y="4624223"/>
            <a:ext cx="816610" cy="1377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Metals</a:t>
            </a:r>
            <a:r>
              <a:rPr sz="700" spc="6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 </a:t>
            </a:r>
            <a:r>
              <a:rPr sz="70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and</a:t>
            </a:r>
            <a:r>
              <a:rPr sz="700" spc="6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Mining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371611" y="4624223"/>
            <a:ext cx="336550" cy="1377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-1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Energy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072674" y="4624223"/>
            <a:ext cx="827405" cy="24955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64465">
              <a:lnSpc>
                <a:spcPct val="104800"/>
              </a:lnSpc>
              <a:spcBef>
                <a:spcPts val="90"/>
              </a:spcBef>
            </a:pPr>
            <a:r>
              <a:rPr sz="700" spc="-1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Diversified</a:t>
            </a:r>
            <a:r>
              <a:rPr sz="700" spc="50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 </a:t>
            </a:r>
            <a:r>
              <a:rPr sz="70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Natural</a:t>
            </a:r>
            <a:r>
              <a:rPr sz="700" spc="75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Resources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918984" y="4624223"/>
            <a:ext cx="984250" cy="1377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-1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Agriculture/Farmland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839068" y="4604358"/>
            <a:ext cx="6450965" cy="0"/>
          </a:xfrm>
          <a:custGeom>
            <a:avLst/>
            <a:gdLst/>
            <a:ahLst/>
            <a:cxnLst/>
            <a:rect l="l" t="t" r="r" b="b"/>
            <a:pathLst>
              <a:path w="6450965">
                <a:moveTo>
                  <a:pt x="0" y="0"/>
                </a:moveTo>
                <a:lnTo>
                  <a:pt x="6450736" y="0"/>
                </a:lnTo>
              </a:path>
            </a:pathLst>
          </a:custGeom>
          <a:ln w="13309">
            <a:solidFill>
              <a:srgbClr val="B4B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622300" y="4905688"/>
            <a:ext cx="2404110" cy="38343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99390">
              <a:lnSpc>
                <a:spcPct val="100000"/>
              </a:lnSpc>
              <a:spcBef>
                <a:spcPts val="130"/>
              </a:spcBef>
              <a:tabLst>
                <a:tab pos="1078230" algn="l"/>
              </a:tabLst>
            </a:pPr>
            <a:r>
              <a:rPr sz="700" dirty="0">
                <a:solidFill>
                  <a:srgbClr val="131718"/>
                </a:solidFill>
                <a:latin typeface="SharpSansDisplayNo1-Book"/>
                <a:cs typeface="SharpSansDisplayNo1-Book"/>
              </a:rPr>
              <a:t>No.</a:t>
            </a:r>
            <a:r>
              <a:rPr sz="700" spc="-15" dirty="0">
                <a:solidFill>
                  <a:srgbClr val="131718"/>
                </a:solidFill>
                <a:latin typeface="SharpSansDisplayNo1-Book"/>
                <a:cs typeface="SharpSansDisplayNo1-Book"/>
              </a:rPr>
              <a:t> </a:t>
            </a:r>
            <a:r>
              <a:rPr sz="700" dirty="0">
                <a:solidFill>
                  <a:srgbClr val="131718"/>
                </a:solidFill>
                <a:latin typeface="SharpSansDisplayNo1-Book"/>
                <a:cs typeface="SharpSansDisplayNo1-Book"/>
              </a:rPr>
              <a:t>of</a:t>
            </a:r>
            <a:r>
              <a:rPr sz="700" spc="-10" dirty="0">
                <a:solidFill>
                  <a:srgbClr val="131718"/>
                </a:solidFill>
                <a:latin typeface="SharpSansDisplayNo1-Book"/>
                <a:cs typeface="SharpSansDisplayNo1-Book"/>
              </a:rPr>
              <a:t> funds</a:t>
            </a:r>
            <a:r>
              <a:rPr sz="700" dirty="0">
                <a:solidFill>
                  <a:srgbClr val="131718"/>
                </a:solidFill>
                <a:latin typeface="SharpSansDisplayNo1-Book"/>
                <a:cs typeface="SharpSansDisplayNo1-Book"/>
              </a:rPr>
              <a:t>	</a:t>
            </a:r>
            <a:r>
              <a:rPr sz="700" spc="-10" dirty="0">
                <a:solidFill>
                  <a:srgbClr val="131718"/>
                </a:solidFill>
                <a:latin typeface="SharpSansDisplayNo1-Book"/>
                <a:cs typeface="SharpSansDisplayNo1-Book"/>
              </a:rPr>
              <a:t>Aggregate</a:t>
            </a:r>
            <a:r>
              <a:rPr sz="700" spc="5" dirty="0">
                <a:solidFill>
                  <a:srgbClr val="131718"/>
                </a:solidFill>
                <a:latin typeface="SharpSansDisplayNo1-Book"/>
                <a:cs typeface="SharpSansDisplayNo1-Book"/>
              </a:rPr>
              <a:t> </a:t>
            </a:r>
            <a:r>
              <a:rPr sz="700" dirty="0">
                <a:solidFill>
                  <a:srgbClr val="131718"/>
                </a:solidFill>
                <a:latin typeface="SharpSansDisplayNo1-Book"/>
                <a:cs typeface="SharpSansDisplayNo1-Book"/>
              </a:rPr>
              <a:t>capital</a:t>
            </a:r>
            <a:r>
              <a:rPr sz="700" spc="10" dirty="0">
                <a:solidFill>
                  <a:srgbClr val="131718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10" dirty="0">
                <a:solidFill>
                  <a:srgbClr val="131718"/>
                </a:solidFill>
                <a:latin typeface="SharpSansDisplayNo1-Book"/>
                <a:cs typeface="SharpSansDisplayNo1-Book"/>
              </a:rPr>
              <a:t>raised</a:t>
            </a:r>
            <a:r>
              <a:rPr sz="700" spc="10" dirty="0">
                <a:solidFill>
                  <a:srgbClr val="131718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10" dirty="0">
                <a:solidFill>
                  <a:srgbClr val="131718"/>
                </a:solidFill>
                <a:latin typeface="SharpSansDisplayNo1-Book"/>
                <a:cs typeface="SharpSansDisplayNo1-Book"/>
              </a:rPr>
              <a:t>($bn)</a:t>
            </a:r>
            <a:endParaRPr sz="700" dirty="0">
              <a:latin typeface="SharpSansDisplayNo1-Book"/>
              <a:cs typeface="SharpSansDisplayNo1-Book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latin typeface="SharpSansDisplayNo1-Book"/>
                <a:cs typeface="SharpSansDisplayNo1-Book"/>
              </a:rPr>
              <a:t>Source: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Preqin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Pro.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Data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of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Q3</a:t>
            </a:r>
            <a:r>
              <a:rPr sz="900" spc="-10" dirty="0">
                <a:latin typeface="SharpSansDisplayNo1-Book"/>
                <a:cs typeface="SharpSansDisplayNo1-Book"/>
              </a:rPr>
              <a:t> 2023</a:t>
            </a:r>
            <a:endParaRPr sz="900" dirty="0">
              <a:latin typeface="SharpSansDisplayNo1-Book"/>
              <a:cs typeface="SharpSansDisplayNo1-Book"/>
            </a:endParaRPr>
          </a:p>
        </p:txBody>
      </p:sp>
      <p:sp>
        <p:nvSpPr>
          <p:cNvPr id="94" name="object 9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20" dirty="0"/>
              <a:t>Private</a:t>
            </a:r>
            <a:r>
              <a:rPr dirty="0"/>
              <a:t> </a:t>
            </a:r>
            <a:r>
              <a:rPr spc="-20" dirty="0"/>
              <a:t>Markets</a:t>
            </a:r>
            <a:r>
              <a:rPr dirty="0"/>
              <a:t> </a:t>
            </a:r>
            <a:r>
              <a:rPr spc="-10" dirty="0"/>
              <a:t>House</a:t>
            </a:r>
            <a:r>
              <a:rPr spc="5" dirty="0"/>
              <a:t> </a:t>
            </a:r>
            <a:r>
              <a:rPr spc="-20" dirty="0"/>
              <a:t>View</a:t>
            </a:r>
          </a:p>
        </p:txBody>
      </p:sp>
      <p:sp>
        <p:nvSpPr>
          <p:cNvPr id="95" name="object 9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1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93" name="object 93"/>
          <p:cNvSpPr txBox="1"/>
          <p:nvPr/>
        </p:nvSpPr>
        <p:spPr>
          <a:xfrm>
            <a:off x="12823770" y="2217319"/>
            <a:ext cx="16871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SharpSansDisplayNo1-Book"/>
                <a:cs typeface="SharpSansDisplayNo1-Book"/>
              </a:rPr>
              <a:t>Aggregate</a:t>
            </a:r>
            <a:r>
              <a:rPr sz="900" spc="-3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capital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raised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($bn)</a:t>
            </a:r>
            <a:endParaRPr sz="900">
              <a:latin typeface="SharpSansDisplayNo1-Book"/>
              <a:cs typeface="SharpSansDisplayNo1-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57" grpId="0"/>
      <p:bldP spid="58" grpId="0"/>
      <p:bldP spid="59" grpId="0"/>
      <p:bldP spid="60" grpId="0"/>
      <p:bldP spid="61" grpId="0"/>
      <p:bldP spid="62" grpId="0"/>
      <p:bldP spid="63" grpId="0" animBg="1"/>
      <p:bldP spid="64" grpId="0"/>
      <p:bldP spid="65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5" grpId="0"/>
      <p:bldP spid="86" grpId="0"/>
      <p:bldP spid="87" grpId="0"/>
      <p:bldP spid="88" grpId="0"/>
      <p:bldP spid="89" grpId="0"/>
      <p:bldP spid="90" grpId="0"/>
      <p:bldP spid="91" grpId="0" animBg="1"/>
      <p:bldP spid="92" grpId="0"/>
      <p:bldP spid="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20" dirty="0"/>
              <a:t>Private</a:t>
            </a:r>
            <a:r>
              <a:rPr dirty="0"/>
              <a:t> </a:t>
            </a:r>
            <a:r>
              <a:rPr spc="-20" dirty="0"/>
              <a:t>Markets</a:t>
            </a:r>
            <a:r>
              <a:rPr dirty="0"/>
              <a:t> </a:t>
            </a:r>
            <a:r>
              <a:rPr spc="-10" dirty="0"/>
              <a:t>House</a:t>
            </a:r>
            <a:r>
              <a:rPr spc="5" dirty="0"/>
              <a:t> </a:t>
            </a:r>
            <a:r>
              <a:rPr spc="-20" dirty="0"/>
              <a:t>View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10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Important</a:t>
            </a:r>
            <a:r>
              <a:rPr spc="-10" dirty="0"/>
              <a:t> </a:t>
            </a:r>
            <a:r>
              <a:rPr spc="-50" dirty="0"/>
              <a:t>information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5090">
              <a:lnSpc>
                <a:spcPct val="111100"/>
              </a:lnSpc>
              <a:spcBef>
                <a:spcPts val="100"/>
              </a:spcBef>
            </a:pPr>
            <a:r>
              <a:rPr spc="-10" dirty="0"/>
              <a:t>Investment</a:t>
            </a:r>
            <a:r>
              <a:rPr dirty="0"/>
              <a:t> </a:t>
            </a:r>
            <a:r>
              <a:rPr spc="-10" dirty="0"/>
              <a:t>involves</a:t>
            </a:r>
            <a:r>
              <a:rPr dirty="0"/>
              <a:t> risk.</a:t>
            </a:r>
            <a:r>
              <a:rPr spc="5" dirty="0"/>
              <a:t> </a:t>
            </a:r>
            <a:r>
              <a:rPr dirty="0"/>
              <a:t>The value</a:t>
            </a:r>
            <a:r>
              <a:rPr spc="5" dirty="0"/>
              <a:t> </a:t>
            </a:r>
            <a:r>
              <a:rPr dirty="0"/>
              <a:t>of </a:t>
            </a:r>
            <a:r>
              <a:rPr spc="-10" dirty="0"/>
              <a:t>investments,</a:t>
            </a:r>
            <a:r>
              <a:rPr dirty="0"/>
              <a:t> and</a:t>
            </a:r>
            <a:r>
              <a:rPr spc="5" dirty="0"/>
              <a:t> </a:t>
            </a:r>
            <a:r>
              <a:rPr dirty="0"/>
              <a:t>the income</a:t>
            </a:r>
            <a:r>
              <a:rPr spc="5" dirty="0"/>
              <a:t> </a:t>
            </a:r>
            <a:r>
              <a:rPr dirty="0"/>
              <a:t>from them, can</a:t>
            </a:r>
            <a:r>
              <a:rPr spc="5" dirty="0"/>
              <a:t> </a:t>
            </a:r>
            <a:r>
              <a:rPr dirty="0"/>
              <a:t>go down</a:t>
            </a:r>
            <a:r>
              <a:rPr spc="5" dirty="0"/>
              <a:t> </a:t>
            </a:r>
            <a:r>
              <a:rPr dirty="0"/>
              <a:t>as well as</a:t>
            </a:r>
            <a:r>
              <a:rPr spc="5" dirty="0"/>
              <a:t> </a:t>
            </a:r>
            <a:r>
              <a:rPr dirty="0"/>
              <a:t>up and</a:t>
            </a:r>
            <a:r>
              <a:rPr spc="5" dirty="0"/>
              <a:t> </a:t>
            </a:r>
            <a:r>
              <a:rPr dirty="0"/>
              <a:t>an </a:t>
            </a:r>
            <a:r>
              <a:rPr spc="-10" dirty="0"/>
              <a:t>investor</a:t>
            </a:r>
            <a:r>
              <a:rPr spc="5" dirty="0"/>
              <a:t> </a:t>
            </a:r>
            <a:r>
              <a:rPr spc="-25" dirty="0"/>
              <a:t>may</a:t>
            </a:r>
            <a:r>
              <a:rPr spc="500" dirty="0"/>
              <a:t> </a:t>
            </a:r>
            <a:r>
              <a:rPr dirty="0"/>
              <a:t>get</a:t>
            </a:r>
            <a:r>
              <a:rPr spc="-10" dirty="0"/>
              <a:t> </a:t>
            </a:r>
            <a:r>
              <a:rPr dirty="0"/>
              <a:t>back</a:t>
            </a:r>
            <a:r>
              <a:rPr spc="-10" dirty="0"/>
              <a:t> </a:t>
            </a:r>
            <a:r>
              <a:rPr dirty="0"/>
              <a:t>less</a:t>
            </a:r>
            <a:r>
              <a:rPr spc="-10" dirty="0"/>
              <a:t> </a:t>
            </a:r>
            <a:r>
              <a:rPr dirty="0"/>
              <a:t>than</a:t>
            </a:r>
            <a:r>
              <a:rPr spc="-10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amount</a:t>
            </a:r>
            <a:r>
              <a:rPr spc="-10" dirty="0"/>
              <a:t> invested. </a:t>
            </a:r>
            <a:r>
              <a:rPr dirty="0"/>
              <a:t>Past</a:t>
            </a:r>
            <a:r>
              <a:rPr spc="-5" dirty="0"/>
              <a:t> </a:t>
            </a:r>
            <a:r>
              <a:rPr dirty="0"/>
              <a:t>performance</a:t>
            </a:r>
            <a:r>
              <a:rPr spc="-10" dirty="0"/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a</a:t>
            </a:r>
            <a:r>
              <a:rPr spc="-10" dirty="0"/>
              <a:t> </a:t>
            </a:r>
            <a:r>
              <a:rPr dirty="0"/>
              <a:t>guide</a:t>
            </a:r>
            <a:r>
              <a:rPr spc="-10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future</a:t>
            </a:r>
            <a:r>
              <a:rPr spc="-5" dirty="0"/>
              <a:t> </a:t>
            </a:r>
            <a:r>
              <a:rPr spc="-10" dirty="0"/>
              <a:t>results.</a:t>
            </a:r>
          </a:p>
          <a:p>
            <a:pPr marL="12700" marR="177800">
              <a:lnSpc>
                <a:spcPct val="111100"/>
              </a:lnSpc>
              <a:spcBef>
                <a:spcPts val="565"/>
              </a:spcBef>
            </a:pPr>
            <a:r>
              <a:rPr dirty="0"/>
              <a:t>The</a:t>
            </a:r>
            <a:r>
              <a:rPr spc="15" dirty="0"/>
              <a:t> </a:t>
            </a:r>
            <a:r>
              <a:rPr dirty="0"/>
              <a:t>information</a:t>
            </a:r>
            <a:r>
              <a:rPr spc="25" dirty="0"/>
              <a:t> </a:t>
            </a:r>
            <a:r>
              <a:rPr dirty="0"/>
              <a:t>contained</a:t>
            </a:r>
            <a:r>
              <a:rPr spc="25" dirty="0"/>
              <a:t> </a:t>
            </a:r>
            <a:r>
              <a:rPr dirty="0"/>
              <a:t>in</a:t>
            </a:r>
            <a:r>
              <a:rPr spc="25" dirty="0"/>
              <a:t> </a:t>
            </a:r>
            <a:r>
              <a:rPr dirty="0"/>
              <a:t>this</a:t>
            </a:r>
            <a:r>
              <a:rPr spc="25" dirty="0"/>
              <a:t> </a:t>
            </a:r>
            <a:r>
              <a:rPr dirty="0"/>
              <a:t>document</a:t>
            </a:r>
            <a:r>
              <a:rPr spc="25" dirty="0"/>
              <a:t> </a:t>
            </a:r>
            <a:r>
              <a:rPr dirty="0"/>
              <a:t>is</a:t>
            </a:r>
            <a:r>
              <a:rPr spc="25" dirty="0"/>
              <a:t> </a:t>
            </a:r>
            <a:r>
              <a:rPr dirty="0"/>
              <a:t>of</a:t>
            </a:r>
            <a:r>
              <a:rPr spc="25" dirty="0"/>
              <a:t> </a:t>
            </a:r>
            <a:r>
              <a:rPr dirty="0"/>
              <a:t>a</a:t>
            </a:r>
            <a:r>
              <a:rPr spc="25" dirty="0"/>
              <a:t> </a:t>
            </a:r>
            <a:r>
              <a:rPr dirty="0"/>
              <a:t>general</a:t>
            </a:r>
            <a:r>
              <a:rPr spc="30" dirty="0"/>
              <a:t> </a:t>
            </a:r>
            <a:r>
              <a:rPr dirty="0"/>
              <a:t>nature</a:t>
            </a:r>
            <a:r>
              <a:rPr spc="25" dirty="0"/>
              <a:t> </a:t>
            </a:r>
            <a:r>
              <a:rPr dirty="0"/>
              <a:t>on</a:t>
            </a:r>
            <a:r>
              <a:rPr spc="25" dirty="0"/>
              <a:t> </a:t>
            </a:r>
            <a:r>
              <a:rPr dirty="0"/>
              <a:t>the</a:t>
            </a:r>
            <a:r>
              <a:rPr spc="25" dirty="0"/>
              <a:t> </a:t>
            </a:r>
            <a:r>
              <a:rPr dirty="0"/>
              <a:t>activities</a:t>
            </a:r>
            <a:r>
              <a:rPr spc="25" dirty="0"/>
              <a:t> </a:t>
            </a:r>
            <a:r>
              <a:rPr dirty="0"/>
              <a:t>carried</a:t>
            </a:r>
            <a:r>
              <a:rPr spc="25" dirty="0"/>
              <a:t> </a:t>
            </a:r>
            <a:r>
              <a:rPr dirty="0"/>
              <a:t>out</a:t>
            </a:r>
            <a:r>
              <a:rPr spc="25" dirty="0"/>
              <a:t> </a:t>
            </a:r>
            <a:r>
              <a:rPr dirty="0"/>
              <a:t>by</a:t>
            </a:r>
            <a:r>
              <a:rPr spc="25" dirty="0"/>
              <a:t> </a:t>
            </a:r>
            <a:r>
              <a:rPr dirty="0"/>
              <a:t>the</a:t>
            </a:r>
            <a:r>
              <a:rPr spc="25" dirty="0"/>
              <a:t> </a:t>
            </a:r>
            <a:r>
              <a:rPr dirty="0"/>
              <a:t>entities</a:t>
            </a:r>
            <a:r>
              <a:rPr spc="25" dirty="0"/>
              <a:t> </a:t>
            </a:r>
            <a:r>
              <a:rPr dirty="0"/>
              <a:t>listed</a:t>
            </a:r>
            <a:r>
              <a:rPr spc="30" dirty="0"/>
              <a:t> </a:t>
            </a:r>
            <a:r>
              <a:rPr spc="-10" dirty="0"/>
              <a:t>below.</a:t>
            </a:r>
            <a:r>
              <a:rPr spc="500" dirty="0"/>
              <a:t> </a:t>
            </a:r>
            <a:r>
              <a:rPr dirty="0"/>
              <a:t>This</a:t>
            </a:r>
            <a:r>
              <a:rPr spc="10" dirty="0"/>
              <a:t> </a:t>
            </a:r>
            <a:r>
              <a:rPr dirty="0"/>
              <a:t>information</a:t>
            </a:r>
            <a:r>
              <a:rPr spc="20" dirty="0"/>
              <a:t> </a:t>
            </a:r>
            <a:r>
              <a:rPr dirty="0"/>
              <a:t>is</a:t>
            </a:r>
            <a:r>
              <a:rPr spc="25" dirty="0"/>
              <a:t> </a:t>
            </a:r>
            <a:r>
              <a:rPr spc="-10" dirty="0"/>
              <a:t>therefore</a:t>
            </a:r>
            <a:r>
              <a:rPr spc="20" dirty="0"/>
              <a:t> </a:t>
            </a:r>
            <a:r>
              <a:rPr dirty="0"/>
              <a:t>only</a:t>
            </a:r>
            <a:r>
              <a:rPr spc="25" dirty="0"/>
              <a:t> </a:t>
            </a:r>
            <a:r>
              <a:rPr dirty="0"/>
              <a:t>indicative</a:t>
            </a:r>
            <a:r>
              <a:rPr spc="20" dirty="0"/>
              <a:t> </a:t>
            </a:r>
            <a:r>
              <a:rPr dirty="0"/>
              <a:t>and</a:t>
            </a:r>
            <a:r>
              <a:rPr spc="20" dirty="0"/>
              <a:t> </a:t>
            </a:r>
            <a:r>
              <a:rPr dirty="0"/>
              <a:t>does</a:t>
            </a:r>
            <a:r>
              <a:rPr spc="25" dirty="0"/>
              <a:t> </a:t>
            </a:r>
            <a:r>
              <a:rPr dirty="0"/>
              <a:t>not</a:t>
            </a:r>
            <a:r>
              <a:rPr spc="20" dirty="0"/>
              <a:t> </a:t>
            </a:r>
            <a:r>
              <a:rPr dirty="0"/>
              <a:t>constitute</a:t>
            </a:r>
            <a:r>
              <a:rPr spc="25" dirty="0"/>
              <a:t> </a:t>
            </a:r>
            <a:r>
              <a:rPr dirty="0"/>
              <a:t>any</a:t>
            </a:r>
            <a:r>
              <a:rPr spc="20" dirty="0"/>
              <a:t> </a:t>
            </a:r>
            <a:r>
              <a:rPr dirty="0"/>
              <a:t>form</a:t>
            </a:r>
            <a:r>
              <a:rPr spc="25" dirty="0"/>
              <a:t> </a:t>
            </a:r>
            <a:r>
              <a:rPr dirty="0"/>
              <a:t>of</a:t>
            </a:r>
            <a:r>
              <a:rPr spc="20" dirty="0"/>
              <a:t> </a:t>
            </a:r>
            <a:r>
              <a:rPr dirty="0"/>
              <a:t>contractual</a:t>
            </a:r>
            <a:r>
              <a:rPr spc="20" dirty="0"/>
              <a:t> </a:t>
            </a:r>
            <a:r>
              <a:rPr dirty="0"/>
              <a:t>agreement,</a:t>
            </a:r>
            <a:r>
              <a:rPr spc="25" dirty="0"/>
              <a:t> </a:t>
            </a:r>
            <a:r>
              <a:rPr dirty="0"/>
              <a:t>nor</a:t>
            </a:r>
            <a:r>
              <a:rPr spc="20" dirty="0"/>
              <a:t> </a:t>
            </a:r>
            <a:r>
              <a:rPr dirty="0"/>
              <a:t>is</a:t>
            </a:r>
            <a:r>
              <a:rPr spc="25" dirty="0"/>
              <a:t> </a:t>
            </a:r>
            <a:r>
              <a:rPr dirty="0"/>
              <a:t>it</a:t>
            </a:r>
            <a:r>
              <a:rPr spc="20" dirty="0"/>
              <a:t> </a:t>
            </a:r>
            <a:r>
              <a:rPr dirty="0"/>
              <a:t>to</a:t>
            </a:r>
            <a:r>
              <a:rPr spc="25" dirty="0"/>
              <a:t> </a:t>
            </a:r>
            <a:r>
              <a:rPr spc="-25" dirty="0"/>
              <a:t>be</a:t>
            </a:r>
            <a:r>
              <a:rPr spc="500" dirty="0"/>
              <a:t> </a:t>
            </a:r>
            <a:r>
              <a:rPr dirty="0"/>
              <a:t>considered</a:t>
            </a:r>
            <a:r>
              <a:rPr spc="25" dirty="0"/>
              <a:t> </a:t>
            </a:r>
            <a:r>
              <a:rPr dirty="0"/>
              <a:t>as</a:t>
            </a:r>
            <a:r>
              <a:rPr spc="25" dirty="0"/>
              <a:t> </a:t>
            </a:r>
            <a:r>
              <a:rPr dirty="0"/>
              <a:t>an</a:t>
            </a:r>
            <a:r>
              <a:rPr spc="30" dirty="0"/>
              <a:t> </a:t>
            </a:r>
            <a:r>
              <a:rPr dirty="0"/>
              <a:t>offer</a:t>
            </a:r>
            <a:r>
              <a:rPr spc="25" dirty="0"/>
              <a:t> </a:t>
            </a:r>
            <a:r>
              <a:rPr dirty="0"/>
              <a:t>or</a:t>
            </a:r>
            <a:r>
              <a:rPr spc="30" dirty="0"/>
              <a:t> </a:t>
            </a:r>
            <a:r>
              <a:rPr dirty="0"/>
              <a:t>solicitation</a:t>
            </a:r>
            <a:r>
              <a:rPr spc="25" dirty="0"/>
              <a:t> </a:t>
            </a:r>
            <a:r>
              <a:rPr dirty="0"/>
              <a:t>to</a:t>
            </a:r>
            <a:r>
              <a:rPr spc="30" dirty="0"/>
              <a:t> </a:t>
            </a:r>
            <a:r>
              <a:rPr dirty="0"/>
              <a:t>deal</a:t>
            </a:r>
            <a:r>
              <a:rPr spc="25" dirty="0"/>
              <a:t> </a:t>
            </a:r>
            <a:r>
              <a:rPr dirty="0"/>
              <a:t>in</a:t>
            </a:r>
            <a:r>
              <a:rPr spc="25" dirty="0"/>
              <a:t> </a:t>
            </a:r>
            <a:r>
              <a:rPr dirty="0"/>
              <a:t>any</a:t>
            </a:r>
            <a:r>
              <a:rPr spc="30" dirty="0"/>
              <a:t> </a:t>
            </a:r>
            <a:r>
              <a:rPr dirty="0"/>
              <a:t>financial</a:t>
            </a:r>
            <a:r>
              <a:rPr spc="25" dirty="0"/>
              <a:t> </a:t>
            </a:r>
            <a:r>
              <a:rPr dirty="0"/>
              <a:t>instruments</a:t>
            </a:r>
            <a:r>
              <a:rPr spc="30" dirty="0"/>
              <a:t> </a:t>
            </a:r>
            <a:r>
              <a:rPr dirty="0"/>
              <a:t>or</a:t>
            </a:r>
            <a:r>
              <a:rPr spc="25" dirty="0"/>
              <a:t> </a:t>
            </a:r>
            <a:r>
              <a:rPr dirty="0"/>
              <a:t>engage</a:t>
            </a:r>
            <a:r>
              <a:rPr spc="30" dirty="0"/>
              <a:t> </a:t>
            </a:r>
            <a:r>
              <a:rPr dirty="0"/>
              <a:t>in</a:t>
            </a:r>
            <a:r>
              <a:rPr spc="25" dirty="0"/>
              <a:t> </a:t>
            </a:r>
            <a:r>
              <a:rPr dirty="0"/>
              <a:t>any</a:t>
            </a:r>
            <a:r>
              <a:rPr spc="25" dirty="0"/>
              <a:t> </a:t>
            </a:r>
            <a:r>
              <a:rPr dirty="0"/>
              <a:t>investment</a:t>
            </a:r>
            <a:r>
              <a:rPr spc="30" dirty="0"/>
              <a:t> </a:t>
            </a:r>
            <a:r>
              <a:rPr dirty="0"/>
              <a:t>service</a:t>
            </a:r>
            <a:r>
              <a:rPr spc="25" dirty="0"/>
              <a:t> </a:t>
            </a:r>
            <a:r>
              <a:rPr dirty="0"/>
              <a:t>or</a:t>
            </a:r>
            <a:r>
              <a:rPr spc="30" dirty="0"/>
              <a:t> </a:t>
            </a:r>
            <a:r>
              <a:rPr spc="-10" dirty="0"/>
              <a:t>activity.</a:t>
            </a:r>
            <a:r>
              <a:rPr spc="500" dirty="0"/>
              <a:t> </a:t>
            </a:r>
            <a:r>
              <a:rPr dirty="0"/>
              <a:t>No</a:t>
            </a:r>
            <a:r>
              <a:rPr spc="-5" dirty="0"/>
              <a:t> </a:t>
            </a:r>
            <a:r>
              <a:rPr spc="-20" dirty="0"/>
              <a:t>warranty</a:t>
            </a:r>
            <a:r>
              <a:rPr spc="-5" dirty="0"/>
              <a:t> </a:t>
            </a:r>
            <a:r>
              <a:rPr spc="-20" dirty="0"/>
              <a:t>whatsoever</a:t>
            </a:r>
            <a:r>
              <a:rPr spc="-5" dirty="0"/>
              <a:t> </a:t>
            </a:r>
            <a:r>
              <a:rPr dirty="0"/>
              <a:t>is</a:t>
            </a:r>
            <a:r>
              <a:rPr spc="-5" dirty="0"/>
              <a:t> </a:t>
            </a:r>
            <a:r>
              <a:rPr spc="-10" dirty="0"/>
              <a:t>given</a:t>
            </a:r>
            <a:r>
              <a:rPr dirty="0"/>
              <a:t> and</a:t>
            </a:r>
            <a:r>
              <a:rPr spc="-5" dirty="0"/>
              <a:t> </a:t>
            </a:r>
            <a:r>
              <a:rPr dirty="0"/>
              <a:t>no</a:t>
            </a:r>
            <a:r>
              <a:rPr spc="-5" dirty="0"/>
              <a:t> </a:t>
            </a:r>
            <a:r>
              <a:rPr spc="-10" dirty="0"/>
              <a:t>liability</a:t>
            </a:r>
            <a:r>
              <a:rPr spc="-5" dirty="0"/>
              <a:t> </a:t>
            </a:r>
            <a:r>
              <a:rPr spc="-20" dirty="0"/>
              <a:t>whatsoever</a:t>
            </a:r>
            <a:r>
              <a:rPr spc="-5" dirty="0"/>
              <a:t> </a:t>
            </a:r>
            <a:r>
              <a:rPr dirty="0"/>
              <a:t>is </a:t>
            </a:r>
            <a:r>
              <a:rPr spc="-20" dirty="0"/>
              <a:t>accepted</a:t>
            </a:r>
            <a:r>
              <a:rPr spc="-5" dirty="0"/>
              <a:t> </a:t>
            </a:r>
            <a:r>
              <a:rPr spc="-20" dirty="0"/>
              <a:t>for</a:t>
            </a:r>
            <a:r>
              <a:rPr spc="-5" dirty="0"/>
              <a:t> </a:t>
            </a:r>
            <a:r>
              <a:rPr spc="-10" dirty="0"/>
              <a:t>any</a:t>
            </a:r>
            <a:r>
              <a:rPr spc="-5" dirty="0"/>
              <a:t> </a:t>
            </a:r>
            <a:r>
              <a:rPr spc="-10" dirty="0"/>
              <a:t>loss</a:t>
            </a:r>
            <a:r>
              <a:rPr spc="-5" dirty="0"/>
              <a:t> </a:t>
            </a:r>
            <a:r>
              <a:rPr spc="-10" dirty="0"/>
              <a:t>arising</a:t>
            </a:r>
            <a:r>
              <a:rPr dirty="0"/>
              <a:t> </a:t>
            </a:r>
            <a:r>
              <a:rPr spc="-10" dirty="0"/>
              <a:t>whether</a:t>
            </a:r>
            <a:r>
              <a:rPr spc="-5" dirty="0"/>
              <a:t> </a:t>
            </a:r>
            <a:r>
              <a:rPr spc="-20" dirty="0"/>
              <a:t>directly</a:t>
            </a:r>
            <a:r>
              <a:rPr spc="-5" dirty="0"/>
              <a:t> </a:t>
            </a:r>
            <a:r>
              <a:rPr dirty="0"/>
              <a:t>or</a:t>
            </a:r>
            <a:r>
              <a:rPr spc="-5" dirty="0"/>
              <a:t> </a:t>
            </a:r>
            <a:r>
              <a:rPr spc="-20" dirty="0"/>
              <a:t>indirectly</a:t>
            </a:r>
            <a:r>
              <a:rPr spc="-5" dirty="0"/>
              <a:t> </a:t>
            </a:r>
            <a:r>
              <a:rPr dirty="0"/>
              <a:t>as </a:t>
            </a:r>
            <a:r>
              <a:rPr spc="-50" dirty="0"/>
              <a:t>a</a:t>
            </a:r>
            <a:r>
              <a:rPr spc="500" dirty="0"/>
              <a:t> </a:t>
            </a:r>
            <a:r>
              <a:rPr spc="-20" dirty="0"/>
              <a:t>result</a:t>
            </a:r>
            <a:r>
              <a:rPr spc="-15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20" dirty="0"/>
              <a:t>reader,</a:t>
            </a:r>
            <a:r>
              <a:rPr spc="-10" dirty="0"/>
              <a:t> any person</a:t>
            </a:r>
            <a:r>
              <a:rPr spc="-15" dirty="0"/>
              <a:t> </a:t>
            </a:r>
            <a:r>
              <a:rPr dirty="0"/>
              <a:t>or</a:t>
            </a:r>
            <a:r>
              <a:rPr spc="-10" dirty="0"/>
              <a:t> group </a:t>
            </a:r>
            <a:r>
              <a:rPr dirty="0"/>
              <a:t>of</a:t>
            </a:r>
            <a:r>
              <a:rPr spc="-15" dirty="0"/>
              <a:t> </a:t>
            </a:r>
            <a:r>
              <a:rPr spc="-10" dirty="0"/>
              <a:t>persons acting </a:t>
            </a:r>
            <a:r>
              <a:rPr dirty="0"/>
              <a:t>on</a:t>
            </a:r>
            <a:r>
              <a:rPr spc="-15" dirty="0"/>
              <a:t> </a:t>
            </a:r>
            <a:r>
              <a:rPr spc="-10" dirty="0"/>
              <a:t>any </a:t>
            </a:r>
            <a:r>
              <a:rPr spc="-20" dirty="0"/>
              <a:t>information,</a:t>
            </a:r>
            <a:r>
              <a:rPr spc="-10" dirty="0"/>
              <a:t> opinion</a:t>
            </a:r>
            <a:r>
              <a:rPr spc="-15" dirty="0"/>
              <a:t> </a:t>
            </a:r>
            <a:r>
              <a:rPr dirty="0"/>
              <a:t>or</a:t>
            </a:r>
            <a:r>
              <a:rPr spc="-10" dirty="0"/>
              <a:t> </a:t>
            </a:r>
            <a:r>
              <a:rPr spc="-20" dirty="0"/>
              <a:t>estimate</a:t>
            </a:r>
            <a:r>
              <a:rPr spc="-10" dirty="0"/>
              <a:t> </a:t>
            </a:r>
            <a:r>
              <a:rPr spc="-20" dirty="0"/>
              <a:t>contained</a:t>
            </a:r>
            <a:r>
              <a:rPr spc="-15" dirty="0"/>
              <a:t> </a:t>
            </a:r>
            <a:r>
              <a:rPr dirty="0"/>
              <a:t>in</a:t>
            </a:r>
            <a:r>
              <a:rPr spc="-10" dirty="0"/>
              <a:t> this document.</a:t>
            </a:r>
          </a:p>
          <a:p>
            <a:pPr marL="12700" marR="252095">
              <a:lnSpc>
                <a:spcPct val="111100"/>
              </a:lnSpc>
              <a:spcBef>
                <a:spcPts val="570"/>
              </a:spcBef>
            </a:pPr>
            <a:r>
              <a:rPr dirty="0"/>
              <a:t>Please</a:t>
            </a:r>
            <a:r>
              <a:rPr spc="-10" dirty="0"/>
              <a:t> note</a:t>
            </a:r>
            <a:r>
              <a:rPr spc="-5" dirty="0"/>
              <a:t> </a:t>
            </a:r>
            <a:r>
              <a:rPr dirty="0"/>
              <a:t>that</a:t>
            </a:r>
            <a:r>
              <a:rPr spc="-5" dirty="0"/>
              <a:t> </a:t>
            </a:r>
            <a:r>
              <a:rPr dirty="0"/>
              <a:t>some</a:t>
            </a:r>
            <a:r>
              <a:rPr spc="-5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spc="-10" dirty="0"/>
              <a:t>investments</a:t>
            </a:r>
            <a:r>
              <a:rPr spc="-5" dirty="0"/>
              <a:t> </a:t>
            </a:r>
            <a:r>
              <a:rPr spc="-10" dirty="0"/>
              <a:t>referenced</a:t>
            </a:r>
            <a:r>
              <a:rPr spc="-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this</a:t>
            </a:r>
            <a:r>
              <a:rPr spc="-10" dirty="0"/>
              <a:t> </a:t>
            </a:r>
            <a:r>
              <a:rPr dirty="0"/>
              <a:t>publication</a:t>
            </a:r>
            <a:r>
              <a:rPr spc="-5" dirty="0"/>
              <a:t> </a:t>
            </a:r>
            <a:r>
              <a:rPr dirty="0"/>
              <a:t>are</a:t>
            </a:r>
            <a:r>
              <a:rPr spc="-5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authorised</a:t>
            </a:r>
            <a:r>
              <a:rPr spc="-5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distribution</a:t>
            </a:r>
            <a:r>
              <a:rPr spc="-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all</a:t>
            </a:r>
            <a:r>
              <a:rPr spc="-5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spc="-10" dirty="0"/>
              <a:t>those</a:t>
            </a:r>
            <a:r>
              <a:rPr spc="500" dirty="0"/>
              <a:t> </a:t>
            </a:r>
            <a:r>
              <a:rPr dirty="0"/>
              <a:t>jurisdictions in</a:t>
            </a:r>
            <a:r>
              <a:rPr spc="5" dirty="0"/>
              <a:t> </a:t>
            </a:r>
            <a:r>
              <a:rPr dirty="0"/>
              <a:t>which we</a:t>
            </a:r>
            <a:r>
              <a:rPr spc="5" dirty="0"/>
              <a:t> </a:t>
            </a:r>
            <a:r>
              <a:rPr spc="-10" dirty="0"/>
              <a:t>operate.</a:t>
            </a:r>
            <a:r>
              <a:rPr spc="5" dirty="0"/>
              <a:t> </a:t>
            </a:r>
            <a:r>
              <a:rPr dirty="0"/>
              <a:t>For further</a:t>
            </a:r>
            <a:r>
              <a:rPr spc="5" dirty="0"/>
              <a:t> </a:t>
            </a:r>
            <a:r>
              <a:rPr spc="-10" dirty="0"/>
              <a:t>information,</a:t>
            </a:r>
            <a:r>
              <a:rPr dirty="0"/>
              <a:t> please</a:t>
            </a:r>
            <a:r>
              <a:rPr spc="5" dirty="0"/>
              <a:t> </a:t>
            </a:r>
            <a:r>
              <a:rPr dirty="0"/>
              <a:t>speak</a:t>
            </a:r>
            <a:r>
              <a:rPr spc="5" dirty="0"/>
              <a:t> </a:t>
            </a:r>
            <a:r>
              <a:rPr dirty="0"/>
              <a:t>to your</a:t>
            </a:r>
            <a:r>
              <a:rPr spc="5" dirty="0"/>
              <a:t> </a:t>
            </a:r>
            <a:r>
              <a:rPr dirty="0"/>
              <a:t>usual </a:t>
            </a:r>
            <a:r>
              <a:rPr spc="-10" dirty="0"/>
              <a:t>contact</a:t>
            </a:r>
            <a:r>
              <a:rPr spc="5" dirty="0"/>
              <a:t> </a:t>
            </a:r>
            <a:r>
              <a:rPr dirty="0"/>
              <a:t>or</a:t>
            </a:r>
            <a:r>
              <a:rPr spc="5" dirty="0"/>
              <a:t> </a:t>
            </a:r>
            <a:r>
              <a:rPr dirty="0"/>
              <a:t>visit our</a:t>
            </a:r>
            <a:r>
              <a:rPr spc="5" dirty="0"/>
              <a:t> </a:t>
            </a:r>
            <a:r>
              <a:rPr spc="-10" dirty="0"/>
              <a:t>website</a:t>
            </a:r>
            <a:r>
              <a:rPr dirty="0"/>
              <a:t> </a:t>
            </a:r>
            <a:r>
              <a:rPr b="1" spc="-10" dirty="0">
                <a:latin typeface="SharpSansDisplayNo1-Semibold"/>
                <a:cs typeface="SharpSansDisplayNo1-Semibold"/>
              </a:rPr>
              <a:t>abrdn.com</a:t>
            </a:r>
          </a:p>
          <a:p>
            <a:pPr marL="12700" marR="114300">
              <a:lnSpc>
                <a:spcPct val="111100"/>
              </a:lnSpc>
              <a:spcBef>
                <a:spcPts val="565"/>
              </a:spcBef>
            </a:pPr>
            <a:r>
              <a:rPr spc="-10" dirty="0"/>
              <a:t>Investors</a:t>
            </a:r>
            <a:r>
              <a:rPr spc="-5" dirty="0"/>
              <a:t> </a:t>
            </a:r>
            <a:r>
              <a:rPr dirty="0"/>
              <a:t>should be </a:t>
            </a:r>
            <a:r>
              <a:rPr spc="-10" dirty="0"/>
              <a:t>aware</a:t>
            </a:r>
            <a:r>
              <a:rPr dirty="0"/>
              <a:t> that there are risks </a:t>
            </a:r>
            <a:r>
              <a:rPr spc="-10" dirty="0"/>
              <a:t>inherent</a:t>
            </a:r>
            <a:r>
              <a:rPr dirty="0"/>
              <a:t> in all</a:t>
            </a:r>
            <a:r>
              <a:rPr spc="-5" dirty="0"/>
              <a:t> </a:t>
            </a:r>
            <a:r>
              <a:rPr spc="-10" dirty="0"/>
              <a:t>investments</a:t>
            </a:r>
            <a:r>
              <a:rPr dirty="0"/>
              <a:t> and there can be no </a:t>
            </a:r>
            <a:r>
              <a:rPr spc="-10" dirty="0"/>
              <a:t>guarantee</a:t>
            </a:r>
            <a:r>
              <a:rPr dirty="0"/>
              <a:t> against loss </a:t>
            </a:r>
            <a:r>
              <a:rPr spc="-10" dirty="0"/>
              <a:t>resulting</a:t>
            </a:r>
            <a:r>
              <a:rPr spc="500" dirty="0"/>
              <a:t> </a:t>
            </a:r>
            <a:r>
              <a:rPr dirty="0"/>
              <a:t>from</a:t>
            </a:r>
            <a:r>
              <a:rPr spc="-5" dirty="0"/>
              <a:t> </a:t>
            </a:r>
            <a:r>
              <a:rPr spc="-10" dirty="0"/>
              <a:t>investments</a:t>
            </a:r>
            <a:r>
              <a:rPr dirty="0"/>
              <a:t> in the asset </a:t>
            </a:r>
            <a:r>
              <a:rPr spc="-10" dirty="0"/>
              <a:t>class.</a:t>
            </a: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dirty="0"/>
              <a:t>The</a:t>
            </a:r>
            <a:r>
              <a:rPr spc="-25" dirty="0"/>
              <a:t> </a:t>
            </a:r>
            <a:r>
              <a:rPr spc="-10" dirty="0"/>
              <a:t>key </a:t>
            </a:r>
            <a:r>
              <a:rPr dirty="0"/>
              <a:t>risk</a:t>
            </a:r>
            <a:r>
              <a:rPr spc="-10" dirty="0"/>
              <a:t> factors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described</a:t>
            </a:r>
            <a:r>
              <a:rPr spc="-10" dirty="0"/>
              <a:t> below:</a:t>
            </a: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00" dirty="0"/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SharpSansDisplayNo1-Semibold"/>
                <a:cs typeface="SharpSansDisplayNo1-Semibold"/>
              </a:rPr>
              <a:t>Liquidity</a:t>
            </a:r>
            <a:r>
              <a:rPr sz="1200" b="1" spc="10" dirty="0">
                <a:latin typeface="SharpSansDisplayNo1-Semibold"/>
                <a:cs typeface="SharpSansDisplayNo1-Semibold"/>
              </a:rPr>
              <a:t> </a:t>
            </a:r>
            <a:r>
              <a:rPr sz="1200" b="1" spc="-20" dirty="0">
                <a:latin typeface="SharpSansDisplayNo1-Semibold"/>
                <a:cs typeface="SharpSansDisplayNo1-Semibold"/>
              </a:rPr>
              <a:t>Risk</a:t>
            </a:r>
            <a:endParaRPr sz="1200" dirty="0">
              <a:latin typeface="SharpSansDisplayNo1-Semibold"/>
              <a:cs typeface="SharpSansDisplayNo1-Semibold"/>
            </a:endParaRPr>
          </a:p>
          <a:p>
            <a:pPr marL="12700" marR="304800">
              <a:lnSpc>
                <a:spcPct val="111100"/>
              </a:lnSpc>
              <a:spcBef>
                <a:spcPts val="365"/>
              </a:spcBef>
            </a:pPr>
            <a:r>
              <a:rPr dirty="0"/>
              <a:t>Private</a:t>
            </a:r>
            <a:r>
              <a:rPr spc="-10" dirty="0"/>
              <a:t> market</a:t>
            </a:r>
            <a:r>
              <a:rPr spc="-5" dirty="0"/>
              <a:t> </a:t>
            </a:r>
            <a:r>
              <a:rPr dirty="0"/>
              <a:t>assets</a:t>
            </a:r>
            <a:r>
              <a:rPr spc="-5" dirty="0"/>
              <a:t> </a:t>
            </a:r>
            <a:r>
              <a:rPr dirty="0"/>
              <a:t>are</a:t>
            </a:r>
            <a:r>
              <a:rPr spc="-5" dirty="0"/>
              <a:t> </a:t>
            </a:r>
            <a:r>
              <a:rPr spc="-10" dirty="0"/>
              <a:t>inherently</a:t>
            </a:r>
            <a:r>
              <a:rPr spc="-5" dirty="0"/>
              <a:t> </a:t>
            </a:r>
            <a:r>
              <a:rPr dirty="0"/>
              <a:t>illiquid.</a:t>
            </a:r>
            <a:r>
              <a:rPr spc="-5" dirty="0"/>
              <a:t> </a:t>
            </a:r>
            <a:r>
              <a:rPr dirty="0"/>
              <a:t>Selling</a:t>
            </a:r>
            <a:r>
              <a:rPr spc="-5" dirty="0"/>
              <a:t> </a:t>
            </a:r>
            <a:r>
              <a:rPr dirty="0"/>
              <a:t>private</a:t>
            </a:r>
            <a:r>
              <a:rPr spc="-5" dirty="0"/>
              <a:t> </a:t>
            </a:r>
            <a:r>
              <a:rPr spc="-10" dirty="0"/>
              <a:t>market</a:t>
            </a:r>
            <a:r>
              <a:rPr spc="-5" dirty="0"/>
              <a:t> </a:t>
            </a:r>
            <a:r>
              <a:rPr dirty="0"/>
              <a:t>assets</a:t>
            </a:r>
            <a:r>
              <a:rPr spc="-10" dirty="0"/>
              <a:t> </a:t>
            </a:r>
            <a:r>
              <a:rPr dirty="0"/>
              <a:t>can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dirty="0"/>
              <a:t>lengthy</a:t>
            </a:r>
            <a:r>
              <a:rPr spc="-5" dirty="0"/>
              <a:t> </a:t>
            </a:r>
            <a:r>
              <a:rPr dirty="0"/>
              <a:t>process,</a:t>
            </a:r>
            <a:r>
              <a:rPr spc="-5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price</a:t>
            </a:r>
            <a:r>
              <a:rPr spc="-5" dirty="0"/>
              <a:t> </a:t>
            </a:r>
            <a:r>
              <a:rPr dirty="0"/>
              <a:t>at</a:t>
            </a:r>
            <a:r>
              <a:rPr spc="-5" dirty="0"/>
              <a:t> </a:t>
            </a:r>
            <a:r>
              <a:rPr spc="-10" dirty="0"/>
              <a:t>which</a:t>
            </a:r>
            <a:r>
              <a:rPr spc="500" dirty="0"/>
              <a:t> </a:t>
            </a:r>
            <a:r>
              <a:rPr dirty="0"/>
              <a:t>assets</a:t>
            </a:r>
            <a:r>
              <a:rPr spc="-5" dirty="0"/>
              <a:t> </a:t>
            </a:r>
            <a:r>
              <a:rPr dirty="0"/>
              <a:t>can be sold may be </a:t>
            </a:r>
            <a:r>
              <a:rPr spc="-10" dirty="0"/>
              <a:t>uncertain.</a:t>
            </a:r>
          </a:p>
          <a:p>
            <a:pPr marL="12700" marR="188595">
              <a:lnSpc>
                <a:spcPct val="111100"/>
              </a:lnSpc>
              <a:spcBef>
                <a:spcPts val="570"/>
              </a:spcBef>
            </a:pPr>
            <a:r>
              <a:rPr dirty="0"/>
              <a:t>Consequently,</a:t>
            </a:r>
            <a:r>
              <a:rPr spc="-10" dirty="0"/>
              <a:t> investors</a:t>
            </a:r>
            <a:r>
              <a:rPr spc="-5" dirty="0"/>
              <a:t> </a:t>
            </a:r>
            <a:r>
              <a:rPr dirty="0"/>
              <a:t>should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aware</a:t>
            </a:r>
            <a:r>
              <a:rPr spc="-5" dirty="0"/>
              <a:t> </a:t>
            </a:r>
            <a:r>
              <a:rPr dirty="0"/>
              <a:t>that</a:t>
            </a:r>
            <a:r>
              <a:rPr spc="-5" dirty="0"/>
              <a:t> </a:t>
            </a:r>
            <a:r>
              <a:rPr dirty="0"/>
              <a:t>they</a:t>
            </a:r>
            <a:r>
              <a:rPr spc="-10" dirty="0"/>
              <a:t> </a:t>
            </a:r>
            <a:r>
              <a:rPr dirty="0"/>
              <a:t>may</a:t>
            </a:r>
            <a:r>
              <a:rPr spc="-5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dirty="0"/>
              <a:t>able</a:t>
            </a:r>
            <a:r>
              <a:rPr spc="-5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dirty="0"/>
              <a:t>sell</a:t>
            </a:r>
            <a:r>
              <a:rPr spc="-5" dirty="0"/>
              <a:t> </a:t>
            </a:r>
            <a:r>
              <a:rPr dirty="0"/>
              <a:t>their</a:t>
            </a:r>
            <a:r>
              <a:rPr spc="-10" dirty="0"/>
              <a:t> investment</a:t>
            </a:r>
            <a:r>
              <a:rPr spc="-5" dirty="0"/>
              <a:t> </a:t>
            </a:r>
            <a:r>
              <a:rPr dirty="0"/>
              <a:t>when</a:t>
            </a:r>
            <a:r>
              <a:rPr spc="-5" dirty="0"/>
              <a:t> </a:t>
            </a:r>
            <a:r>
              <a:rPr dirty="0"/>
              <a:t>they</a:t>
            </a:r>
            <a:r>
              <a:rPr spc="-5" dirty="0"/>
              <a:t> </a:t>
            </a:r>
            <a:r>
              <a:rPr dirty="0"/>
              <a:t>want</a:t>
            </a:r>
            <a:r>
              <a:rPr spc="-5" dirty="0"/>
              <a:t> </a:t>
            </a:r>
            <a:r>
              <a:rPr dirty="0"/>
              <a:t>to,</a:t>
            </a:r>
            <a:r>
              <a:rPr spc="-5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spc="-25" dirty="0"/>
              <a:t>the</a:t>
            </a:r>
            <a:r>
              <a:rPr spc="500" dirty="0"/>
              <a:t> </a:t>
            </a:r>
            <a:r>
              <a:rPr spc="-10" dirty="0"/>
              <a:t>performance</a:t>
            </a:r>
            <a:r>
              <a:rPr spc="-20" dirty="0"/>
              <a:t> </a:t>
            </a:r>
            <a:r>
              <a:rPr dirty="0"/>
              <a:t>may</a:t>
            </a:r>
            <a:r>
              <a:rPr spc="-15" dirty="0"/>
              <a:t> </a:t>
            </a:r>
            <a:r>
              <a:rPr dirty="0"/>
              <a:t>be</a:t>
            </a:r>
            <a:r>
              <a:rPr spc="-15" dirty="0"/>
              <a:t> </a:t>
            </a:r>
            <a:r>
              <a:rPr spc="-10" dirty="0"/>
              <a:t>adversely</a:t>
            </a:r>
            <a:r>
              <a:rPr spc="-15" dirty="0"/>
              <a:t> </a:t>
            </a:r>
            <a:r>
              <a:rPr spc="-20" dirty="0"/>
              <a:t>affected</a:t>
            </a:r>
            <a:r>
              <a:rPr spc="-15" dirty="0"/>
              <a:t> </a:t>
            </a:r>
            <a:r>
              <a:rPr spc="-20" dirty="0"/>
              <a:t>by </a:t>
            </a:r>
            <a:r>
              <a:rPr dirty="0"/>
              <a:t>the</a:t>
            </a:r>
            <a:r>
              <a:rPr spc="-15" dirty="0"/>
              <a:t> </a:t>
            </a:r>
            <a:r>
              <a:rPr spc="-10" dirty="0"/>
              <a:t>sale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spc="-10" dirty="0"/>
              <a:t>assets</a:t>
            </a:r>
            <a:r>
              <a:rPr spc="-15" dirty="0"/>
              <a:t> </a:t>
            </a:r>
            <a:r>
              <a:rPr spc="-10" dirty="0"/>
              <a:t>to</a:t>
            </a:r>
            <a:r>
              <a:rPr spc="-15" dirty="0"/>
              <a:t> </a:t>
            </a:r>
            <a:r>
              <a:rPr spc="-10" dirty="0"/>
              <a:t>meet</a:t>
            </a:r>
            <a:r>
              <a:rPr spc="-20" dirty="0"/>
              <a:t> redemption</a:t>
            </a:r>
            <a:r>
              <a:rPr spc="-15" dirty="0"/>
              <a:t> </a:t>
            </a:r>
            <a:r>
              <a:rPr spc="-10" dirty="0"/>
              <a:t>demands.</a:t>
            </a:r>
            <a:r>
              <a:rPr spc="-15" dirty="0"/>
              <a:t> </a:t>
            </a:r>
            <a:r>
              <a:rPr spc="-20" dirty="0"/>
              <a:t>Redemption</a:t>
            </a:r>
            <a:r>
              <a:rPr spc="-15" dirty="0"/>
              <a:t> </a:t>
            </a:r>
            <a:r>
              <a:rPr spc="-20" dirty="0"/>
              <a:t>requests</a:t>
            </a:r>
            <a:r>
              <a:rPr spc="-15" dirty="0"/>
              <a:t> </a:t>
            </a:r>
            <a:r>
              <a:rPr dirty="0"/>
              <a:t>may</a:t>
            </a:r>
            <a:r>
              <a:rPr spc="-15" dirty="0"/>
              <a:t> </a:t>
            </a:r>
            <a:r>
              <a:rPr spc="-20" dirty="0"/>
              <a:t>from</a:t>
            </a:r>
            <a:r>
              <a:rPr spc="500" dirty="0"/>
              <a:t> </a:t>
            </a:r>
            <a:r>
              <a:rPr dirty="0"/>
              <a:t>time</a:t>
            </a:r>
            <a:r>
              <a:rPr spc="-15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dirty="0"/>
              <a:t>time</a:t>
            </a:r>
            <a:r>
              <a:rPr spc="-10" dirty="0"/>
              <a:t> </a:t>
            </a:r>
            <a:r>
              <a:rPr dirty="0"/>
              <a:t>be</a:t>
            </a:r>
            <a:r>
              <a:rPr spc="-15" dirty="0"/>
              <a:t> </a:t>
            </a:r>
            <a:r>
              <a:rPr dirty="0"/>
              <a:t>satisfied</a:t>
            </a:r>
            <a:r>
              <a:rPr spc="-10" dirty="0"/>
              <a:t> </a:t>
            </a:r>
            <a:r>
              <a:rPr dirty="0"/>
              <a:t>by</a:t>
            </a:r>
            <a:r>
              <a:rPr spc="-15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sale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more</a:t>
            </a:r>
            <a:r>
              <a:rPr spc="-10" dirty="0"/>
              <a:t> </a:t>
            </a:r>
            <a:r>
              <a:rPr dirty="0"/>
              <a:t>liquid</a:t>
            </a:r>
            <a:r>
              <a:rPr spc="-15" dirty="0"/>
              <a:t> </a:t>
            </a:r>
            <a:r>
              <a:rPr dirty="0"/>
              <a:t>assets</a:t>
            </a:r>
            <a:r>
              <a:rPr spc="-10" dirty="0"/>
              <a:t> </a:t>
            </a:r>
            <a:r>
              <a:rPr dirty="0"/>
              <a:t>which</a:t>
            </a:r>
            <a:r>
              <a:rPr spc="-15" dirty="0"/>
              <a:t> </a:t>
            </a:r>
            <a:r>
              <a:rPr dirty="0"/>
              <a:t>could</a:t>
            </a:r>
            <a:r>
              <a:rPr spc="-10" dirty="0"/>
              <a:t> </a:t>
            </a:r>
            <a:r>
              <a:rPr dirty="0"/>
              <a:t>adversely</a:t>
            </a:r>
            <a:r>
              <a:rPr spc="-15" dirty="0"/>
              <a:t> </a:t>
            </a:r>
            <a:r>
              <a:rPr dirty="0"/>
              <a:t>affect</a:t>
            </a:r>
            <a:r>
              <a:rPr spc="-1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liquidity</a:t>
            </a:r>
            <a:r>
              <a:rPr spc="-15" dirty="0"/>
              <a:t> </a:t>
            </a:r>
            <a:r>
              <a:rPr spc="-10" dirty="0"/>
              <a:t>profile </a:t>
            </a:r>
            <a:r>
              <a:rPr dirty="0"/>
              <a:t>to</a:t>
            </a:r>
            <a:r>
              <a:rPr spc="-15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detriment</a:t>
            </a:r>
            <a:r>
              <a:rPr spc="-15" dirty="0"/>
              <a:t> </a:t>
            </a:r>
            <a:r>
              <a:rPr spc="-35" dirty="0"/>
              <a:t>of</a:t>
            </a:r>
            <a:r>
              <a:rPr spc="500" dirty="0"/>
              <a:t> </a:t>
            </a:r>
            <a:r>
              <a:rPr dirty="0"/>
              <a:t>remaining</a:t>
            </a:r>
            <a:r>
              <a:rPr spc="-50" dirty="0"/>
              <a:t> </a:t>
            </a:r>
            <a:r>
              <a:rPr spc="-10" dirty="0"/>
              <a:t>investors.</a:t>
            </a: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1200" b="1" dirty="0">
                <a:latin typeface="SharpSansDisplayNo1-Semibold"/>
                <a:cs typeface="SharpSansDisplayNo1-Semibold"/>
              </a:rPr>
              <a:t>Suspension</a:t>
            </a:r>
            <a:r>
              <a:rPr sz="1200" b="1" spc="5" dirty="0">
                <a:latin typeface="SharpSansDisplayNo1-Semibold"/>
                <a:cs typeface="SharpSansDisplayNo1-Semibold"/>
              </a:rPr>
              <a:t> </a:t>
            </a:r>
            <a:r>
              <a:rPr sz="1200" b="1" spc="-20" dirty="0">
                <a:latin typeface="SharpSansDisplayNo1-Semibold"/>
                <a:cs typeface="SharpSansDisplayNo1-Semibold"/>
              </a:rPr>
              <a:t>Risk</a:t>
            </a:r>
            <a:endParaRPr sz="1200" dirty="0">
              <a:latin typeface="SharpSansDisplayNo1-Semibold"/>
              <a:cs typeface="SharpSansDisplayNo1-Semibold"/>
            </a:endParaRPr>
          </a:p>
          <a:p>
            <a:pPr marL="12700" marR="38100">
              <a:lnSpc>
                <a:spcPct val="111100"/>
              </a:lnSpc>
              <a:spcBef>
                <a:spcPts val="505"/>
              </a:spcBef>
            </a:pPr>
            <a:r>
              <a:rPr dirty="0"/>
              <a:t>In</a:t>
            </a:r>
            <a:r>
              <a:rPr spc="5" dirty="0"/>
              <a:t> </a:t>
            </a:r>
            <a:r>
              <a:rPr spc="-10" dirty="0"/>
              <a:t>exceptional</a:t>
            </a:r>
            <a:r>
              <a:rPr spc="5" dirty="0"/>
              <a:t> </a:t>
            </a:r>
            <a:r>
              <a:rPr spc="-10" dirty="0"/>
              <a:t>circumstance,</a:t>
            </a:r>
            <a:r>
              <a:rPr spc="10" dirty="0"/>
              <a:t> </a:t>
            </a:r>
            <a:r>
              <a:rPr dirty="0"/>
              <a:t>the</a:t>
            </a:r>
            <a:r>
              <a:rPr spc="5" dirty="0"/>
              <a:t> </a:t>
            </a:r>
            <a:r>
              <a:rPr spc="-10" dirty="0"/>
              <a:t>Directors</a:t>
            </a:r>
            <a:r>
              <a:rPr spc="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dirty="0"/>
              <a:t>this</a:t>
            </a:r>
            <a:r>
              <a:rPr spc="5" dirty="0"/>
              <a:t> </a:t>
            </a:r>
            <a:r>
              <a:rPr dirty="0"/>
              <a:t>asset</a:t>
            </a:r>
            <a:r>
              <a:rPr spc="10" dirty="0"/>
              <a:t> </a:t>
            </a:r>
            <a:r>
              <a:rPr dirty="0"/>
              <a:t>class,</a:t>
            </a:r>
            <a:r>
              <a:rPr spc="5" dirty="0"/>
              <a:t> </a:t>
            </a:r>
            <a:r>
              <a:rPr dirty="0"/>
              <a:t>with</a:t>
            </a:r>
            <a:r>
              <a:rPr spc="5" dirty="0"/>
              <a:t> </a:t>
            </a:r>
            <a:r>
              <a:rPr dirty="0"/>
              <a:t>the</a:t>
            </a:r>
            <a:r>
              <a:rPr spc="10" dirty="0"/>
              <a:t> </a:t>
            </a:r>
            <a:r>
              <a:rPr spc="-10" dirty="0"/>
              <a:t>approval</a:t>
            </a:r>
            <a:r>
              <a:rPr spc="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Depositary</a:t>
            </a:r>
            <a:r>
              <a:rPr spc="5" dirty="0"/>
              <a:t> </a:t>
            </a:r>
            <a:r>
              <a:rPr dirty="0"/>
              <a:t>may</a:t>
            </a:r>
            <a:r>
              <a:rPr spc="10" dirty="0"/>
              <a:t> </a:t>
            </a:r>
            <a:r>
              <a:rPr spc="-10" dirty="0"/>
              <a:t>temporarily</a:t>
            </a:r>
            <a:r>
              <a:rPr spc="5" dirty="0"/>
              <a:t> </a:t>
            </a:r>
            <a:r>
              <a:rPr dirty="0"/>
              <a:t>suspend</a:t>
            </a:r>
            <a:r>
              <a:rPr spc="10" dirty="0"/>
              <a:t> </a:t>
            </a:r>
            <a:r>
              <a:rPr spc="-25" dirty="0"/>
              <a:t>the</a:t>
            </a:r>
            <a:r>
              <a:rPr spc="500" dirty="0"/>
              <a:t> </a:t>
            </a:r>
            <a:r>
              <a:rPr dirty="0"/>
              <a:t>issue,</a:t>
            </a:r>
            <a:r>
              <a:rPr spc="-15" dirty="0"/>
              <a:t> </a:t>
            </a:r>
            <a:r>
              <a:rPr dirty="0"/>
              <a:t>valuation,</a:t>
            </a:r>
            <a:r>
              <a:rPr spc="-10" dirty="0"/>
              <a:t> </a:t>
            </a:r>
            <a:r>
              <a:rPr dirty="0"/>
              <a:t>sale,</a:t>
            </a:r>
            <a:r>
              <a:rPr spc="-10" dirty="0"/>
              <a:t> </a:t>
            </a:r>
            <a:r>
              <a:rPr dirty="0"/>
              <a:t>purchase,</a:t>
            </a:r>
            <a:r>
              <a:rPr spc="-10" dirty="0"/>
              <a:t> redemption </a:t>
            </a:r>
            <a:r>
              <a:rPr dirty="0"/>
              <a:t>or</a:t>
            </a:r>
            <a:r>
              <a:rPr spc="-10" dirty="0"/>
              <a:t> </a:t>
            </a:r>
            <a:r>
              <a:rPr dirty="0"/>
              <a:t>conversion</a:t>
            </a:r>
            <a:r>
              <a:rPr spc="-10" dirty="0"/>
              <a:t> </a:t>
            </a:r>
            <a:r>
              <a:rPr dirty="0"/>
              <a:t>of</a:t>
            </a:r>
            <a:r>
              <a:rPr spc="-10" dirty="0"/>
              <a:t> shares.</a:t>
            </a: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00" dirty="0"/>
          </a:p>
          <a:p>
            <a:pPr marL="12700">
              <a:lnSpc>
                <a:spcPct val="100000"/>
              </a:lnSpc>
            </a:pPr>
            <a:r>
              <a:rPr sz="1200" b="1" spc="-10" dirty="0">
                <a:latin typeface="SharpSansDisplayNo1-Semibold"/>
                <a:cs typeface="SharpSansDisplayNo1-Semibold"/>
              </a:rPr>
              <a:t>Private Markets</a:t>
            </a:r>
            <a:r>
              <a:rPr sz="1200" b="1" dirty="0">
                <a:latin typeface="SharpSansDisplayNo1-Semibold"/>
                <a:cs typeface="SharpSansDisplayNo1-Semibold"/>
              </a:rPr>
              <a:t> </a:t>
            </a:r>
            <a:r>
              <a:rPr sz="1200" b="1" spc="-20" dirty="0">
                <a:latin typeface="SharpSansDisplayNo1-Semibold"/>
                <a:cs typeface="SharpSansDisplayNo1-Semibold"/>
              </a:rPr>
              <a:t>Risk</a:t>
            </a:r>
            <a:endParaRPr sz="1200" dirty="0">
              <a:latin typeface="SharpSansDisplayNo1-Semibold"/>
              <a:cs typeface="SharpSansDisplayNo1-Semibold"/>
            </a:endParaRPr>
          </a:p>
          <a:p>
            <a:pPr marL="12700" marR="5080">
              <a:lnSpc>
                <a:spcPct val="111100"/>
              </a:lnSpc>
              <a:spcBef>
                <a:spcPts val="365"/>
              </a:spcBef>
            </a:pPr>
            <a:r>
              <a:rPr dirty="0"/>
              <a:t>Private</a:t>
            </a:r>
            <a:r>
              <a:rPr spc="-10" dirty="0"/>
              <a:t> market</a:t>
            </a:r>
            <a:r>
              <a:rPr spc="-5" dirty="0"/>
              <a:t> </a:t>
            </a:r>
            <a:r>
              <a:rPr dirty="0"/>
              <a:t>assets</a:t>
            </a:r>
            <a:r>
              <a:rPr spc="-10" dirty="0"/>
              <a:t> </a:t>
            </a:r>
            <a:r>
              <a:rPr dirty="0"/>
              <a:t>have</a:t>
            </a:r>
            <a:r>
              <a:rPr spc="-5" dirty="0"/>
              <a:t> </a:t>
            </a:r>
            <a:r>
              <a:rPr dirty="0"/>
              <a:t>certain</a:t>
            </a:r>
            <a:r>
              <a:rPr spc="-10" dirty="0"/>
              <a:t> characteristics</a:t>
            </a:r>
            <a:r>
              <a:rPr spc="-5" dirty="0"/>
              <a:t> </a:t>
            </a:r>
            <a:r>
              <a:rPr dirty="0"/>
              <a:t>which</a:t>
            </a:r>
            <a:r>
              <a:rPr spc="-10" dirty="0"/>
              <a:t> </a:t>
            </a:r>
            <a:r>
              <a:rPr dirty="0"/>
              <a:t>have</a:t>
            </a:r>
            <a:r>
              <a:rPr spc="-5" dirty="0"/>
              <a:t> </a:t>
            </a:r>
            <a:r>
              <a:rPr dirty="0"/>
              <a:t>associated</a:t>
            </a:r>
            <a:r>
              <a:rPr spc="-10" dirty="0"/>
              <a:t> </a:t>
            </a:r>
            <a:r>
              <a:rPr dirty="0"/>
              <a:t>risks.</a:t>
            </a:r>
            <a:r>
              <a:rPr spc="-5" dirty="0"/>
              <a:t> </a:t>
            </a:r>
            <a:r>
              <a:rPr dirty="0"/>
              <a:t>Because</a:t>
            </a:r>
            <a:r>
              <a:rPr spc="-10" dirty="0"/>
              <a:t> </a:t>
            </a:r>
            <a:r>
              <a:rPr dirty="0"/>
              <a:t>assets</a:t>
            </a:r>
            <a:r>
              <a:rPr spc="-5" dirty="0"/>
              <a:t> </a:t>
            </a:r>
            <a:r>
              <a:rPr dirty="0"/>
              <a:t>do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trade</a:t>
            </a:r>
            <a:r>
              <a:rPr spc="-10" dirty="0"/>
              <a:t> </a:t>
            </a:r>
            <a:r>
              <a:rPr dirty="0"/>
              <a:t>on</a:t>
            </a:r>
            <a:r>
              <a:rPr spc="-5" dirty="0"/>
              <a:t> </a:t>
            </a:r>
            <a:r>
              <a:rPr dirty="0"/>
              <a:t>public</a:t>
            </a:r>
            <a:r>
              <a:rPr spc="-5" dirty="0"/>
              <a:t> </a:t>
            </a:r>
            <a:r>
              <a:rPr spc="-10" dirty="0"/>
              <a:t>markets,</a:t>
            </a:r>
            <a:r>
              <a:rPr spc="500" dirty="0"/>
              <a:t> </a:t>
            </a:r>
            <a:r>
              <a:rPr dirty="0"/>
              <a:t>valuation</a:t>
            </a:r>
            <a:r>
              <a:rPr spc="-10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pricing</a:t>
            </a:r>
            <a:r>
              <a:rPr spc="-10" dirty="0"/>
              <a:t> </a:t>
            </a:r>
            <a:r>
              <a:rPr dirty="0"/>
              <a:t>may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</a:t>
            </a:r>
            <a:r>
              <a:rPr dirty="0"/>
              <a:t>difficult</a:t>
            </a:r>
            <a:r>
              <a:rPr spc="-10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determine.</a:t>
            </a:r>
            <a:r>
              <a:rPr spc="-10" dirty="0"/>
              <a:t> </a:t>
            </a:r>
            <a:r>
              <a:rPr dirty="0"/>
              <a:t>Assets</a:t>
            </a:r>
            <a:r>
              <a:rPr spc="-10" dirty="0"/>
              <a:t> </a:t>
            </a:r>
            <a:r>
              <a:rPr dirty="0"/>
              <a:t>may</a:t>
            </a:r>
            <a:r>
              <a:rPr spc="-5" dirty="0"/>
              <a:t> </a:t>
            </a:r>
            <a:r>
              <a:rPr dirty="0"/>
              <a:t>be</a:t>
            </a:r>
            <a:r>
              <a:rPr spc="-10" dirty="0"/>
              <a:t> </a:t>
            </a:r>
            <a:r>
              <a:rPr dirty="0"/>
              <a:t>long-term</a:t>
            </a:r>
            <a:r>
              <a:rPr spc="-10" dirty="0"/>
              <a:t> </a:t>
            </a:r>
            <a:r>
              <a:rPr dirty="0"/>
              <a:t>projects</a:t>
            </a:r>
            <a:r>
              <a:rPr spc="-10" dirty="0"/>
              <a:t> </a:t>
            </a:r>
            <a:r>
              <a:rPr dirty="0"/>
              <a:t>which</a:t>
            </a:r>
            <a:r>
              <a:rPr spc="-10" dirty="0"/>
              <a:t> </a:t>
            </a:r>
            <a:r>
              <a:rPr dirty="0"/>
              <a:t>have</a:t>
            </a:r>
            <a:r>
              <a:rPr spc="-10" dirty="0"/>
              <a:t> development </a:t>
            </a:r>
            <a:r>
              <a:rPr dirty="0"/>
              <a:t>risk</a:t>
            </a:r>
            <a:r>
              <a:rPr spc="-10" dirty="0"/>
              <a:t> </a:t>
            </a:r>
            <a:r>
              <a:rPr spc="-25" dirty="0"/>
              <a:t>and</a:t>
            </a:r>
            <a:r>
              <a:rPr spc="500" dirty="0"/>
              <a:t> </a:t>
            </a:r>
            <a:r>
              <a:rPr dirty="0"/>
              <a:t>uncertainty</a:t>
            </a:r>
            <a:r>
              <a:rPr spc="-5" dirty="0"/>
              <a:t> </a:t>
            </a:r>
            <a:r>
              <a:rPr spc="-10" dirty="0"/>
              <a:t>regarding</a:t>
            </a:r>
            <a:r>
              <a:rPr dirty="0"/>
              <a:t> their financial</a:t>
            </a:r>
            <a:r>
              <a:rPr spc="-5" dirty="0"/>
              <a:t> </a:t>
            </a:r>
            <a:r>
              <a:rPr dirty="0"/>
              <a:t>viability and </a:t>
            </a:r>
            <a:r>
              <a:rPr spc="-10" dirty="0"/>
              <a:t>overall</a:t>
            </a:r>
            <a:r>
              <a:rPr spc="-5" dirty="0"/>
              <a:t> </a:t>
            </a:r>
            <a:r>
              <a:rPr dirty="0"/>
              <a:t>the risk of</a:t>
            </a:r>
            <a:r>
              <a:rPr spc="-5" dirty="0"/>
              <a:t> </a:t>
            </a:r>
            <a:r>
              <a:rPr spc="-10" dirty="0"/>
              <a:t>default,</a:t>
            </a:r>
            <a:r>
              <a:rPr dirty="0"/>
              <a:t> </a:t>
            </a:r>
            <a:r>
              <a:rPr spc="-10" dirty="0"/>
              <a:t>bankruptcy</a:t>
            </a:r>
            <a:r>
              <a:rPr dirty="0"/>
              <a:t> or dilution</a:t>
            </a:r>
            <a:r>
              <a:rPr spc="-5" dirty="0"/>
              <a:t> </a:t>
            </a:r>
            <a:r>
              <a:rPr dirty="0"/>
              <a:t>of the value</a:t>
            </a:r>
            <a:r>
              <a:rPr spc="-5" dirty="0"/>
              <a:t> </a:t>
            </a:r>
            <a:r>
              <a:rPr dirty="0"/>
              <a:t>of holdings </a:t>
            </a:r>
            <a:r>
              <a:rPr spc="-25" dirty="0"/>
              <a:t>in</a:t>
            </a:r>
            <a:r>
              <a:rPr spc="500" dirty="0"/>
              <a:t> </a:t>
            </a:r>
            <a:r>
              <a:rPr dirty="0"/>
              <a:t>individual</a:t>
            </a:r>
            <a:r>
              <a:rPr spc="-15" dirty="0"/>
              <a:t> </a:t>
            </a:r>
            <a:r>
              <a:rPr dirty="0"/>
              <a:t>assets is</a:t>
            </a:r>
            <a:r>
              <a:rPr spc="-5" dirty="0"/>
              <a:t> </a:t>
            </a:r>
            <a:r>
              <a:rPr dirty="0"/>
              <a:t>higher than</a:t>
            </a:r>
            <a:r>
              <a:rPr spc="-5" dirty="0"/>
              <a:t> </a:t>
            </a:r>
            <a:r>
              <a:rPr dirty="0"/>
              <a:t>for public</a:t>
            </a:r>
            <a:r>
              <a:rPr spc="-5" dirty="0"/>
              <a:t> </a:t>
            </a:r>
            <a:r>
              <a:rPr spc="-10" dirty="0"/>
              <a:t>market</a:t>
            </a:r>
            <a:r>
              <a:rPr dirty="0"/>
              <a:t> </a:t>
            </a:r>
            <a:r>
              <a:rPr spc="-10" dirty="0"/>
              <a:t>assets.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77900" y="1391035"/>
            <a:ext cx="6768465" cy="4078604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200" b="1" dirty="0">
                <a:latin typeface="SharpSansDisplayNo1-Semibold"/>
                <a:cs typeface="SharpSansDisplayNo1-Semibold"/>
              </a:rPr>
              <a:t>Risks</a:t>
            </a:r>
            <a:r>
              <a:rPr sz="1200" b="1" spc="-35" dirty="0">
                <a:latin typeface="SharpSansDisplayNo1-Semibold"/>
                <a:cs typeface="SharpSansDisplayNo1-Semibold"/>
              </a:rPr>
              <a:t> </a:t>
            </a:r>
            <a:r>
              <a:rPr sz="1200" b="1" dirty="0">
                <a:latin typeface="SharpSansDisplayNo1-Semibold"/>
                <a:cs typeface="SharpSansDisplayNo1-Semibold"/>
              </a:rPr>
              <a:t>of</a:t>
            </a:r>
            <a:r>
              <a:rPr sz="1200" b="1" spc="-20" dirty="0">
                <a:latin typeface="SharpSansDisplayNo1-Semibold"/>
                <a:cs typeface="SharpSansDisplayNo1-Semibold"/>
              </a:rPr>
              <a:t> </a:t>
            </a:r>
            <a:r>
              <a:rPr sz="1200" b="1" spc="-10" dirty="0">
                <a:latin typeface="SharpSansDisplayNo1-Semibold"/>
                <a:cs typeface="SharpSansDisplayNo1-Semibold"/>
              </a:rPr>
              <a:t>investing</a:t>
            </a:r>
            <a:endParaRPr sz="1200">
              <a:latin typeface="SharpSansDisplayNo1-Semibold"/>
              <a:cs typeface="SharpSansDisplayNo1-Semibold"/>
            </a:endParaRPr>
          </a:p>
          <a:p>
            <a:pPr marL="12700" marR="161290" algn="just">
              <a:lnSpc>
                <a:spcPct val="111100"/>
              </a:lnSpc>
              <a:spcBef>
                <a:spcPts val="365"/>
              </a:spcBef>
            </a:pPr>
            <a:r>
              <a:rPr sz="900" dirty="0">
                <a:latin typeface="SharpSansDisplayNo1-Book"/>
                <a:cs typeface="SharpSansDisplayNo1-Book"/>
              </a:rPr>
              <a:t>Equities: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Foreign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securities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may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more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volatile,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harder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to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price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and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less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liquid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than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domestic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securities.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They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are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subject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to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different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accounting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and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regulatory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standards,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and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political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and</a:t>
            </a:r>
            <a:r>
              <a:rPr sz="900" spc="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economic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risks.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These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risks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may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be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enhanced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</a:t>
            </a:r>
            <a:r>
              <a:rPr sz="900" spc="1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emerging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markets</a:t>
            </a:r>
            <a:r>
              <a:rPr sz="900" spc="-5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countries.</a:t>
            </a:r>
            <a:endParaRPr sz="900">
              <a:latin typeface="SharpSansDisplayNo1-Book"/>
              <a:cs typeface="SharpSansDisplayNo1-Book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00">
              <a:latin typeface="SharpSansDisplayNo1-Book"/>
              <a:cs typeface="SharpSansDisplayNo1-Book"/>
            </a:endParaRPr>
          </a:p>
          <a:p>
            <a:pPr marL="12700">
              <a:lnSpc>
                <a:spcPct val="100000"/>
              </a:lnSpc>
            </a:pPr>
            <a:r>
              <a:rPr sz="1200" b="1" spc="-10" dirty="0">
                <a:latin typeface="SharpSansDisplayNo1-Semibold"/>
                <a:cs typeface="SharpSansDisplayNo1-Semibold"/>
              </a:rPr>
              <a:t>Fixed Income</a:t>
            </a:r>
            <a:endParaRPr sz="1200">
              <a:latin typeface="SharpSansDisplayNo1-Semibold"/>
              <a:cs typeface="SharpSansDisplayNo1-Semibold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900" dirty="0">
                <a:latin typeface="SharpSansDisplayNo1-Book"/>
                <a:cs typeface="SharpSansDisplayNo1-Book"/>
              </a:rPr>
              <a:t>Fixed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income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securities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are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subject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to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certain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risks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including,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but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not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limited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to:</a:t>
            </a:r>
            <a:r>
              <a:rPr sz="900" spc="-10" dirty="0">
                <a:latin typeface="SharpSansDisplayNo1-Book"/>
                <a:cs typeface="SharpSansDisplayNo1-Book"/>
              </a:rPr>
              <a:t> interest rate, </a:t>
            </a:r>
            <a:r>
              <a:rPr sz="900" dirty="0">
                <a:latin typeface="SharpSansDisplayNo1-Book"/>
                <a:cs typeface="SharpSansDisplayNo1-Book"/>
              </a:rPr>
              <a:t>credit,</a:t>
            </a:r>
            <a:r>
              <a:rPr sz="900" spc="-10" dirty="0">
                <a:latin typeface="SharpSansDisplayNo1-Book"/>
                <a:cs typeface="SharpSansDisplayNo1-Book"/>
              </a:rPr>
              <a:t> prepayment, </a:t>
            </a:r>
            <a:r>
              <a:rPr sz="900" dirty="0">
                <a:latin typeface="SharpSansDisplayNo1-Book"/>
                <a:cs typeface="SharpSansDisplayNo1-Book"/>
              </a:rPr>
              <a:t>and</a:t>
            </a:r>
            <a:r>
              <a:rPr sz="900" spc="-10" dirty="0">
                <a:latin typeface="SharpSansDisplayNo1-Book"/>
                <a:cs typeface="SharpSansDisplayNo1-Book"/>
              </a:rPr>
              <a:t> extension.</a:t>
            </a:r>
            <a:endParaRPr sz="900">
              <a:latin typeface="SharpSansDisplayNo1-Book"/>
              <a:cs typeface="SharpSansDisplayNo1-Book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00">
              <a:latin typeface="SharpSansDisplayNo1-Book"/>
              <a:cs typeface="SharpSansDisplayNo1-Book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SharpSansDisplayNo1-Semibold"/>
                <a:cs typeface="SharpSansDisplayNo1-Semibold"/>
              </a:rPr>
              <a:t>Real</a:t>
            </a:r>
            <a:r>
              <a:rPr sz="1200" b="1" spc="-55" dirty="0">
                <a:latin typeface="SharpSansDisplayNo1-Semibold"/>
                <a:cs typeface="SharpSansDisplayNo1-Semibold"/>
              </a:rPr>
              <a:t> </a:t>
            </a:r>
            <a:r>
              <a:rPr sz="1200" b="1" spc="-10" dirty="0">
                <a:latin typeface="SharpSansDisplayNo1-Semibold"/>
                <a:cs typeface="SharpSansDisplayNo1-Semibold"/>
              </a:rPr>
              <a:t>Estate</a:t>
            </a:r>
            <a:endParaRPr sz="1200">
              <a:latin typeface="SharpSansDisplayNo1-Semibold"/>
              <a:cs typeface="SharpSansDisplayNo1-Semibold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900" spc="-10" dirty="0">
                <a:latin typeface="SharpSansDisplayNo1-Book"/>
                <a:cs typeface="SharpSansDisplayNo1-Book"/>
              </a:rPr>
              <a:t>Investments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real </a:t>
            </a:r>
            <a:r>
              <a:rPr sz="900" spc="-10" dirty="0">
                <a:latin typeface="SharpSansDisplayNo1-Book"/>
                <a:cs typeface="SharpSansDisplayNo1-Book"/>
              </a:rPr>
              <a:t>estate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may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carry additional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risk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of loss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due to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nature and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volatility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of the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underlying </a:t>
            </a:r>
            <a:r>
              <a:rPr sz="900" spc="-10" dirty="0">
                <a:latin typeface="SharpSansDisplayNo1-Book"/>
                <a:cs typeface="SharpSansDisplayNo1-Book"/>
              </a:rPr>
              <a:t>investments.</a:t>
            </a:r>
            <a:endParaRPr sz="900">
              <a:latin typeface="SharpSansDisplayNo1-Book"/>
              <a:cs typeface="SharpSansDisplayNo1-Book"/>
            </a:endParaRPr>
          </a:p>
          <a:p>
            <a:pPr marL="12700" marR="5080">
              <a:lnSpc>
                <a:spcPct val="111100"/>
              </a:lnSpc>
            </a:pPr>
            <a:r>
              <a:rPr sz="900" dirty="0">
                <a:latin typeface="SharpSansDisplayNo1-Book"/>
                <a:cs typeface="SharpSansDisplayNo1-Book"/>
              </a:rPr>
              <a:t>Real</a:t>
            </a:r>
            <a:r>
              <a:rPr sz="900" spc="-10" dirty="0">
                <a:latin typeface="SharpSansDisplayNo1-Book"/>
                <a:cs typeface="SharpSansDisplayNo1-Book"/>
              </a:rPr>
              <a:t> estate</a:t>
            </a:r>
            <a:r>
              <a:rPr sz="9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investments</a:t>
            </a:r>
            <a:r>
              <a:rPr sz="900" dirty="0">
                <a:latin typeface="SharpSansDisplayNo1-Book"/>
                <a:cs typeface="SharpSansDisplayNo1-Book"/>
              </a:rPr>
              <a:t> are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relatively</a:t>
            </a:r>
            <a:r>
              <a:rPr sz="900" dirty="0">
                <a:latin typeface="SharpSansDisplayNo1-Book"/>
                <a:cs typeface="SharpSansDisplayNo1-Book"/>
              </a:rPr>
              <a:t> illiquid and the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ability to vary </a:t>
            </a:r>
            <a:r>
              <a:rPr sz="900" spc="-10" dirty="0">
                <a:latin typeface="SharpSansDisplayNo1-Book"/>
                <a:cs typeface="SharpSansDisplayNo1-Book"/>
              </a:rPr>
              <a:t>investments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 response to changes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 economic and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other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conditions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limited.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Real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estate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values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can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affected </a:t>
            </a:r>
            <a:r>
              <a:rPr sz="900" dirty="0">
                <a:latin typeface="SharpSansDisplayNo1-Book"/>
                <a:cs typeface="SharpSansDisplayNo1-Book"/>
              </a:rPr>
              <a:t>by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number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of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factors </a:t>
            </a:r>
            <a:r>
              <a:rPr sz="900" dirty="0">
                <a:latin typeface="SharpSansDisplayNo1-Book"/>
                <a:cs typeface="SharpSansDisplayNo1-Book"/>
              </a:rPr>
              <a:t>including,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inter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alia,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economic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climate,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property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market</a:t>
            </a:r>
            <a:r>
              <a:rPr sz="900" dirty="0">
                <a:latin typeface="SharpSansDisplayNo1-Book"/>
                <a:cs typeface="SharpSansDisplayNo1-Book"/>
              </a:rPr>
              <a:t> conditions, </a:t>
            </a:r>
            <a:r>
              <a:rPr sz="900" spc="-10" dirty="0">
                <a:latin typeface="SharpSansDisplayNo1-Book"/>
                <a:cs typeface="SharpSansDisplayNo1-Book"/>
              </a:rPr>
              <a:t>interest</a:t>
            </a:r>
            <a:r>
              <a:rPr sz="9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rates,</a:t>
            </a:r>
            <a:r>
              <a:rPr sz="900" dirty="0">
                <a:latin typeface="SharpSansDisplayNo1-Book"/>
                <a:cs typeface="SharpSansDisplayNo1-Book"/>
              </a:rPr>
              <a:t> and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regulation.</a:t>
            </a:r>
            <a:endParaRPr sz="900">
              <a:latin typeface="SharpSansDisplayNo1-Book"/>
              <a:cs typeface="SharpSansDisplayNo1-Book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00">
              <a:latin typeface="SharpSansDisplayNo1-Book"/>
              <a:cs typeface="SharpSansDisplayNo1-Book"/>
            </a:endParaRPr>
          </a:p>
          <a:p>
            <a:pPr marL="12700">
              <a:lnSpc>
                <a:spcPct val="100000"/>
              </a:lnSpc>
            </a:pPr>
            <a:r>
              <a:rPr sz="1200" b="1" spc="-10" dirty="0">
                <a:latin typeface="SharpSansDisplayNo1-Semibold"/>
                <a:cs typeface="SharpSansDisplayNo1-Semibold"/>
              </a:rPr>
              <a:t>Alternatives</a:t>
            </a:r>
            <a:endParaRPr sz="1200">
              <a:latin typeface="SharpSansDisplayNo1-Semibold"/>
              <a:cs typeface="SharpSansDisplayNo1-Semibold"/>
            </a:endParaRPr>
          </a:p>
          <a:p>
            <a:pPr marL="12700" marR="213995">
              <a:lnSpc>
                <a:spcPct val="111100"/>
              </a:lnSpc>
              <a:spcBef>
                <a:spcPts val="365"/>
              </a:spcBef>
            </a:pPr>
            <a:r>
              <a:rPr sz="900" dirty="0">
                <a:latin typeface="SharpSansDisplayNo1-Book"/>
                <a:cs typeface="SharpSansDisplayNo1-Book"/>
              </a:rPr>
              <a:t>Alternative</a:t>
            </a:r>
            <a:r>
              <a:rPr sz="900" spc="-10" dirty="0">
                <a:latin typeface="SharpSansDisplayNo1-Book"/>
                <a:cs typeface="SharpSansDisplayNo1-Book"/>
              </a:rPr>
              <a:t> investments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may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engage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speculative</a:t>
            </a:r>
            <a:r>
              <a:rPr sz="900" spc="-10" dirty="0">
                <a:latin typeface="SharpSansDisplayNo1-Book"/>
                <a:cs typeface="SharpSansDisplayNo1-Book"/>
              </a:rPr>
              <a:t> investment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practices;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involve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high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degree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of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risk;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are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generally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considered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to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be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illiquid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due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to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restrictions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on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transferring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interests.</a:t>
            </a:r>
            <a:r>
              <a:rPr sz="900" spc="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investor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could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lose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all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or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substantial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portion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of</a:t>
            </a:r>
            <a:r>
              <a:rPr sz="900" spc="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their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investment.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Investors</a:t>
            </a:r>
            <a:r>
              <a:rPr sz="900" dirty="0">
                <a:latin typeface="SharpSansDisplayNo1-Book"/>
                <a:cs typeface="SharpSansDisplayNo1-Book"/>
              </a:rPr>
              <a:t> must have the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financial ability, sophistication/ experience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and willingness to bear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 risks of </a:t>
            </a:r>
            <a:r>
              <a:rPr sz="900" spc="-20" dirty="0">
                <a:latin typeface="SharpSansDisplayNo1-Book"/>
                <a:cs typeface="SharpSansDisplayNo1-Book"/>
              </a:rPr>
              <a:t>such</a:t>
            </a:r>
            <a:endParaRPr sz="900">
              <a:latin typeface="SharpSansDisplayNo1-Book"/>
              <a:cs typeface="SharpSansDisplayNo1-Book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dirty="0">
                <a:latin typeface="SharpSansDisplayNo1-Book"/>
                <a:cs typeface="SharpSansDisplayNo1-Book"/>
              </a:rPr>
              <a:t>an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investment.</a:t>
            </a:r>
            <a:endParaRPr sz="900">
              <a:latin typeface="SharpSansDisplayNo1-Book"/>
              <a:cs typeface="SharpSansDisplayNo1-Book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900" spc="-10" dirty="0">
                <a:latin typeface="SharpSansDisplayNo1-Book"/>
                <a:cs typeface="SharpSansDisplayNo1-Book"/>
              </a:rPr>
              <a:t>Diversification</a:t>
            </a:r>
            <a:r>
              <a:rPr sz="900" dirty="0">
                <a:latin typeface="SharpSansDisplayNo1-Book"/>
                <a:cs typeface="SharpSansDisplayNo1-Book"/>
              </a:rPr>
              <a:t> does not necessarily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ensure a </a:t>
            </a:r>
            <a:r>
              <a:rPr sz="900" spc="-10" dirty="0">
                <a:latin typeface="SharpSansDisplayNo1-Book"/>
                <a:cs typeface="SharpSansDisplayNo1-Book"/>
              </a:rPr>
              <a:t>return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or </a:t>
            </a:r>
            <a:r>
              <a:rPr sz="900" spc="-10" dirty="0">
                <a:latin typeface="SharpSansDisplayNo1-Book"/>
                <a:cs typeface="SharpSansDisplayNo1-Book"/>
              </a:rPr>
              <a:t>protect</a:t>
            </a:r>
            <a:r>
              <a:rPr sz="900" dirty="0">
                <a:latin typeface="SharpSansDisplayNo1-Book"/>
                <a:cs typeface="SharpSansDisplayNo1-Book"/>
              </a:rPr>
              <a:t> against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 </a:t>
            </a:r>
            <a:r>
              <a:rPr sz="900" spc="-10" dirty="0">
                <a:latin typeface="SharpSansDisplayNo1-Book"/>
                <a:cs typeface="SharpSansDisplayNo1-Book"/>
              </a:rPr>
              <a:t>loss.</a:t>
            </a:r>
            <a:endParaRPr sz="900">
              <a:latin typeface="SharpSansDisplayNo1-Book"/>
              <a:cs typeface="SharpSansDisplayNo1-Book"/>
            </a:endParaRPr>
          </a:p>
          <a:p>
            <a:pPr marL="12700" marR="186690">
              <a:lnSpc>
                <a:spcPct val="111100"/>
              </a:lnSpc>
              <a:spcBef>
                <a:spcPts val="570"/>
              </a:spcBef>
            </a:pPr>
            <a:r>
              <a:rPr sz="900" dirty="0">
                <a:latin typeface="SharpSansDisplayNo1-Book"/>
                <a:cs typeface="SharpSansDisplayNo1-Book"/>
              </a:rPr>
              <a:t>This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not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complete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list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or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explanation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of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 risks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involved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investors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should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read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relevant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offering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documents </a:t>
            </a:r>
            <a:r>
              <a:rPr sz="900" spc="-25" dirty="0">
                <a:latin typeface="SharpSansDisplayNo1-Book"/>
                <a:cs typeface="SharpSansDisplayNo1-Book"/>
              </a:rPr>
              <a:t>and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consult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with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their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own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advisors</a:t>
            </a:r>
            <a:r>
              <a:rPr sz="900" spc="-10" dirty="0">
                <a:latin typeface="SharpSansDisplayNo1-Book"/>
                <a:cs typeface="SharpSansDisplayNo1-Book"/>
              </a:rPr>
              <a:t> before investing.</a:t>
            </a:r>
            <a:endParaRPr sz="900">
              <a:latin typeface="SharpSansDisplayNo1-Book"/>
              <a:cs typeface="SharpSansDisplayNo1-Boo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20" dirty="0"/>
              <a:t>Private</a:t>
            </a:r>
            <a:r>
              <a:rPr dirty="0"/>
              <a:t> </a:t>
            </a:r>
            <a:r>
              <a:rPr spc="-20" dirty="0"/>
              <a:t>Markets</a:t>
            </a:r>
            <a:r>
              <a:rPr dirty="0"/>
              <a:t> </a:t>
            </a:r>
            <a:r>
              <a:rPr spc="-10" dirty="0"/>
              <a:t>House</a:t>
            </a:r>
            <a:r>
              <a:rPr spc="5" dirty="0"/>
              <a:t> </a:t>
            </a:r>
            <a:r>
              <a:rPr spc="-20" dirty="0"/>
              <a:t>View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10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For</a:t>
            </a:r>
            <a:r>
              <a:rPr spc="-60" dirty="0"/>
              <a:t> </a:t>
            </a:r>
            <a:r>
              <a:rPr spc="-55" dirty="0"/>
              <a:t>professional</a:t>
            </a:r>
            <a:r>
              <a:rPr spc="-60" dirty="0"/>
              <a:t> </a:t>
            </a:r>
            <a:r>
              <a:rPr spc="-40" dirty="0"/>
              <a:t>clients</a:t>
            </a:r>
            <a:r>
              <a:rPr spc="-60" dirty="0"/>
              <a:t> </a:t>
            </a:r>
            <a:r>
              <a:rPr spc="-35" dirty="0"/>
              <a:t>only</a:t>
            </a:r>
            <a:r>
              <a:rPr spc="-60" dirty="0"/>
              <a:t> </a:t>
            </a:r>
            <a:r>
              <a:rPr dirty="0"/>
              <a:t>–</a:t>
            </a:r>
            <a:r>
              <a:rPr spc="-60" dirty="0"/>
              <a:t> </a:t>
            </a:r>
            <a:r>
              <a:rPr spc="-50" dirty="0"/>
              <a:t>Not</a:t>
            </a:r>
            <a:r>
              <a:rPr spc="-60" dirty="0"/>
              <a:t> </a:t>
            </a:r>
            <a:r>
              <a:rPr spc="-50" dirty="0"/>
              <a:t>for</a:t>
            </a:r>
            <a:r>
              <a:rPr spc="-60" dirty="0"/>
              <a:t> </a:t>
            </a:r>
            <a:r>
              <a:rPr spc="-35" dirty="0"/>
              <a:t>public</a:t>
            </a:r>
            <a:r>
              <a:rPr spc="-60" dirty="0"/>
              <a:t> </a:t>
            </a:r>
            <a:r>
              <a:rPr spc="-40" dirty="0"/>
              <a:t>distribution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</a:t>
            </a:r>
            <a:r>
              <a:rPr spc="-15" dirty="0"/>
              <a:t> </a:t>
            </a:r>
            <a:r>
              <a:rPr spc="-10" dirty="0"/>
              <a:t>Switzerland</a:t>
            </a:r>
            <a:r>
              <a:rPr spc="-15" dirty="0"/>
              <a:t> </a:t>
            </a:r>
            <a:r>
              <a:rPr dirty="0"/>
              <a:t>for</a:t>
            </a:r>
            <a:r>
              <a:rPr spc="-15" dirty="0"/>
              <a:t> </a:t>
            </a:r>
            <a:r>
              <a:rPr dirty="0"/>
              <a:t>Qualified</a:t>
            </a:r>
            <a:r>
              <a:rPr spc="-15" dirty="0"/>
              <a:t> </a:t>
            </a:r>
            <a:r>
              <a:rPr spc="-10" dirty="0"/>
              <a:t>Investors</a:t>
            </a:r>
            <a:r>
              <a:rPr spc="-15" dirty="0"/>
              <a:t> </a:t>
            </a:r>
            <a:r>
              <a:rPr dirty="0"/>
              <a:t>only</a:t>
            </a:r>
            <a:r>
              <a:rPr spc="-10" dirty="0"/>
              <a:t> </a:t>
            </a:r>
            <a:r>
              <a:rPr dirty="0"/>
              <a:t>–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for</a:t>
            </a:r>
            <a:r>
              <a:rPr spc="-15" dirty="0"/>
              <a:t> </a:t>
            </a:r>
            <a:r>
              <a:rPr dirty="0"/>
              <a:t>use</a:t>
            </a:r>
            <a:r>
              <a:rPr spc="-15" dirty="0"/>
              <a:t> </a:t>
            </a:r>
            <a:r>
              <a:rPr dirty="0"/>
              <a:t>by</a:t>
            </a:r>
            <a:r>
              <a:rPr spc="-10" dirty="0"/>
              <a:t> retail</a:t>
            </a:r>
            <a:r>
              <a:rPr spc="-15" dirty="0"/>
              <a:t> </a:t>
            </a:r>
            <a:r>
              <a:rPr spc="-10" dirty="0"/>
              <a:t>investors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sz="900" dirty="0"/>
              <a:t>Past</a:t>
            </a:r>
            <a:r>
              <a:rPr sz="900" spc="-15" dirty="0"/>
              <a:t> </a:t>
            </a:r>
            <a:r>
              <a:rPr sz="900" dirty="0"/>
              <a:t>performance</a:t>
            </a:r>
            <a:r>
              <a:rPr sz="900" spc="-10" dirty="0"/>
              <a:t> </a:t>
            </a:r>
            <a:r>
              <a:rPr sz="900" dirty="0"/>
              <a:t>does</a:t>
            </a:r>
            <a:r>
              <a:rPr sz="900" spc="-10" dirty="0"/>
              <a:t> </a:t>
            </a:r>
            <a:r>
              <a:rPr sz="900" dirty="0"/>
              <a:t>not</a:t>
            </a:r>
            <a:r>
              <a:rPr sz="900" spc="-10" dirty="0"/>
              <a:t> </a:t>
            </a:r>
            <a:r>
              <a:rPr sz="900" dirty="0"/>
              <a:t>predict</a:t>
            </a:r>
            <a:r>
              <a:rPr sz="900" spc="-10" dirty="0"/>
              <a:t> </a:t>
            </a:r>
            <a:r>
              <a:rPr sz="900" dirty="0"/>
              <a:t>future</a:t>
            </a:r>
            <a:r>
              <a:rPr sz="900" spc="-10" dirty="0"/>
              <a:t> </a:t>
            </a:r>
            <a:r>
              <a:rPr sz="900" dirty="0"/>
              <a:t>returns.</a:t>
            </a:r>
            <a:r>
              <a:rPr sz="900" spc="-10" dirty="0"/>
              <a:t> </a:t>
            </a:r>
            <a:r>
              <a:rPr sz="900" dirty="0"/>
              <a:t>The</a:t>
            </a:r>
            <a:r>
              <a:rPr sz="900" spc="-10" dirty="0"/>
              <a:t> </a:t>
            </a:r>
            <a:r>
              <a:rPr sz="900" dirty="0"/>
              <a:t>value</a:t>
            </a:r>
            <a:r>
              <a:rPr sz="900" spc="-10" dirty="0"/>
              <a:t> </a:t>
            </a:r>
            <a:r>
              <a:rPr sz="900" dirty="0"/>
              <a:t>of</a:t>
            </a:r>
            <a:r>
              <a:rPr sz="900" spc="-10" dirty="0"/>
              <a:t> investments,</a:t>
            </a:r>
            <a:r>
              <a:rPr sz="900" spc="-15" dirty="0"/>
              <a:t> </a:t>
            </a:r>
            <a:r>
              <a:rPr sz="900" dirty="0"/>
              <a:t>and</a:t>
            </a:r>
            <a:r>
              <a:rPr sz="900" spc="-10" dirty="0"/>
              <a:t> </a:t>
            </a:r>
            <a:r>
              <a:rPr sz="900" dirty="0"/>
              <a:t>the</a:t>
            </a:r>
            <a:r>
              <a:rPr sz="900" spc="-10" dirty="0"/>
              <a:t> </a:t>
            </a:r>
            <a:r>
              <a:rPr sz="900" dirty="0"/>
              <a:t>income</a:t>
            </a:r>
            <a:r>
              <a:rPr sz="900" spc="-10" dirty="0"/>
              <a:t> </a:t>
            </a:r>
            <a:r>
              <a:rPr sz="900" dirty="0"/>
              <a:t>from</a:t>
            </a:r>
            <a:r>
              <a:rPr sz="900" spc="-10" dirty="0"/>
              <a:t> </a:t>
            </a:r>
            <a:r>
              <a:rPr sz="900" dirty="0"/>
              <a:t>them,</a:t>
            </a:r>
            <a:r>
              <a:rPr sz="900" spc="-10" dirty="0"/>
              <a:t> </a:t>
            </a:r>
            <a:r>
              <a:rPr sz="900" dirty="0"/>
              <a:t>can</a:t>
            </a:r>
            <a:r>
              <a:rPr sz="900" spc="-10" dirty="0"/>
              <a:t> </a:t>
            </a:r>
            <a:r>
              <a:rPr sz="900" dirty="0"/>
              <a:t>go</a:t>
            </a:r>
            <a:r>
              <a:rPr sz="900" spc="-10" dirty="0"/>
              <a:t> </a:t>
            </a:r>
            <a:r>
              <a:rPr sz="900" dirty="0"/>
              <a:t>down</a:t>
            </a:r>
            <a:r>
              <a:rPr sz="900" spc="-10" dirty="0"/>
              <a:t> </a:t>
            </a:r>
            <a:r>
              <a:rPr sz="900" dirty="0"/>
              <a:t>as</a:t>
            </a:r>
            <a:r>
              <a:rPr sz="900" spc="-10" dirty="0"/>
              <a:t> </a:t>
            </a:r>
            <a:r>
              <a:rPr sz="900" dirty="0"/>
              <a:t>well</a:t>
            </a:r>
            <a:r>
              <a:rPr sz="900" spc="-10" dirty="0"/>
              <a:t> </a:t>
            </a:r>
            <a:r>
              <a:rPr sz="900" dirty="0"/>
              <a:t>as</a:t>
            </a:r>
            <a:r>
              <a:rPr sz="900" spc="-15" dirty="0"/>
              <a:t> </a:t>
            </a:r>
            <a:r>
              <a:rPr sz="900" dirty="0"/>
              <a:t>up</a:t>
            </a:r>
            <a:r>
              <a:rPr sz="900" spc="-10" dirty="0"/>
              <a:t> </a:t>
            </a:r>
            <a:r>
              <a:rPr sz="900" dirty="0"/>
              <a:t>and</a:t>
            </a:r>
            <a:r>
              <a:rPr sz="900" spc="-10" dirty="0"/>
              <a:t> </a:t>
            </a:r>
            <a:r>
              <a:rPr sz="900" dirty="0"/>
              <a:t>clients</a:t>
            </a:r>
            <a:r>
              <a:rPr sz="900" spc="-10" dirty="0"/>
              <a:t> </a:t>
            </a:r>
            <a:r>
              <a:rPr sz="900" dirty="0"/>
              <a:t>may</a:t>
            </a:r>
            <a:r>
              <a:rPr sz="900" spc="-10" dirty="0"/>
              <a:t> </a:t>
            </a:r>
            <a:r>
              <a:rPr sz="900" dirty="0"/>
              <a:t>get</a:t>
            </a:r>
            <a:r>
              <a:rPr sz="900" spc="-10" dirty="0"/>
              <a:t> </a:t>
            </a:r>
            <a:r>
              <a:rPr sz="900" dirty="0"/>
              <a:t>back</a:t>
            </a:r>
            <a:r>
              <a:rPr sz="900" spc="-10" dirty="0"/>
              <a:t> </a:t>
            </a:r>
            <a:r>
              <a:rPr sz="900" dirty="0"/>
              <a:t>less</a:t>
            </a:r>
            <a:r>
              <a:rPr sz="900" spc="-10" dirty="0"/>
              <a:t> </a:t>
            </a:r>
            <a:r>
              <a:rPr sz="900" dirty="0"/>
              <a:t>than</a:t>
            </a:r>
            <a:r>
              <a:rPr sz="900" spc="-10" dirty="0"/>
              <a:t> </a:t>
            </a:r>
            <a:r>
              <a:rPr sz="900" dirty="0"/>
              <a:t>the</a:t>
            </a:r>
            <a:r>
              <a:rPr sz="900" spc="-10" dirty="0"/>
              <a:t> </a:t>
            </a:r>
            <a:r>
              <a:rPr sz="900" dirty="0"/>
              <a:t>amount</a:t>
            </a:r>
            <a:r>
              <a:rPr sz="900" spc="-10" dirty="0"/>
              <a:t> invested.</a:t>
            </a:r>
            <a:endParaRPr sz="900" dirty="0"/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 dirty="0"/>
          </a:p>
          <a:p>
            <a:pPr marL="12700">
              <a:lnSpc>
                <a:spcPct val="100000"/>
              </a:lnSpc>
            </a:pPr>
            <a:r>
              <a:rPr sz="900" b="0" dirty="0">
                <a:latin typeface="SharpSansDisplayNo1-Book"/>
                <a:cs typeface="SharpSansDisplayNo1-Book"/>
              </a:rPr>
              <a:t>The</a:t>
            </a:r>
            <a:r>
              <a:rPr sz="900" b="0" spc="-10" dirty="0">
                <a:latin typeface="SharpSansDisplayNo1-Book"/>
                <a:cs typeface="SharpSansDisplayNo1-Book"/>
              </a:rPr>
              <a:t> information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contained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herein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including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any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spc="-10" dirty="0">
                <a:latin typeface="SharpSansDisplayNo1-Book"/>
                <a:cs typeface="SharpSansDisplayNo1-Book"/>
              </a:rPr>
              <a:t>expressions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of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opinion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or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spc="-10" dirty="0">
                <a:latin typeface="SharpSansDisplayNo1-Book"/>
                <a:cs typeface="SharpSansDisplayNo1-Book"/>
              </a:rPr>
              <a:t>forecast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have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been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spc="-10" dirty="0">
                <a:latin typeface="SharpSansDisplayNo1-Book"/>
                <a:cs typeface="SharpSansDisplayNo1-Book"/>
              </a:rPr>
              <a:t>obtained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from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or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is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based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upon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sources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believed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by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us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to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be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reliable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but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is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not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spc="-10" dirty="0">
                <a:latin typeface="SharpSansDisplayNo1-Book"/>
                <a:cs typeface="SharpSansDisplayNo1-Book"/>
              </a:rPr>
              <a:t>guaranteed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as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to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the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spc="-10" dirty="0">
                <a:latin typeface="SharpSansDisplayNo1-Book"/>
                <a:cs typeface="SharpSansDisplayNo1-Book"/>
              </a:rPr>
              <a:t>accuracy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or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spc="-10" dirty="0">
                <a:latin typeface="SharpSansDisplayNo1-Book"/>
                <a:cs typeface="SharpSansDisplayNo1-Book"/>
              </a:rPr>
              <a:t>completeness.</a:t>
            </a:r>
            <a:endParaRPr sz="900" dirty="0">
              <a:latin typeface="SharpSansDisplayNo1-Book"/>
              <a:cs typeface="SharpSansDisplayNo1-Book"/>
            </a:endParaRPr>
          </a:p>
          <a:p>
            <a:pPr marL="12700" marR="5080">
              <a:lnSpc>
                <a:spcPct val="111100"/>
              </a:lnSpc>
              <a:spcBef>
                <a:spcPts val="280"/>
              </a:spcBef>
            </a:pPr>
            <a:r>
              <a:rPr sz="900" b="0" dirty="0">
                <a:latin typeface="SharpSansDisplayNo1-Book"/>
                <a:cs typeface="SharpSansDisplayNo1-Book"/>
              </a:rPr>
              <a:t>Any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data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contained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herein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which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is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attributed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to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a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third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party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(“Third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Party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Data”)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is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the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property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of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(a)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third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party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supplier(s)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(the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“Owner”)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and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is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licensed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for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use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abrdn*.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Third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Party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Data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may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not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be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copied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or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distributed.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Third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Party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Data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is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spc="-10" dirty="0">
                <a:latin typeface="SharpSansDisplayNo1-Book"/>
                <a:cs typeface="SharpSansDisplayNo1-Book"/>
              </a:rPr>
              <a:t>provided </a:t>
            </a:r>
            <a:r>
              <a:rPr sz="900" b="0" dirty="0">
                <a:latin typeface="SharpSansDisplayNo1-Book"/>
                <a:cs typeface="SharpSansDisplayNo1-Book"/>
              </a:rPr>
              <a:t>“as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is”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spc="-25" dirty="0">
                <a:latin typeface="SharpSansDisplayNo1-Book"/>
                <a:cs typeface="SharpSansDisplayNo1-Book"/>
              </a:rPr>
              <a:t>and</a:t>
            </a:r>
            <a:r>
              <a:rPr sz="900" b="0" spc="50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is</a:t>
            </a:r>
            <a:r>
              <a:rPr sz="900" b="0" spc="-2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not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spc="-10" dirty="0">
                <a:latin typeface="SharpSansDisplayNo1-Book"/>
                <a:cs typeface="SharpSansDisplayNo1-Book"/>
              </a:rPr>
              <a:t>warranted </a:t>
            </a:r>
            <a:r>
              <a:rPr sz="900" b="0" dirty="0">
                <a:latin typeface="SharpSansDisplayNo1-Book"/>
                <a:cs typeface="SharpSansDisplayNo1-Book"/>
              </a:rPr>
              <a:t>to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be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spc="-10" dirty="0">
                <a:latin typeface="SharpSansDisplayNo1-Book"/>
                <a:cs typeface="SharpSansDisplayNo1-Book"/>
              </a:rPr>
              <a:t>accurate, </a:t>
            </a:r>
            <a:r>
              <a:rPr sz="900" b="0" dirty="0">
                <a:latin typeface="SharpSansDisplayNo1-Book"/>
                <a:cs typeface="SharpSansDisplayNo1-Book"/>
              </a:rPr>
              <a:t>complete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or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timely.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spc="-55" dirty="0">
                <a:latin typeface="SharpSansDisplayNo1-Book"/>
                <a:cs typeface="SharpSansDisplayNo1-Book"/>
              </a:rPr>
              <a:t>To</a:t>
            </a:r>
            <a:r>
              <a:rPr sz="900" b="0" dirty="0">
                <a:latin typeface="SharpSansDisplayNo1-Book"/>
                <a:cs typeface="SharpSansDisplayNo1-Book"/>
              </a:rPr>
              <a:t> the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spc="-10" dirty="0">
                <a:latin typeface="SharpSansDisplayNo1-Book"/>
                <a:cs typeface="SharpSansDisplayNo1-Book"/>
              </a:rPr>
              <a:t>extent </a:t>
            </a:r>
            <a:r>
              <a:rPr sz="900" b="0" dirty="0">
                <a:latin typeface="SharpSansDisplayNo1-Book"/>
                <a:cs typeface="SharpSansDisplayNo1-Book"/>
              </a:rPr>
              <a:t>permitted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by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applicable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law,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none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of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the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Owner,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abrdn*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or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any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other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third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party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(including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any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third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party</a:t>
            </a:r>
            <a:r>
              <a:rPr sz="900" b="0" spc="-10" dirty="0">
                <a:latin typeface="SharpSansDisplayNo1-Book"/>
                <a:cs typeface="SharpSansDisplayNo1-Book"/>
              </a:rPr>
              <a:t> involved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in</a:t>
            </a:r>
            <a:r>
              <a:rPr sz="900" b="0" spc="-10" dirty="0">
                <a:latin typeface="SharpSansDisplayNo1-Book"/>
                <a:cs typeface="SharpSansDisplayNo1-Book"/>
              </a:rPr>
              <a:t> providing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and/or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compiling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Third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Party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Data)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shall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have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any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liability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for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spc="-10" dirty="0">
                <a:latin typeface="SharpSansDisplayNo1-Book"/>
                <a:cs typeface="SharpSansDisplayNo1-Book"/>
              </a:rPr>
              <a:t>Third</a:t>
            </a:r>
            <a:r>
              <a:rPr sz="900" b="0" spc="50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Party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Data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or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for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any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use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made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of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Third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Party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Data.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Neither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the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Owner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nor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any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other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third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party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sponsors,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endorses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or</a:t>
            </a:r>
            <a:r>
              <a:rPr sz="900" b="0" spc="-10" dirty="0">
                <a:latin typeface="SharpSansDisplayNo1-Book"/>
                <a:cs typeface="SharpSansDisplayNo1-Book"/>
              </a:rPr>
              <a:t> promotes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the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fund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or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product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to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which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Third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Party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Data</a:t>
            </a:r>
            <a:r>
              <a:rPr sz="900" b="0" spc="-10" dirty="0">
                <a:latin typeface="SharpSansDisplayNo1-Book"/>
                <a:cs typeface="SharpSansDisplayNo1-Book"/>
              </a:rPr>
              <a:t> relates.</a:t>
            </a:r>
            <a:endParaRPr sz="900" dirty="0">
              <a:latin typeface="SharpSansDisplayNo1-Book"/>
              <a:cs typeface="SharpSansDisplayNo1-Book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900" b="0" dirty="0">
                <a:latin typeface="SharpSansDisplayNo1-Book"/>
                <a:cs typeface="SharpSansDisplayNo1-Book"/>
              </a:rPr>
              <a:t>*abrdn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means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the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spc="-10" dirty="0">
                <a:latin typeface="SharpSansDisplayNo1-Book"/>
                <a:cs typeface="SharpSansDisplayNo1-Book"/>
              </a:rPr>
              <a:t>relevant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member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of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abrdn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group,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being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abrdn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plc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together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with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its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subsidiaries,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subsidiary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undertakings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and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associated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companies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(whether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direct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or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indirect)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from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time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to</a:t>
            </a:r>
            <a:r>
              <a:rPr sz="900" b="0" spc="-10" dirty="0">
                <a:latin typeface="SharpSansDisplayNo1-Book"/>
                <a:cs typeface="SharpSansDisplayNo1-Book"/>
              </a:rPr>
              <a:t> time.</a:t>
            </a:r>
            <a:endParaRPr sz="900" dirty="0">
              <a:latin typeface="SharpSansDisplayNo1-Book"/>
              <a:cs typeface="SharpSansDisplayNo1-Book"/>
            </a:endParaRPr>
          </a:p>
          <a:p>
            <a:pPr marL="12700" marR="168910">
              <a:lnSpc>
                <a:spcPct val="111100"/>
              </a:lnSpc>
              <a:spcBef>
                <a:spcPts val="565"/>
              </a:spcBef>
            </a:pPr>
            <a:r>
              <a:rPr sz="900" b="0" dirty="0">
                <a:latin typeface="SharpSansDisplayNo1-Book"/>
                <a:cs typeface="SharpSansDisplayNo1-Book"/>
              </a:rPr>
              <a:t>The</a:t>
            </a:r>
            <a:r>
              <a:rPr sz="900" b="0" spc="-10" dirty="0">
                <a:latin typeface="SharpSansDisplayNo1-Book"/>
                <a:cs typeface="SharpSansDisplayNo1-Book"/>
              </a:rPr>
              <a:t> information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contained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in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the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document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is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only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intended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for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qualified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spc="-10" dirty="0">
                <a:latin typeface="SharpSansDisplayNo1-Book"/>
                <a:cs typeface="SharpSansDisplayNo1-Book"/>
              </a:rPr>
              <a:t>investors </a:t>
            </a:r>
            <a:r>
              <a:rPr sz="900" b="0" dirty="0">
                <a:latin typeface="SharpSansDisplayNo1-Book"/>
                <a:cs typeface="SharpSansDisplayNo1-Book"/>
              </a:rPr>
              <a:t>pursuant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to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Art.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10(3)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and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(3ter)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of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the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Swiss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Federal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Law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of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Collective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spc="-10" dirty="0">
                <a:latin typeface="SharpSansDisplayNo1-Book"/>
                <a:cs typeface="SharpSansDisplayNo1-Book"/>
              </a:rPr>
              <a:t>Investment </a:t>
            </a:r>
            <a:r>
              <a:rPr sz="900" b="0" dirty="0">
                <a:latin typeface="SharpSansDisplayNo1-Book"/>
                <a:cs typeface="SharpSansDisplayNo1-Book"/>
              </a:rPr>
              <a:t>Schemes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(“CISA”).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The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spc="-10" dirty="0">
                <a:latin typeface="SharpSansDisplayNo1-Book"/>
                <a:cs typeface="SharpSansDisplayNo1-Book"/>
              </a:rPr>
              <a:t>information </a:t>
            </a:r>
            <a:r>
              <a:rPr sz="900" b="0" dirty="0">
                <a:latin typeface="SharpSansDisplayNo1-Book"/>
                <a:cs typeface="SharpSansDisplayNo1-Book"/>
              </a:rPr>
              <a:t>is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being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given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only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to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those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persons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who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have</a:t>
            </a:r>
            <a:r>
              <a:rPr sz="900" b="0" spc="-10" dirty="0">
                <a:latin typeface="SharpSansDisplayNo1-Book"/>
                <a:cs typeface="SharpSansDisplayNo1-Book"/>
              </a:rPr>
              <a:t> received</a:t>
            </a:r>
            <a:r>
              <a:rPr sz="900" b="0" spc="50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this</a:t>
            </a:r>
            <a:r>
              <a:rPr sz="900" b="0" spc="-2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document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directly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from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abrdn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spc="-10" dirty="0">
                <a:latin typeface="SharpSansDisplayNo1-Book"/>
                <a:cs typeface="SharpSansDisplayNo1-Book"/>
              </a:rPr>
              <a:t>Investments </a:t>
            </a:r>
            <a:r>
              <a:rPr sz="900" b="0" dirty="0">
                <a:latin typeface="SharpSansDisplayNo1-Book"/>
                <a:cs typeface="SharpSansDisplayNo1-Book"/>
              </a:rPr>
              <a:t>Switzerland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AG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(“AIS”)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and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must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not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be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acted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or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relied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upon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by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persons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receiving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a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copy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of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this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document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other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than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directly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from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AIS.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No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part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of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this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document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may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be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copied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or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duplicated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in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any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form</a:t>
            </a:r>
            <a:r>
              <a:rPr sz="900" b="0" spc="-1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or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spc="-25" dirty="0">
                <a:latin typeface="SharpSansDisplayNo1-Book"/>
                <a:cs typeface="SharpSansDisplayNo1-Book"/>
              </a:rPr>
              <a:t>by</a:t>
            </a:r>
            <a:r>
              <a:rPr sz="900" b="0" spc="50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any</a:t>
            </a:r>
            <a:r>
              <a:rPr sz="900" b="0" spc="-10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means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or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spc="-10" dirty="0">
                <a:latin typeface="SharpSansDisplayNo1-Book"/>
                <a:cs typeface="SharpSansDisplayNo1-Book"/>
              </a:rPr>
              <a:t>redistributed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without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the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written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consent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of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ASIS.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The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spc="-10" dirty="0">
                <a:latin typeface="SharpSansDisplayNo1-Book"/>
                <a:cs typeface="SharpSansDisplayNo1-Book"/>
              </a:rPr>
              <a:t>information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contained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herein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including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any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spc="-10" dirty="0">
                <a:latin typeface="SharpSansDisplayNo1-Book"/>
                <a:cs typeface="SharpSansDisplayNo1-Book"/>
              </a:rPr>
              <a:t>expressions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of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opinion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or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spc="-10" dirty="0">
                <a:latin typeface="SharpSansDisplayNo1-Book"/>
                <a:cs typeface="SharpSansDisplayNo1-Book"/>
              </a:rPr>
              <a:t>forecast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have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been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spc="-10" dirty="0">
                <a:latin typeface="SharpSansDisplayNo1-Book"/>
                <a:cs typeface="SharpSansDisplayNo1-Book"/>
              </a:rPr>
              <a:t>obtained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from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or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is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based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upon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sources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believed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by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us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to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be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reliable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but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is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not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spc="-10" dirty="0">
                <a:latin typeface="SharpSansDisplayNo1-Book"/>
                <a:cs typeface="SharpSansDisplayNo1-Book"/>
              </a:rPr>
              <a:t>guaranteed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as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to</a:t>
            </a:r>
            <a:r>
              <a:rPr sz="900" b="0" spc="-5" dirty="0">
                <a:latin typeface="SharpSansDisplayNo1-Book"/>
                <a:cs typeface="SharpSansDisplayNo1-Book"/>
              </a:rPr>
              <a:t> </a:t>
            </a:r>
            <a:r>
              <a:rPr sz="900" b="0" spc="-25" dirty="0">
                <a:latin typeface="SharpSansDisplayNo1-Book"/>
                <a:cs typeface="SharpSansDisplayNo1-Book"/>
              </a:rPr>
              <a:t>the</a:t>
            </a:r>
            <a:r>
              <a:rPr sz="900" b="0" spc="500" dirty="0">
                <a:latin typeface="SharpSansDisplayNo1-Book"/>
                <a:cs typeface="SharpSansDisplayNo1-Book"/>
              </a:rPr>
              <a:t> </a:t>
            </a:r>
            <a:r>
              <a:rPr sz="900" b="0" spc="-10" dirty="0">
                <a:latin typeface="SharpSansDisplayNo1-Book"/>
                <a:cs typeface="SharpSansDisplayNo1-Book"/>
              </a:rPr>
              <a:t>accuracy</a:t>
            </a:r>
            <a:r>
              <a:rPr sz="900" b="0" dirty="0">
                <a:latin typeface="SharpSansDisplayNo1-Book"/>
                <a:cs typeface="SharpSansDisplayNo1-Book"/>
              </a:rPr>
              <a:t> or</a:t>
            </a:r>
            <a:r>
              <a:rPr sz="900" b="0" spc="15" dirty="0">
                <a:latin typeface="SharpSansDisplayNo1-Book"/>
                <a:cs typeface="SharpSansDisplayNo1-Book"/>
              </a:rPr>
              <a:t> </a:t>
            </a:r>
            <a:r>
              <a:rPr sz="900" b="0" spc="-10" dirty="0">
                <a:latin typeface="SharpSansDisplayNo1-Book"/>
                <a:cs typeface="SharpSansDisplayNo1-Book"/>
              </a:rPr>
              <a:t>completeness.</a:t>
            </a:r>
            <a:endParaRPr sz="900" dirty="0">
              <a:latin typeface="SharpSansDisplayNo1-Book"/>
              <a:cs typeface="SharpSansDisplayNo1-Book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900" b="0" spc="-40" dirty="0">
                <a:latin typeface="SharpSansDisplayNo1-Book"/>
                <a:cs typeface="SharpSansDisplayNo1-Book"/>
              </a:rPr>
              <a:t>Tax</a:t>
            </a:r>
            <a:r>
              <a:rPr sz="900" b="0" dirty="0">
                <a:latin typeface="SharpSansDisplayNo1-Book"/>
                <a:cs typeface="SharpSansDisplayNo1-Book"/>
              </a:rPr>
              <a:t> </a:t>
            </a:r>
            <a:r>
              <a:rPr sz="900" b="0" spc="-10" dirty="0">
                <a:latin typeface="SharpSansDisplayNo1-Book"/>
                <a:cs typeface="SharpSansDisplayNo1-Book"/>
              </a:rPr>
              <a:t>treatment</a:t>
            </a:r>
            <a:r>
              <a:rPr sz="900" b="0" dirty="0">
                <a:latin typeface="SharpSansDisplayNo1-Book"/>
                <a:cs typeface="SharpSansDisplayNo1-Book"/>
              </a:rPr>
              <a:t> depends on the individual </a:t>
            </a:r>
            <a:r>
              <a:rPr sz="900" b="0" spc="-10" dirty="0">
                <a:latin typeface="SharpSansDisplayNo1-Book"/>
                <a:cs typeface="SharpSansDisplayNo1-Book"/>
              </a:rPr>
              <a:t>circumstances</a:t>
            </a:r>
            <a:r>
              <a:rPr sz="900" b="0" dirty="0">
                <a:latin typeface="SharpSansDisplayNo1-Book"/>
                <a:cs typeface="SharpSansDisplayNo1-Book"/>
              </a:rPr>
              <a:t> of</a:t>
            </a:r>
            <a:r>
              <a:rPr sz="900" b="0" spc="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each </a:t>
            </a:r>
            <a:r>
              <a:rPr sz="900" b="0" spc="-10" dirty="0">
                <a:latin typeface="SharpSansDisplayNo1-Book"/>
                <a:cs typeface="SharpSansDisplayNo1-Book"/>
              </a:rPr>
              <a:t>investor</a:t>
            </a:r>
            <a:r>
              <a:rPr sz="900" b="0" dirty="0">
                <a:latin typeface="SharpSansDisplayNo1-Book"/>
                <a:cs typeface="SharpSansDisplayNo1-Book"/>
              </a:rPr>
              <a:t> and may be subject to</a:t>
            </a:r>
            <a:r>
              <a:rPr sz="900" b="0" spc="5" dirty="0">
                <a:latin typeface="SharpSansDisplayNo1-Book"/>
                <a:cs typeface="SharpSansDisplayNo1-Book"/>
              </a:rPr>
              <a:t> </a:t>
            </a:r>
            <a:r>
              <a:rPr sz="900" b="0" dirty="0">
                <a:latin typeface="SharpSansDisplayNo1-Book"/>
                <a:cs typeface="SharpSansDisplayNo1-Book"/>
              </a:rPr>
              <a:t>change in the future. </a:t>
            </a:r>
            <a:r>
              <a:rPr sz="900" b="0" spc="-40" dirty="0">
                <a:latin typeface="SharpSansDisplayNo1-Book"/>
                <a:cs typeface="SharpSansDisplayNo1-Book"/>
              </a:rPr>
              <a:t>You</a:t>
            </a:r>
            <a:r>
              <a:rPr sz="900" b="0" dirty="0">
                <a:latin typeface="SharpSansDisplayNo1-Book"/>
                <a:cs typeface="SharpSansDisplayNo1-Book"/>
              </a:rPr>
              <a:t> should </a:t>
            </a:r>
            <a:r>
              <a:rPr sz="900" b="0" spc="-10" dirty="0">
                <a:latin typeface="SharpSansDisplayNo1-Book"/>
                <a:cs typeface="SharpSansDisplayNo1-Book"/>
              </a:rPr>
              <a:t>obtain</a:t>
            </a:r>
            <a:r>
              <a:rPr sz="900" b="0" dirty="0">
                <a:latin typeface="SharpSansDisplayNo1-Book"/>
                <a:cs typeface="SharpSansDisplayNo1-Book"/>
              </a:rPr>
              <a:t> specific</a:t>
            </a:r>
            <a:r>
              <a:rPr sz="900" b="0" spc="5" dirty="0">
                <a:latin typeface="SharpSansDisplayNo1-Book"/>
                <a:cs typeface="SharpSansDisplayNo1-Book"/>
              </a:rPr>
              <a:t> </a:t>
            </a:r>
            <a:r>
              <a:rPr sz="900" b="0" spc="-10" dirty="0">
                <a:latin typeface="SharpSansDisplayNo1-Book"/>
                <a:cs typeface="SharpSansDisplayNo1-Book"/>
              </a:rPr>
              <a:t>professional</a:t>
            </a:r>
            <a:r>
              <a:rPr sz="900" b="0" dirty="0">
                <a:latin typeface="SharpSansDisplayNo1-Book"/>
                <a:cs typeface="SharpSansDisplayNo1-Book"/>
              </a:rPr>
              <a:t> advice </a:t>
            </a:r>
            <a:r>
              <a:rPr sz="900" b="0" spc="-10" dirty="0">
                <a:latin typeface="SharpSansDisplayNo1-Book"/>
                <a:cs typeface="SharpSansDisplayNo1-Book"/>
              </a:rPr>
              <a:t>before</a:t>
            </a:r>
            <a:r>
              <a:rPr sz="900" b="0" dirty="0">
                <a:latin typeface="SharpSansDisplayNo1-Book"/>
                <a:cs typeface="SharpSansDisplayNo1-Book"/>
              </a:rPr>
              <a:t> making any </a:t>
            </a:r>
            <a:r>
              <a:rPr sz="900" b="0" spc="-10" dirty="0">
                <a:latin typeface="SharpSansDisplayNo1-Book"/>
                <a:cs typeface="SharpSansDisplayNo1-Book"/>
              </a:rPr>
              <a:t>investment</a:t>
            </a:r>
            <a:r>
              <a:rPr sz="900" b="0" dirty="0">
                <a:latin typeface="SharpSansDisplayNo1-Book"/>
                <a:cs typeface="SharpSansDisplayNo1-Book"/>
              </a:rPr>
              <a:t> </a:t>
            </a:r>
            <a:r>
              <a:rPr sz="900" b="0" spc="-10" dirty="0">
                <a:latin typeface="SharpSansDisplayNo1-Book"/>
                <a:cs typeface="SharpSansDisplayNo1-Book"/>
              </a:rPr>
              <a:t>decision.</a:t>
            </a:r>
            <a:endParaRPr sz="900" dirty="0">
              <a:latin typeface="SharpSansDisplayNo1-Book"/>
              <a:cs typeface="SharpSansDisplayNo1-Boo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20" dirty="0"/>
              <a:t>Private</a:t>
            </a:r>
            <a:r>
              <a:rPr dirty="0"/>
              <a:t> </a:t>
            </a:r>
            <a:r>
              <a:rPr spc="-20" dirty="0"/>
              <a:t>Markets</a:t>
            </a:r>
            <a:r>
              <a:rPr dirty="0"/>
              <a:t> </a:t>
            </a:r>
            <a:r>
              <a:rPr spc="-10" dirty="0"/>
              <a:t>House</a:t>
            </a:r>
            <a:r>
              <a:rPr spc="5" dirty="0"/>
              <a:t> </a:t>
            </a:r>
            <a:r>
              <a:rPr spc="-20" dirty="0"/>
              <a:t>View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10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Disclaimer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2300" y="1468881"/>
            <a:ext cx="6809740" cy="24065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GB" sz="900" spc="-10" dirty="0">
                <a:latin typeface="SharpSansDisplayNo1-Book"/>
                <a:cs typeface="SharpSansDisplayNo1-Book"/>
              </a:rPr>
              <a:t>Bloomberg data shown for illustrative purposes only. No assumptions regarding future performance should be made.</a:t>
            </a: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endParaRPr lang="en-GB" sz="900" spc="-10" dirty="0">
              <a:latin typeface="SharpSansDisplayNo1-Book"/>
              <a:cs typeface="SharpSansDisplayNo1-Book"/>
            </a:endParaRP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endParaRPr sz="900" dirty="0">
              <a:latin typeface="SharpSansDisplayNo1-Book"/>
              <a:cs typeface="SharpSansDisplayNo1-Book"/>
            </a:endParaRPr>
          </a:p>
          <a:p>
            <a:pPr marL="12700" marR="52069">
              <a:lnSpc>
                <a:spcPct val="111100"/>
              </a:lnSpc>
              <a:spcBef>
                <a:spcPts val="565"/>
              </a:spcBef>
            </a:pP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MSCI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information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may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only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used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for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your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internal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use,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may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not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reproduced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or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re-</a:t>
            </a:r>
            <a:r>
              <a:rPr sz="900" dirty="0">
                <a:latin typeface="SharpSansDisplayNo1-Book"/>
                <a:cs typeface="SharpSansDisplayNo1-Book"/>
              </a:rPr>
              <a:t>disseminated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any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form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may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not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used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basis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for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or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component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of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any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financial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instruments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or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products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or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indices.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None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of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MSCI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information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is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intended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to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constitute</a:t>
            </a:r>
            <a:r>
              <a:rPr sz="900" spc="-10" dirty="0">
                <a:latin typeface="SharpSansDisplayNo1-Book"/>
                <a:cs typeface="SharpSansDisplayNo1-Book"/>
              </a:rPr>
              <a:t> investment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advice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or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recommendation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to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make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(or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refrain </a:t>
            </a:r>
            <a:r>
              <a:rPr sz="900" dirty="0">
                <a:latin typeface="SharpSansDisplayNo1-Book"/>
                <a:cs typeface="SharpSansDisplayNo1-Book"/>
              </a:rPr>
              <a:t>from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marketing)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any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kind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of</a:t>
            </a:r>
            <a:r>
              <a:rPr sz="900" spc="-10" dirty="0">
                <a:latin typeface="SharpSansDisplayNo1-Book"/>
                <a:cs typeface="SharpSansDisplayNo1-Book"/>
              </a:rPr>
              <a:t> investment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decision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may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not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relied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such.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Historical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data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and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analysis,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should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not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taken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indication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or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guarantee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35" dirty="0">
                <a:latin typeface="SharpSansDisplayNo1-Book"/>
                <a:cs typeface="SharpSansDisplayNo1-Book"/>
              </a:rPr>
              <a:t>of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any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future performance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analysis </a:t>
            </a:r>
            <a:r>
              <a:rPr sz="900" spc="-10" dirty="0">
                <a:latin typeface="SharpSansDisplayNo1-Book"/>
                <a:cs typeface="SharpSansDisplayNo1-Book"/>
              </a:rPr>
              <a:t>forecast</a:t>
            </a:r>
            <a:r>
              <a:rPr sz="900" dirty="0">
                <a:latin typeface="SharpSansDisplayNo1-Book"/>
                <a:cs typeface="SharpSansDisplayNo1-Book"/>
              </a:rPr>
              <a:t> or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prediction. The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MSCI </a:t>
            </a:r>
            <a:r>
              <a:rPr sz="900" spc="-10" dirty="0">
                <a:latin typeface="SharpSansDisplayNo1-Book"/>
                <a:cs typeface="SharpSansDisplayNo1-Book"/>
              </a:rPr>
              <a:t>information</a:t>
            </a:r>
            <a:r>
              <a:rPr sz="900" dirty="0">
                <a:latin typeface="SharpSansDisplayNo1-Book"/>
                <a:cs typeface="SharpSansDisplayNo1-Book"/>
              </a:rPr>
              <a:t> is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provided</a:t>
            </a:r>
            <a:r>
              <a:rPr sz="900" dirty="0">
                <a:latin typeface="SharpSansDisplayNo1-Book"/>
                <a:cs typeface="SharpSansDisplayNo1-Book"/>
              </a:rPr>
              <a:t> on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 ‘as is’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basis and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 user </a:t>
            </a:r>
            <a:r>
              <a:rPr sz="900" spc="-25" dirty="0">
                <a:latin typeface="SharpSansDisplayNo1-Book"/>
                <a:cs typeface="SharpSansDisplayNo1-Book"/>
              </a:rPr>
              <a:t>of</a:t>
            </a:r>
            <a:endParaRPr sz="900" dirty="0">
              <a:latin typeface="SharpSansDisplayNo1-Book"/>
              <a:cs typeface="SharpSansDisplayNo1-Book"/>
            </a:endParaRPr>
          </a:p>
          <a:p>
            <a:pPr marL="12700" marR="118745">
              <a:lnSpc>
                <a:spcPct val="111100"/>
              </a:lnSpc>
            </a:pPr>
            <a:r>
              <a:rPr sz="900" dirty="0">
                <a:latin typeface="SharpSansDisplayNo1-Book"/>
                <a:cs typeface="SharpSansDisplayNo1-Book"/>
              </a:rPr>
              <a:t>this </a:t>
            </a:r>
            <a:r>
              <a:rPr sz="900" spc="-10" dirty="0">
                <a:latin typeface="SharpSansDisplayNo1-Book"/>
                <a:cs typeface="SharpSansDisplayNo1-Book"/>
              </a:rPr>
              <a:t>information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assumes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entire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risk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of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any use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made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of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this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information.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MSCI,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each of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its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affiliates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and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each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other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person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involved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 or </a:t>
            </a:r>
            <a:r>
              <a:rPr sz="900" spc="-10" dirty="0">
                <a:latin typeface="SharpSansDisplayNo1-Book"/>
                <a:cs typeface="SharpSansDisplayNo1-Book"/>
              </a:rPr>
              <a:t>related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to compiling, computing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or creating any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MSCI </a:t>
            </a:r>
            <a:r>
              <a:rPr sz="900" spc="-10" dirty="0">
                <a:latin typeface="SharpSansDisplayNo1-Book"/>
                <a:cs typeface="SharpSansDisplayNo1-Book"/>
              </a:rPr>
              <a:t>information</a:t>
            </a:r>
            <a:r>
              <a:rPr sz="900" dirty="0">
                <a:latin typeface="SharpSansDisplayNo1-Book"/>
                <a:cs typeface="SharpSansDisplayNo1-Book"/>
              </a:rPr>
              <a:t> (collectively,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 ‘MSCI’ Parties) </a:t>
            </a:r>
            <a:r>
              <a:rPr sz="900" spc="-10" dirty="0">
                <a:latin typeface="SharpSansDisplayNo1-Book"/>
                <a:cs typeface="SharpSansDisplayNo1-Book"/>
              </a:rPr>
              <a:t>expressly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disclaims all </a:t>
            </a:r>
            <a:r>
              <a:rPr sz="900" spc="-10" dirty="0">
                <a:latin typeface="SharpSansDisplayNo1-Book"/>
                <a:cs typeface="SharpSansDisplayNo1-Book"/>
              </a:rPr>
              <a:t>warranties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(including without limitation,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any </a:t>
            </a:r>
            <a:r>
              <a:rPr sz="900" spc="-10" dirty="0">
                <a:latin typeface="SharpSansDisplayNo1-Book"/>
                <a:cs typeface="SharpSansDisplayNo1-Book"/>
              </a:rPr>
              <a:t>warranties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of originality, </a:t>
            </a:r>
            <a:r>
              <a:rPr sz="900" spc="-10" dirty="0">
                <a:latin typeface="SharpSansDisplayNo1-Book"/>
                <a:cs typeface="SharpSansDisplayNo1-Book"/>
              </a:rPr>
              <a:t>accuracy,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completeness, timeliness,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non-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infringement, </a:t>
            </a:r>
            <a:r>
              <a:rPr sz="900" spc="-10" dirty="0">
                <a:latin typeface="SharpSansDisplayNo1-Book"/>
                <a:cs typeface="SharpSansDisplayNo1-Book"/>
              </a:rPr>
              <a:t>merchantability</a:t>
            </a:r>
            <a:r>
              <a:rPr sz="900" dirty="0">
                <a:latin typeface="SharpSansDisplayNo1-Book"/>
                <a:cs typeface="SharpSansDisplayNo1-Book"/>
              </a:rPr>
              <a:t> and </a:t>
            </a:r>
            <a:r>
              <a:rPr sz="900" spc="-10" dirty="0">
                <a:latin typeface="SharpSansDisplayNo1-Book"/>
                <a:cs typeface="SharpSansDisplayNo1-Book"/>
              </a:rPr>
              <a:t>fitness</a:t>
            </a:r>
            <a:r>
              <a:rPr sz="900" dirty="0">
                <a:latin typeface="SharpSansDisplayNo1-Book"/>
                <a:cs typeface="SharpSansDisplayNo1-Book"/>
              </a:rPr>
              <a:t> for a particular purpose) with respect to this </a:t>
            </a:r>
            <a:r>
              <a:rPr sz="900" spc="-10" dirty="0">
                <a:latin typeface="SharpSansDisplayNo1-Book"/>
                <a:cs typeface="SharpSansDisplayNo1-Book"/>
              </a:rPr>
              <a:t>information.</a:t>
            </a:r>
            <a:r>
              <a:rPr sz="900" dirty="0">
                <a:latin typeface="SharpSansDisplayNo1-Book"/>
                <a:cs typeface="SharpSansDisplayNo1-Book"/>
              </a:rPr>
              <a:t> Without limiting any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of </a:t>
            </a:r>
            <a:r>
              <a:rPr sz="900" spc="-25" dirty="0">
                <a:latin typeface="SharpSansDisplayNo1-Book"/>
                <a:cs typeface="SharpSansDisplayNo1-Book"/>
              </a:rPr>
              <a:t>the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foregoing,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no</a:t>
            </a:r>
            <a:r>
              <a:rPr sz="900" spc="-10" dirty="0">
                <a:latin typeface="SharpSansDisplayNo1-Book"/>
                <a:cs typeface="SharpSansDisplayNo1-Book"/>
              </a:rPr>
              <a:t> event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shall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any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MSCI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Party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have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any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liability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for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any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direct,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indirect,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special,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incidental,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punitive,</a:t>
            </a:r>
            <a:r>
              <a:rPr sz="900" spc="-10" dirty="0">
                <a:latin typeface="SharpSansDisplayNo1-Book"/>
                <a:cs typeface="SharpSansDisplayNo1-Book"/>
              </a:rPr>
              <a:t> consequential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(including,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without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limitation,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lost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profits)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or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any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other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damages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(www.msci.com).</a:t>
            </a:r>
            <a:endParaRPr sz="900" dirty="0">
              <a:latin typeface="SharpSansDisplayNo1-Book"/>
              <a:cs typeface="SharpSansDisplayNo1-Book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00" dirty="0">
              <a:latin typeface="SharpSansDisplayNo1-Book"/>
              <a:cs typeface="SharpSansDisplayNo1-Boo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2300" y="1727195"/>
            <a:ext cx="81378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SharpSansDisplayNo1-Semibold"/>
                <a:cs typeface="SharpSansDisplayNo1-Semibold"/>
              </a:rPr>
              <a:t>Contents</a:t>
            </a:r>
            <a:endParaRPr sz="1400" dirty="0">
              <a:latin typeface="SharpSansDisplayNo1-Semibold"/>
              <a:cs typeface="SharpSansDisplayNo1-Semi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2300" y="2208456"/>
            <a:ext cx="2520950" cy="18702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500"/>
              </a:lnSpc>
              <a:spcBef>
                <a:spcPts val="100"/>
              </a:spcBef>
            </a:pPr>
            <a:r>
              <a:rPr sz="1000" dirty="0">
                <a:latin typeface="SharpSansDisplayNo1-Book"/>
                <a:cs typeface="SharpSansDisplayNo1-Book"/>
              </a:rPr>
              <a:t>Private</a:t>
            </a:r>
            <a:r>
              <a:rPr sz="1000" spc="-20" dirty="0">
                <a:latin typeface="SharpSansDisplayNo1-Book"/>
                <a:cs typeface="SharpSansDisplayNo1-Book"/>
              </a:rPr>
              <a:t> </a:t>
            </a:r>
            <a:r>
              <a:rPr sz="1000" spc="-10" dirty="0">
                <a:latin typeface="SharpSansDisplayNo1-Book"/>
                <a:cs typeface="SharpSansDisplayNo1-Book"/>
              </a:rPr>
              <a:t>Market</a:t>
            </a:r>
            <a:r>
              <a:rPr lang="en-GB" sz="1000" spc="-15" dirty="0">
                <a:latin typeface="SharpSansDisplayNo1-Book"/>
                <a:cs typeface="SharpSansDisplayNo1-Book"/>
              </a:rPr>
              <a:t>s House View Summary</a:t>
            </a:r>
          </a:p>
          <a:p>
            <a:pPr marL="12700" marR="5080">
              <a:lnSpc>
                <a:spcPct val="150500"/>
              </a:lnSpc>
              <a:spcBef>
                <a:spcPts val="100"/>
              </a:spcBef>
            </a:pPr>
            <a:r>
              <a:rPr lang="en-GB" sz="1000" dirty="0">
                <a:latin typeface="SharpSansDisplayNo1-Book"/>
                <a:cs typeface="SharpSansDisplayNo1-Book"/>
              </a:rPr>
              <a:t>Private</a:t>
            </a:r>
            <a:r>
              <a:rPr lang="en-GB" sz="1000" spc="-20" dirty="0">
                <a:latin typeface="SharpSansDisplayNo1-Book"/>
                <a:cs typeface="SharpSansDisplayNo1-Book"/>
              </a:rPr>
              <a:t> </a:t>
            </a:r>
            <a:r>
              <a:rPr lang="en-GB" sz="1000" spc="-10" dirty="0">
                <a:latin typeface="SharpSansDisplayNo1-Book"/>
                <a:cs typeface="SharpSansDisplayNo1-Book"/>
              </a:rPr>
              <a:t>Markets</a:t>
            </a:r>
            <a:r>
              <a:rPr lang="en-GB" sz="1000" spc="-15" dirty="0">
                <a:latin typeface="SharpSansDisplayNo1-Book"/>
                <a:cs typeface="SharpSansDisplayNo1-Book"/>
              </a:rPr>
              <a:t> </a:t>
            </a:r>
            <a:r>
              <a:rPr lang="en-GB" sz="1000" spc="-10" dirty="0">
                <a:latin typeface="SharpSansDisplayNo1-Book"/>
                <a:cs typeface="SharpSansDisplayNo1-Book"/>
              </a:rPr>
              <a:t>Outlook</a:t>
            </a:r>
            <a:endParaRPr sz="1000" dirty="0">
              <a:latin typeface="SharpSansDisplayNo1-Book"/>
              <a:cs typeface="SharpSansDisplayNo1-Book"/>
            </a:endParaRPr>
          </a:p>
          <a:p>
            <a:pPr marL="12700" marR="375285">
              <a:lnSpc>
                <a:spcPct val="150500"/>
              </a:lnSpc>
            </a:pPr>
            <a:r>
              <a:rPr sz="1000" dirty="0">
                <a:latin typeface="SharpSansDisplayNo1-Book"/>
                <a:cs typeface="SharpSansDisplayNo1-Book"/>
              </a:rPr>
              <a:t>Political</a:t>
            </a:r>
            <a:r>
              <a:rPr sz="1000" spc="-5" dirty="0">
                <a:latin typeface="SharpSansDisplayNo1-Book"/>
                <a:cs typeface="SharpSansDisplayNo1-Book"/>
              </a:rPr>
              <a:t> </a:t>
            </a:r>
            <a:r>
              <a:rPr sz="1000" dirty="0">
                <a:latin typeface="SharpSansDisplayNo1-Book"/>
                <a:cs typeface="SharpSansDisplayNo1-Book"/>
              </a:rPr>
              <a:t>and Economic </a:t>
            </a:r>
            <a:r>
              <a:rPr sz="1000" spc="-10" dirty="0">
                <a:latin typeface="SharpSansDisplayNo1-Book"/>
                <a:cs typeface="SharpSansDisplayNo1-Book"/>
              </a:rPr>
              <a:t>Outlook</a:t>
            </a:r>
            <a:r>
              <a:rPr sz="1000" spc="500" dirty="0">
                <a:latin typeface="SharpSansDisplayNo1-Book"/>
                <a:cs typeface="SharpSansDisplayNo1-Book"/>
              </a:rPr>
              <a:t> </a:t>
            </a:r>
            <a:r>
              <a:rPr sz="1000" dirty="0">
                <a:latin typeface="SharpSansDisplayNo1-Book"/>
                <a:cs typeface="SharpSansDisplayNo1-Book"/>
              </a:rPr>
              <a:t>Private</a:t>
            </a:r>
            <a:r>
              <a:rPr sz="1000" spc="-45" dirty="0">
                <a:latin typeface="SharpSansDisplayNo1-Book"/>
                <a:cs typeface="SharpSansDisplayNo1-Book"/>
              </a:rPr>
              <a:t> </a:t>
            </a:r>
            <a:r>
              <a:rPr sz="1000" spc="-10" dirty="0">
                <a:latin typeface="SharpSansDisplayNo1-Book"/>
                <a:cs typeface="SharpSansDisplayNo1-Book"/>
              </a:rPr>
              <a:t>Equity</a:t>
            </a:r>
            <a:endParaRPr sz="1000" dirty="0">
              <a:latin typeface="SharpSansDisplayNo1-Book"/>
              <a:cs typeface="SharpSansDisplayNo1-Book"/>
            </a:endParaRPr>
          </a:p>
          <a:p>
            <a:pPr marL="12700" marR="1066800">
              <a:lnSpc>
                <a:spcPct val="150500"/>
              </a:lnSpc>
            </a:pPr>
            <a:r>
              <a:rPr sz="1000" spc="-10" dirty="0">
                <a:latin typeface="SharpSansDisplayNo1-Book"/>
                <a:cs typeface="SharpSansDisplayNo1-Book"/>
              </a:rPr>
              <a:t>Infrastructure</a:t>
            </a:r>
            <a:r>
              <a:rPr sz="1000" spc="20" dirty="0">
                <a:latin typeface="SharpSansDisplayNo1-Book"/>
                <a:cs typeface="SharpSansDisplayNo1-Book"/>
              </a:rPr>
              <a:t> </a:t>
            </a:r>
            <a:r>
              <a:rPr sz="1000" spc="-25" dirty="0">
                <a:latin typeface="SharpSansDisplayNo1-Book"/>
                <a:cs typeface="SharpSansDisplayNo1-Book"/>
              </a:rPr>
              <a:t>Real</a:t>
            </a:r>
            <a:r>
              <a:rPr sz="1000" spc="500" dirty="0">
                <a:latin typeface="SharpSansDisplayNo1-Book"/>
                <a:cs typeface="SharpSansDisplayNo1-Book"/>
              </a:rPr>
              <a:t> </a:t>
            </a:r>
            <a:r>
              <a:rPr sz="1000" spc="-10" dirty="0">
                <a:latin typeface="SharpSansDisplayNo1-Book"/>
                <a:cs typeface="SharpSansDisplayNo1-Book"/>
              </a:rPr>
              <a:t>Estate</a:t>
            </a:r>
            <a:r>
              <a:rPr sz="1000" spc="5" dirty="0">
                <a:latin typeface="SharpSansDisplayNo1-Book"/>
                <a:cs typeface="SharpSansDisplayNo1-Book"/>
              </a:rPr>
              <a:t> </a:t>
            </a:r>
            <a:r>
              <a:rPr sz="1000" spc="-10" dirty="0">
                <a:latin typeface="SharpSansDisplayNo1-Book"/>
                <a:cs typeface="SharpSansDisplayNo1-Book"/>
              </a:rPr>
              <a:t>Private</a:t>
            </a:r>
            <a:r>
              <a:rPr sz="1000" spc="500" dirty="0">
                <a:latin typeface="SharpSansDisplayNo1-Book"/>
                <a:cs typeface="SharpSansDisplayNo1-Book"/>
              </a:rPr>
              <a:t> </a:t>
            </a:r>
            <a:r>
              <a:rPr sz="1000" dirty="0">
                <a:latin typeface="SharpSansDisplayNo1-Book"/>
                <a:cs typeface="SharpSansDisplayNo1-Book"/>
              </a:rPr>
              <a:t>Credit</a:t>
            </a:r>
            <a:r>
              <a:rPr sz="1000" spc="-35" dirty="0">
                <a:latin typeface="SharpSansDisplayNo1-Book"/>
                <a:cs typeface="SharpSansDisplayNo1-Book"/>
              </a:rPr>
              <a:t> </a:t>
            </a:r>
            <a:r>
              <a:rPr sz="1000" spc="-10" dirty="0">
                <a:latin typeface="SharpSansDisplayNo1-Book"/>
                <a:cs typeface="SharpSansDisplayNo1-Book"/>
              </a:rPr>
              <a:t>Natural</a:t>
            </a:r>
            <a:r>
              <a:rPr sz="1000" spc="500" dirty="0">
                <a:latin typeface="SharpSansDisplayNo1-Book"/>
                <a:cs typeface="SharpSansDisplayNo1-Book"/>
              </a:rPr>
              <a:t> </a:t>
            </a:r>
            <a:r>
              <a:rPr sz="1000" spc="-10" dirty="0">
                <a:latin typeface="SharpSansDisplayNo1-Book"/>
                <a:cs typeface="SharpSansDisplayNo1-Book"/>
              </a:rPr>
              <a:t>Resources</a:t>
            </a:r>
            <a:endParaRPr sz="1000" dirty="0">
              <a:latin typeface="SharpSansDisplayNo1-Book"/>
              <a:cs typeface="SharpSansDisplayNo1-Book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dirty="0">
                <a:latin typeface="SharpSansDisplayNo1-Book"/>
                <a:cs typeface="SharpSansDisplayNo1-Book"/>
              </a:rPr>
              <a:t>Important</a:t>
            </a:r>
            <a:r>
              <a:rPr sz="1000" spc="-50" dirty="0">
                <a:latin typeface="SharpSansDisplayNo1-Book"/>
                <a:cs typeface="SharpSansDisplayNo1-Book"/>
              </a:rPr>
              <a:t> </a:t>
            </a:r>
            <a:r>
              <a:rPr sz="1000" spc="-10" dirty="0">
                <a:latin typeface="SharpSansDisplayNo1-Book"/>
                <a:cs typeface="SharpSansDisplayNo1-Book"/>
              </a:rPr>
              <a:t>Information</a:t>
            </a:r>
            <a:endParaRPr sz="1000" dirty="0">
              <a:latin typeface="SharpSansDisplayNo1-Book"/>
              <a:cs typeface="SharpSansDisplayNo1-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37566" y="2208456"/>
            <a:ext cx="194752" cy="198067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45"/>
              </a:spcBef>
            </a:pPr>
            <a:r>
              <a:rPr lang="en-GB" sz="1000" dirty="0">
                <a:latin typeface="SharpSansDisplayNo1-Book"/>
                <a:cs typeface="SharpSansDisplayNo1-Book"/>
              </a:rPr>
              <a:t>3</a:t>
            </a:r>
          </a:p>
          <a:p>
            <a:pPr marR="5080" algn="r">
              <a:lnSpc>
                <a:spcPct val="100000"/>
              </a:lnSpc>
              <a:spcBef>
                <a:spcPts val="545"/>
              </a:spcBef>
            </a:pPr>
            <a:r>
              <a:rPr sz="1000" dirty="0">
                <a:latin typeface="SharpSansDisplayNo1-Book"/>
                <a:cs typeface="SharpSansDisplayNo1-Book"/>
              </a:rPr>
              <a:t>4</a:t>
            </a:r>
          </a:p>
          <a:p>
            <a:pPr marR="5080" algn="r">
              <a:lnSpc>
                <a:spcPct val="100000"/>
              </a:lnSpc>
              <a:spcBef>
                <a:spcPts val="545"/>
              </a:spcBef>
            </a:pPr>
            <a:r>
              <a:rPr sz="1000" dirty="0">
                <a:latin typeface="SharpSansDisplayNo1-Book"/>
                <a:cs typeface="SharpSansDisplayNo1-Book"/>
              </a:rPr>
              <a:t>5</a:t>
            </a:r>
          </a:p>
          <a:p>
            <a:pPr marR="5080" algn="r">
              <a:lnSpc>
                <a:spcPct val="100000"/>
              </a:lnSpc>
              <a:spcBef>
                <a:spcPts val="545"/>
              </a:spcBef>
            </a:pPr>
            <a:r>
              <a:rPr sz="1000" dirty="0">
                <a:latin typeface="SharpSansDisplayNo1-Book"/>
                <a:cs typeface="SharpSansDisplayNo1-Book"/>
              </a:rPr>
              <a:t>7</a:t>
            </a:r>
          </a:p>
          <a:p>
            <a:pPr marR="5080" algn="r">
              <a:lnSpc>
                <a:spcPct val="100000"/>
              </a:lnSpc>
              <a:spcBef>
                <a:spcPts val="545"/>
              </a:spcBef>
            </a:pPr>
            <a:r>
              <a:rPr sz="1000" dirty="0">
                <a:latin typeface="SharpSansDisplayNo1-Book"/>
                <a:cs typeface="SharpSansDisplayNo1-Book"/>
              </a:rPr>
              <a:t>9</a:t>
            </a:r>
            <a:endParaRPr lang="en-GB" sz="1000" dirty="0">
              <a:latin typeface="SharpSansDisplayNo1-Book"/>
              <a:cs typeface="SharpSansDisplayNo1-Book"/>
            </a:endParaRPr>
          </a:p>
          <a:p>
            <a:pPr marR="5080" algn="r">
              <a:lnSpc>
                <a:spcPct val="100000"/>
              </a:lnSpc>
              <a:spcBef>
                <a:spcPts val="545"/>
              </a:spcBef>
            </a:pPr>
            <a:r>
              <a:rPr lang="en-GB" sz="1000" dirty="0">
                <a:latin typeface="SharpSansDisplayNo1-Book"/>
                <a:cs typeface="SharpSansDisplayNo1-Book"/>
              </a:rPr>
              <a:t>11</a:t>
            </a:r>
          </a:p>
          <a:p>
            <a:pPr marR="5080" algn="r">
              <a:lnSpc>
                <a:spcPct val="100000"/>
              </a:lnSpc>
              <a:spcBef>
                <a:spcPts val="545"/>
              </a:spcBef>
            </a:pPr>
            <a:r>
              <a:rPr lang="en-GB" sz="1000" dirty="0">
                <a:latin typeface="SharpSansDisplayNo1-Book"/>
                <a:cs typeface="SharpSansDisplayNo1-Book"/>
              </a:rPr>
              <a:t>13</a:t>
            </a:r>
          </a:p>
          <a:p>
            <a:pPr marR="5080" algn="r">
              <a:lnSpc>
                <a:spcPct val="100000"/>
              </a:lnSpc>
              <a:spcBef>
                <a:spcPts val="545"/>
              </a:spcBef>
            </a:pPr>
            <a:r>
              <a:rPr sz="1000" spc="-25" dirty="0">
                <a:latin typeface="SharpSansDisplayNo1-Book"/>
                <a:cs typeface="SharpSansDisplayNo1-Book"/>
              </a:rPr>
              <a:t>15</a:t>
            </a:r>
            <a:endParaRPr sz="1000" dirty="0">
              <a:latin typeface="SharpSansDisplayNo1-Book"/>
              <a:cs typeface="SharpSansDisplayNo1-Book"/>
            </a:endParaRPr>
          </a:p>
          <a:p>
            <a:pPr marR="5080" algn="r">
              <a:lnSpc>
                <a:spcPct val="100000"/>
              </a:lnSpc>
              <a:spcBef>
                <a:spcPts val="545"/>
              </a:spcBef>
            </a:pPr>
            <a:r>
              <a:rPr lang="en-GB" sz="1000" dirty="0">
                <a:latin typeface="SharpSansDisplayNo1-Book"/>
                <a:cs typeface="SharpSansDisplayNo1-Book"/>
              </a:rPr>
              <a:t>17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60668" y="0"/>
            <a:ext cx="8866530" cy="849599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5429389"/>
            <a:ext cx="788035" cy="1544320"/>
          </a:xfrm>
          <a:custGeom>
            <a:avLst/>
            <a:gdLst/>
            <a:ahLst/>
            <a:cxnLst/>
            <a:rect l="l" t="t" r="r" b="b"/>
            <a:pathLst>
              <a:path w="788035" h="1544320">
                <a:moveTo>
                  <a:pt x="16080" y="0"/>
                </a:moveTo>
                <a:lnTo>
                  <a:pt x="0" y="500"/>
                </a:lnTo>
                <a:lnTo>
                  <a:pt x="0" y="1543400"/>
                </a:lnTo>
                <a:lnTo>
                  <a:pt x="16080" y="1543900"/>
                </a:lnTo>
                <a:lnTo>
                  <a:pt x="64900" y="1542382"/>
                </a:lnTo>
                <a:lnTo>
                  <a:pt x="112912" y="1537886"/>
                </a:lnTo>
                <a:lnTo>
                  <a:pt x="160028" y="1530503"/>
                </a:lnTo>
                <a:lnTo>
                  <a:pt x="206155" y="1520324"/>
                </a:lnTo>
                <a:lnTo>
                  <a:pt x="251204" y="1507439"/>
                </a:lnTo>
                <a:lnTo>
                  <a:pt x="295085" y="1491939"/>
                </a:lnTo>
                <a:lnTo>
                  <a:pt x="337706" y="1473914"/>
                </a:lnTo>
                <a:lnTo>
                  <a:pt x="378978" y="1453454"/>
                </a:lnTo>
                <a:lnTo>
                  <a:pt x="418810" y="1430650"/>
                </a:lnTo>
                <a:lnTo>
                  <a:pt x="457111" y="1405592"/>
                </a:lnTo>
                <a:lnTo>
                  <a:pt x="493792" y="1378371"/>
                </a:lnTo>
                <a:lnTo>
                  <a:pt x="528761" y="1349077"/>
                </a:lnTo>
                <a:lnTo>
                  <a:pt x="561929" y="1317801"/>
                </a:lnTo>
                <a:lnTo>
                  <a:pt x="593205" y="1284632"/>
                </a:lnTo>
                <a:lnTo>
                  <a:pt x="622499" y="1249663"/>
                </a:lnTo>
                <a:lnTo>
                  <a:pt x="649719" y="1212982"/>
                </a:lnTo>
                <a:lnTo>
                  <a:pt x="674777" y="1174680"/>
                </a:lnTo>
                <a:lnTo>
                  <a:pt x="697580" y="1134848"/>
                </a:lnTo>
                <a:lnTo>
                  <a:pt x="718040" y="1093576"/>
                </a:lnTo>
                <a:lnTo>
                  <a:pt x="736064" y="1050955"/>
                </a:lnTo>
                <a:lnTo>
                  <a:pt x="751564" y="1007075"/>
                </a:lnTo>
                <a:lnTo>
                  <a:pt x="764449" y="962027"/>
                </a:lnTo>
                <a:lnTo>
                  <a:pt x="774627" y="915900"/>
                </a:lnTo>
                <a:lnTo>
                  <a:pt x="782010" y="868786"/>
                </a:lnTo>
                <a:lnTo>
                  <a:pt x="786506" y="820775"/>
                </a:lnTo>
                <a:lnTo>
                  <a:pt x="788024" y="771956"/>
                </a:lnTo>
                <a:lnTo>
                  <a:pt x="786506" y="723137"/>
                </a:lnTo>
                <a:lnTo>
                  <a:pt x="782010" y="675124"/>
                </a:lnTo>
                <a:lnTo>
                  <a:pt x="774627" y="628008"/>
                </a:lnTo>
                <a:lnTo>
                  <a:pt x="764449" y="581881"/>
                </a:lnTo>
                <a:lnTo>
                  <a:pt x="751564" y="536831"/>
                </a:lnTo>
                <a:lnTo>
                  <a:pt x="736064" y="492950"/>
                </a:lnTo>
                <a:lnTo>
                  <a:pt x="718040" y="450328"/>
                </a:lnTo>
                <a:lnTo>
                  <a:pt x="697580" y="409056"/>
                </a:lnTo>
                <a:lnTo>
                  <a:pt x="674777" y="369223"/>
                </a:lnTo>
                <a:lnTo>
                  <a:pt x="649719" y="330921"/>
                </a:lnTo>
                <a:lnTo>
                  <a:pt x="622499" y="294240"/>
                </a:lnTo>
                <a:lnTo>
                  <a:pt x="593205" y="259269"/>
                </a:lnTo>
                <a:lnTo>
                  <a:pt x="561929" y="226101"/>
                </a:lnTo>
                <a:lnTo>
                  <a:pt x="528761" y="194824"/>
                </a:lnTo>
                <a:lnTo>
                  <a:pt x="493792" y="165530"/>
                </a:lnTo>
                <a:lnTo>
                  <a:pt x="457111" y="138309"/>
                </a:lnTo>
                <a:lnTo>
                  <a:pt x="418810" y="113251"/>
                </a:lnTo>
                <a:lnTo>
                  <a:pt x="378978" y="90447"/>
                </a:lnTo>
                <a:lnTo>
                  <a:pt x="337706" y="69987"/>
                </a:lnTo>
                <a:lnTo>
                  <a:pt x="295085" y="51961"/>
                </a:lnTo>
                <a:lnTo>
                  <a:pt x="251204" y="36461"/>
                </a:lnTo>
                <a:lnTo>
                  <a:pt x="206155" y="23576"/>
                </a:lnTo>
                <a:lnTo>
                  <a:pt x="160028" y="13397"/>
                </a:lnTo>
                <a:lnTo>
                  <a:pt x="112912" y="6014"/>
                </a:lnTo>
                <a:lnTo>
                  <a:pt x="64900" y="1518"/>
                </a:lnTo>
                <a:lnTo>
                  <a:pt x="16080" y="0"/>
                </a:lnTo>
                <a:close/>
              </a:path>
            </a:pathLst>
          </a:custGeom>
          <a:solidFill>
            <a:srgbClr val="00C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3739334" y="5759582"/>
            <a:ext cx="1345565" cy="883919"/>
            <a:chOff x="3739334" y="5759582"/>
            <a:chExt cx="1345565" cy="883919"/>
          </a:xfrm>
        </p:grpSpPr>
        <p:sp>
          <p:nvSpPr>
            <p:cNvPr id="8" name="object 8"/>
            <p:cNvSpPr/>
            <p:nvPr/>
          </p:nvSpPr>
          <p:spPr>
            <a:xfrm>
              <a:off x="4201199" y="5759582"/>
              <a:ext cx="883919" cy="883919"/>
            </a:xfrm>
            <a:custGeom>
              <a:avLst/>
              <a:gdLst/>
              <a:ahLst/>
              <a:cxnLst/>
              <a:rect l="l" t="t" r="r" b="b"/>
              <a:pathLst>
                <a:path w="883920" h="883920">
                  <a:moveTo>
                    <a:pt x="441769" y="0"/>
                  </a:moveTo>
                  <a:lnTo>
                    <a:pt x="393634" y="2592"/>
                  </a:lnTo>
                  <a:lnTo>
                    <a:pt x="347000" y="10188"/>
                  </a:lnTo>
                  <a:lnTo>
                    <a:pt x="302137" y="22520"/>
                  </a:lnTo>
                  <a:lnTo>
                    <a:pt x="259314" y="39318"/>
                  </a:lnTo>
                  <a:lnTo>
                    <a:pt x="218801" y="60311"/>
                  </a:lnTo>
                  <a:lnTo>
                    <a:pt x="180867" y="85232"/>
                  </a:lnTo>
                  <a:lnTo>
                    <a:pt x="145782" y="113809"/>
                  </a:lnTo>
                  <a:lnTo>
                    <a:pt x="113815" y="145775"/>
                  </a:lnTo>
                  <a:lnTo>
                    <a:pt x="85236" y="180859"/>
                  </a:lnTo>
                  <a:lnTo>
                    <a:pt x="60315" y="218791"/>
                  </a:lnTo>
                  <a:lnTo>
                    <a:pt x="39320" y="259303"/>
                  </a:lnTo>
                  <a:lnTo>
                    <a:pt x="22521" y="302125"/>
                  </a:lnTo>
                  <a:lnTo>
                    <a:pt x="10189" y="346988"/>
                  </a:lnTo>
                  <a:lnTo>
                    <a:pt x="2592" y="393621"/>
                  </a:lnTo>
                  <a:lnTo>
                    <a:pt x="0" y="441756"/>
                  </a:lnTo>
                  <a:lnTo>
                    <a:pt x="2592" y="489891"/>
                  </a:lnTo>
                  <a:lnTo>
                    <a:pt x="10189" y="536525"/>
                  </a:lnTo>
                  <a:lnTo>
                    <a:pt x="22521" y="581389"/>
                  </a:lnTo>
                  <a:lnTo>
                    <a:pt x="39320" y="624211"/>
                  </a:lnTo>
                  <a:lnTo>
                    <a:pt x="60315" y="664725"/>
                  </a:lnTo>
                  <a:lnTo>
                    <a:pt x="85236" y="702658"/>
                  </a:lnTo>
                  <a:lnTo>
                    <a:pt x="113815" y="737743"/>
                  </a:lnTo>
                  <a:lnTo>
                    <a:pt x="145782" y="769710"/>
                  </a:lnTo>
                  <a:lnTo>
                    <a:pt x="180867" y="798289"/>
                  </a:lnTo>
                  <a:lnTo>
                    <a:pt x="218801" y="823211"/>
                  </a:lnTo>
                  <a:lnTo>
                    <a:pt x="259314" y="844205"/>
                  </a:lnTo>
                  <a:lnTo>
                    <a:pt x="302137" y="861004"/>
                  </a:lnTo>
                  <a:lnTo>
                    <a:pt x="347000" y="873336"/>
                  </a:lnTo>
                  <a:lnTo>
                    <a:pt x="393634" y="880934"/>
                  </a:lnTo>
                  <a:lnTo>
                    <a:pt x="441769" y="883526"/>
                  </a:lnTo>
                  <a:lnTo>
                    <a:pt x="489904" y="880934"/>
                  </a:lnTo>
                  <a:lnTo>
                    <a:pt x="536538" y="873336"/>
                  </a:lnTo>
                  <a:lnTo>
                    <a:pt x="581401" y="861004"/>
                  </a:lnTo>
                  <a:lnTo>
                    <a:pt x="624224" y="844205"/>
                  </a:lnTo>
                  <a:lnTo>
                    <a:pt x="664737" y="823211"/>
                  </a:lnTo>
                  <a:lnTo>
                    <a:pt x="702671" y="798289"/>
                  </a:lnTo>
                  <a:lnTo>
                    <a:pt x="737756" y="769710"/>
                  </a:lnTo>
                  <a:lnTo>
                    <a:pt x="769723" y="737743"/>
                  </a:lnTo>
                  <a:lnTo>
                    <a:pt x="798302" y="702658"/>
                  </a:lnTo>
                  <a:lnTo>
                    <a:pt x="823223" y="664725"/>
                  </a:lnTo>
                  <a:lnTo>
                    <a:pt x="844218" y="624211"/>
                  </a:lnTo>
                  <a:lnTo>
                    <a:pt x="861017" y="581389"/>
                  </a:lnTo>
                  <a:lnTo>
                    <a:pt x="873349" y="536525"/>
                  </a:lnTo>
                  <a:lnTo>
                    <a:pt x="880946" y="489891"/>
                  </a:lnTo>
                  <a:lnTo>
                    <a:pt x="883539" y="441756"/>
                  </a:lnTo>
                  <a:lnTo>
                    <a:pt x="880946" y="393621"/>
                  </a:lnTo>
                  <a:lnTo>
                    <a:pt x="873349" y="346988"/>
                  </a:lnTo>
                  <a:lnTo>
                    <a:pt x="861017" y="302125"/>
                  </a:lnTo>
                  <a:lnTo>
                    <a:pt x="844218" y="259303"/>
                  </a:lnTo>
                  <a:lnTo>
                    <a:pt x="823223" y="218791"/>
                  </a:lnTo>
                  <a:lnTo>
                    <a:pt x="798302" y="180859"/>
                  </a:lnTo>
                  <a:lnTo>
                    <a:pt x="769723" y="145775"/>
                  </a:lnTo>
                  <a:lnTo>
                    <a:pt x="737756" y="113809"/>
                  </a:lnTo>
                  <a:lnTo>
                    <a:pt x="702671" y="85232"/>
                  </a:lnTo>
                  <a:lnTo>
                    <a:pt x="664737" y="60311"/>
                  </a:lnTo>
                  <a:lnTo>
                    <a:pt x="624224" y="39318"/>
                  </a:lnTo>
                  <a:lnTo>
                    <a:pt x="581401" y="22520"/>
                  </a:lnTo>
                  <a:lnTo>
                    <a:pt x="536538" y="10188"/>
                  </a:lnTo>
                  <a:lnTo>
                    <a:pt x="489904" y="2592"/>
                  </a:lnTo>
                  <a:lnTo>
                    <a:pt x="441769" y="0"/>
                  </a:lnTo>
                  <a:close/>
                </a:path>
              </a:pathLst>
            </a:custGeom>
            <a:solidFill>
              <a:srgbClr val="001F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39334" y="5970413"/>
              <a:ext cx="462280" cy="462280"/>
            </a:xfrm>
            <a:custGeom>
              <a:avLst/>
              <a:gdLst/>
              <a:ahLst/>
              <a:cxnLst/>
              <a:rect l="l" t="t" r="r" b="b"/>
              <a:pathLst>
                <a:path w="462279" h="462279">
                  <a:moveTo>
                    <a:pt x="230936" y="0"/>
                  </a:moveTo>
                  <a:lnTo>
                    <a:pt x="184394" y="4691"/>
                  </a:lnTo>
                  <a:lnTo>
                    <a:pt x="141044" y="18147"/>
                  </a:lnTo>
                  <a:lnTo>
                    <a:pt x="101816" y="39438"/>
                  </a:lnTo>
                  <a:lnTo>
                    <a:pt x="67638" y="67637"/>
                  </a:lnTo>
                  <a:lnTo>
                    <a:pt x="39439" y="101813"/>
                  </a:lnTo>
                  <a:lnTo>
                    <a:pt x="18147" y="141039"/>
                  </a:lnTo>
                  <a:lnTo>
                    <a:pt x="4691" y="184385"/>
                  </a:lnTo>
                  <a:lnTo>
                    <a:pt x="0" y="230924"/>
                  </a:lnTo>
                  <a:lnTo>
                    <a:pt x="4691" y="277466"/>
                  </a:lnTo>
                  <a:lnTo>
                    <a:pt x="18147" y="320816"/>
                  </a:lnTo>
                  <a:lnTo>
                    <a:pt x="39439" y="360044"/>
                  </a:lnTo>
                  <a:lnTo>
                    <a:pt x="67638" y="394222"/>
                  </a:lnTo>
                  <a:lnTo>
                    <a:pt x="101816" y="422421"/>
                  </a:lnTo>
                  <a:lnTo>
                    <a:pt x="141044" y="443713"/>
                  </a:lnTo>
                  <a:lnTo>
                    <a:pt x="184394" y="457169"/>
                  </a:lnTo>
                  <a:lnTo>
                    <a:pt x="230936" y="461860"/>
                  </a:lnTo>
                  <a:lnTo>
                    <a:pt x="277479" y="457169"/>
                  </a:lnTo>
                  <a:lnTo>
                    <a:pt x="320829" y="443713"/>
                  </a:lnTo>
                  <a:lnTo>
                    <a:pt x="360057" y="422421"/>
                  </a:lnTo>
                  <a:lnTo>
                    <a:pt x="394234" y="394222"/>
                  </a:lnTo>
                  <a:lnTo>
                    <a:pt x="422434" y="360044"/>
                  </a:lnTo>
                  <a:lnTo>
                    <a:pt x="443725" y="320816"/>
                  </a:lnTo>
                  <a:lnTo>
                    <a:pt x="457181" y="277466"/>
                  </a:lnTo>
                  <a:lnTo>
                    <a:pt x="461873" y="230924"/>
                  </a:lnTo>
                  <a:lnTo>
                    <a:pt x="457181" y="184385"/>
                  </a:lnTo>
                  <a:lnTo>
                    <a:pt x="443725" y="141039"/>
                  </a:lnTo>
                  <a:lnTo>
                    <a:pt x="422434" y="101813"/>
                  </a:lnTo>
                  <a:lnTo>
                    <a:pt x="394234" y="67637"/>
                  </a:lnTo>
                  <a:lnTo>
                    <a:pt x="360057" y="39438"/>
                  </a:lnTo>
                  <a:lnTo>
                    <a:pt x="320829" y="18147"/>
                  </a:lnTo>
                  <a:lnTo>
                    <a:pt x="277479" y="4691"/>
                  </a:lnTo>
                  <a:lnTo>
                    <a:pt x="230936" y="0"/>
                  </a:lnTo>
                  <a:close/>
                </a:path>
              </a:pathLst>
            </a:custGeom>
            <a:solidFill>
              <a:srgbClr val="005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2807318" y="5970413"/>
            <a:ext cx="462280" cy="462280"/>
          </a:xfrm>
          <a:custGeom>
            <a:avLst/>
            <a:gdLst/>
            <a:ahLst/>
            <a:cxnLst/>
            <a:rect l="l" t="t" r="r" b="b"/>
            <a:pathLst>
              <a:path w="462279" h="462279">
                <a:moveTo>
                  <a:pt x="230936" y="0"/>
                </a:moveTo>
                <a:lnTo>
                  <a:pt x="184394" y="4691"/>
                </a:lnTo>
                <a:lnTo>
                  <a:pt x="141044" y="18147"/>
                </a:lnTo>
                <a:lnTo>
                  <a:pt x="101816" y="39438"/>
                </a:lnTo>
                <a:lnTo>
                  <a:pt x="67638" y="67637"/>
                </a:lnTo>
                <a:lnTo>
                  <a:pt x="39439" y="101813"/>
                </a:lnTo>
                <a:lnTo>
                  <a:pt x="18147" y="141039"/>
                </a:lnTo>
                <a:lnTo>
                  <a:pt x="4691" y="184385"/>
                </a:lnTo>
                <a:lnTo>
                  <a:pt x="0" y="230924"/>
                </a:lnTo>
                <a:lnTo>
                  <a:pt x="4691" y="277466"/>
                </a:lnTo>
                <a:lnTo>
                  <a:pt x="18147" y="320816"/>
                </a:lnTo>
                <a:lnTo>
                  <a:pt x="39439" y="360044"/>
                </a:lnTo>
                <a:lnTo>
                  <a:pt x="67638" y="394222"/>
                </a:lnTo>
                <a:lnTo>
                  <a:pt x="101816" y="422421"/>
                </a:lnTo>
                <a:lnTo>
                  <a:pt x="141044" y="443713"/>
                </a:lnTo>
                <a:lnTo>
                  <a:pt x="184394" y="457169"/>
                </a:lnTo>
                <a:lnTo>
                  <a:pt x="230936" y="461860"/>
                </a:lnTo>
                <a:lnTo>
                  <a:pt x="277479" y="457169"/>
                </a:lnTo>
                <a:lnTo>
                  <a:pt x="320829" y="443713"/>
                </a:lnTo>
                <a:lnTo>
                  <a:pt x="360057" y="422421"/>
                </a:lnTo>
                <a:lnTo>
                  <a:pt x="394234" y="394222"/>
                </a:lnTo>
                <a:lnTo>
                  <a:pt x="422434" y="360044"/>
                </a:lnTo>
                <a:lnTo>
                  <a:pt x="443725" y="320816"/>
                </a:lnTo>
                <a:lnTo>
                  <a:pt x="457181" y="277466"/>
                </a:lnTo>
                <a:lnTo>
                  <a:pt x="461873" y="230924"/>
                </a:lnTo>
                <a:lnTo>
                  <a:pt x="457181" y="184385"/>
                </a:lnTo>
                <a:lnTo>
                  <a:pt x="443725" y="141039"/>
                </a:lnTo>
                <a:lnTo>
                  <a:pt x="422434" y="101813"/>
                </a:lnTo>
                <a:lnTo>
                  <a:pt x="394234" y="67637"/>
                </a:lnTo>
                <a:lnTo>
                  <a:pt x="360057" y="39438"/>
                </a:lnTo>
                <a:lnTo>
                  <a:pt x="320829" y="18147"/>
                </a:lnTo>
                <a:lnTo>
                  <a:pt x="277479" y="4691"/>
                </a:lnTo>
                <a:lnTo>
                  <a:pt x="230936" y="0"/>
                </a:lnTo>
                <a:close/>
              </a:path>
            </a:pathLst>
          </a:custGeom>
          <a:solidFill>
            <a:srgbClr val="A7A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20" dirty="0"/>
              <a:t>Private</a:t>
            </a:r>
            <a:r>
              <a:rPr dirty="0"/>
              <a:t> </a:t>
            </a:r>
            <a:r>
              <a:rPr spc="-20" dirty="0"/>
              <a:t>Markets</a:t>
            </a:r>
            <a:r>
              <a:rPr dirty="0"/>
              <a:t> </a:t>
            </a:r>
            <a:r>
              <a:rPr spc="-10" dirty="0"/>
              <a:t>House</a:t>
            </a:r>
            <a:r>
              <a:rPr spc="5" dirty="0"/>
              <a:t> </a:t>
            </a:r>
            <a:r>
              <a:rPr spc="-20" dirty="0"/>
              <a:t>View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330">
              <a:lnSpc>
                <a:spcPts val="910"/>
              </a:lnSpc>
            </a:pPr>
            <a:fld id="{81D60167-4931-47E6-BA6A-407CBD079E47}" type="slidenum">
              <a:rPr dirty="0">
                <a:solidFill>
                  <a:srgbClr val="FFFFFF"/>
                </a:solidFill>
              </a:rPr>
              <a:t>2</a:t>
            </a:fld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20" dirty="0"/>
              <a:t>Private</a:t>
            </a:r>
            <a:r>
              <a:rPr dirty="0"/>
              <a:t> </a:t>
            </a:r>
            <a:r>
              <a:rPr spc="-20" dirty="0"/>
              <a:t>Markets</a:t>
            </a:r>
            <a:r>
              <a:rPr dirty="0"/>
              <a:t> </a:t>
            </a:r>
            <a:r>
              <a:rPr spc="-10" dirty="0"/>
              <a:t>House</a:t>
            </a:r>
            <a:r>
              <a:rPr spc="5" dirty="0"/>
              <a:t> </a:t>
            </a:r>
            <a:r>
              <a:rPr spc="-20" dirty="0"/>
              <a:t>View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10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Disclaimer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2300" y="1468881"/>
            <a:ext cx="6809740" cy="2490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latin typeface="SharpSansDisplayNo1-Semibold"/>
                <a:cs typeface="SharpSansDisplayNo1-Semibold"/>
              </a:rPr>
              <a:t>Europe,</a:t>
            </a:r>
            <a:r>
              <a:rPr sz="900" b="1" spc="-10" dirty="0">
                <a:latin typeface="SharpSansDisplayNo1-Semibold"/>
                <a:cs typeface="SharpSansDisplayNo1-Semibold"/>
              </a:rPr>
              <a:t> </a:t>
            </a:r>
            <a:r>
              <a:rPr sz="900" b="1" dirty="0">
                <a:latin typeface="SharpSansDisplayNo1-Semibold"/>
                <a:cs typeface="SharpSansDisplayNo1-Semibold"/>
              </a:rPr>
              <a:t>Middle</a:t>
            </a:r>
            <a:r>
              <a:rPr sz="900" b="1" spc="-5" dirty="0">
                <a:latin typeface="SharpSansDisplayNo1-Semibold"/>
                <a:cs typeface="SharpSansDisplayNo1-Semibold"/>
              </a:rPr>
              <a:t> </a:t>
            </a:r>
            <a:r>
              <a:rPr sz="900" b="1" dirty="0">
                <a:latin typeface="SharpSansDisplayNo1-Semibold"/>
                <a:cs typeface="SharpSansDisplayNo1-Semibold"/>
              </a:rPr>
              <a:t>East</a:t>
            </a:r>
            <a:r>
              <a:rPr sz="900" b="1" spc="-5" dirty="0">
                <a:latin typeface="SharpSansDisplayNo1-Semibold"/>
                <a:cs typeface="SharpSansDisplayNo1-Semibold"/>
              </a:rPr>
              <a:t> </a:t>
            </a:r>
            <a:r>
              <a:rPr sz="900" b="1" dirty="0">
                <a:latin typeface="SharpSansDisplayNo1-Semibold"/>
                <a:cs typeface="SharpSansDisplayNo1-Semibold"/>
              </a:rPr>
              <a:t>and</a:t>
            </a:r>
            <a:r>
              <a:rPr sz="900" b="1" spc="-5" dirty="0">
                <a:latin typeface="SharpSansDisplayNo1-Semibold"/>
                <a:cs typeface="SharpSansDisplayNo1-Semibold"/>
              </a:rPr>
              <a:t> </a:t>
            </a:r>
            <a:r>
              <a:rPr sz="900" b="1" spc="-10" dirty="0">
                <a:latin typeface="SharpSansDisplayNo1-Semibold"/>
                <a:cs typeface="SharpSansDisplayNo1-Semibold"/>
              </a:rPr>
              <a:t>Africa</a:t>
            </a:r>
            <a:endParaRPr sz="900" dirty="0">
              <a:latin typeface="SharpSansDisplayNo1-Semibold"/>
              <a:cs typeface="SharpSansDisplayNo1-Semibold"/>
            </a:endParaRPr>
          </a:p>
          <a:p>
            <a:pPr marL="12700" marR="24765">
              <a:lnSpc>
                <a:spcPct val="111100"/>
              </a:lnSpc>
              <a:spcBef>
                <a:spcPts val="285"/>
              </a:spcBef>
            </a:pPr>
            <a:r>
              <a:rPr sz="900" b="1" dirty="0">
                <a:latin typeface="SharpSansDisplayNo1-Semibold"/>
                <a:cs typeface="SharpSansDisplayNo1-Semibold"/>
              </a:rPr>
              <a:t>Belgium,</a:t>
            </a:r>
            <a:r>
              <a:rPr sz="900" b="1" spc="-25" dirty="0">
                <a:latin typeface="SharpSansDisplayNo1-Semibold"/>
                <a:cs typeface="SharpSansDisplayNo1-Semibold"/>
              </a:rPr>
              <a:t> </a:t>
            </a:r>
            <a:r>
              <a:rPr sz="900" b="1" dirty="0">
                <a:latin typeface="SharpSansDisplayNo1-Semibold"/>
                <a:cs typeface="SharpSansDisplayNo1-Semibold"/>
              </a:rPr>
              <a:t>Cyprus,</a:t>
            </a:r>
            <a:r>
              <a:rPr sz="900" b="1" spc="-10" dirty="0">
                <a:latin typeface="SharpSansDisplayNo1-Semibold"/>
                <a:cs typeface="SharpSansDisplayNo1-Semibold"/>
              </a:rPr>
              <a:t> </a:t>
            </a:r>
            <a:r>
              <a:rPr sz="900" b="1" dirty="0">
                <a:latin typeface="SharpSansDisplayNo1-Semibold"/>
                <a:cs typeface="SharpSansDisplayNo1-Semibold"/>
              </a:rPr>
              <a:t>Denmark,</a:t>
            </a:r>
            <a:r>
              <a:rPr sz="900" b="1" spc="-15" dirty="0">
                <a:latin typeface="SharpSansDisplayNo1-Semibold"/>
                <a:cs typeface="SharpSansDisplayNo1-Semibold"/>
              </a:rPr>
              <a:t> </a:t>
            </a:r>
            <a:r>
              <a:rPr sz="900" b="1" dirty="0">
                <a:latin typeface="SharpSansDisplayNo1-Semibold"/>
                <a:cs typeface="SharpSansDisplayNo1-Semibold"/>
              </a:rPr>
              <a:t>Finland,</a:t>
            </a:r>
            <a:r>
              <a:rPr sz="900" b="1" spc="-10" dirty="0">
                <a:latin typeface="SharpSansDisplayNo1-Semibold"/>
                <a:cs typeface="SharpSansDisplayNo1-Semibold"/>
              </a:rPr>
              <a:t> </a:t>
            </a:r>
            <a:r>
              <a:rPr sz="900" b="1" dirty="0">
                <a:latin typeface="SharpSansDisplayNo1-Semibold"/>
                <a:cs typeface="SharpSansDisplayNo1-Semibold"/>
              </a:rPr>
              <a:t>France,</a:t>
            </a:r>
            <a:r>
              <a:rPr sz="900" b="1" spc="-15" dirty="0">
                <a:latin typeface="SharpSansDisplayNo1-Semibold"/>
                <a:cs typeface="SharpSansDisplayNo1-Semibold"/>
              </a:rPr>
              <a:t> </a:t>
            </a:r>
            <a:r>
              <a:rPr sz="900" b="1" dirty="0">
                <a:latin typeface="SharpSansDisplayNo1-Semibold"/>
                <a:cs typeface="SharpSansDisplayNo1-Semibold"/>
              </a:rPr>
              <a:t>Greece,</a:t>
            </a:r>
            <a:r>
              <a:rPr sz="900" b="1" spc="-10" dirty="0">
                <a:latin typeface="SharpSansDisplayNo1-Semibold"/>
                <a:cs typeface="SharpSansDisplayNo1-Semibold"/>
              </a:rPr>
              <a:t> </a:t>
            </a:r>
            <a:r>
              <a:rPr sz="900" b="1" dirty="0">
                <a:latin typeface="SharpSansDisplayNo1-Semibold"/>
                <a:cs typeface="SharpSansDisplayNo1-Semibold"/>
              </a:rPr>
              <a:t>Iceland,</a:t>
            </a:r>
            <a:r>
              <a:rPr sz="900" b="1" spc="-15" dirty="0">
                <a:latin typeface="SharpSansDisplayNo1-Semibold"/>
                <a:cs typeface="SharpSansDisplayNo1-Semibold"/>
              </a:rPr>
              <a:t> </a:t>
            </a:r>
            <a:r>
              <a:rPr sz="900" b="1" dirty="0">
                <a:latin typeface="SharpSansDisplayNo1-Semibold"/>
                <a:cs typeface="SharpSansDisplayNo1-Semibold"/>
              </a:rPr>
              <a:t>Ireland,</a:t>
            </a:r>
            <a:r>
              <a:rPr sz="900" b="1" spc="-10" dirty="0">
                <a:latin typeface="SharpSansDisplayNo1-Semibold"/>
                <a:cs typeface="SharpSansDisplayNo1-Semibold"/>
              </a:rPr>
              <a:t> </a:t>
            </a:r>
            <a:r>
              <a:rPr sz="900" b="1" dirty="0">
                <a:latin typeface="SharpSansDisplayNo1-Semibold"/>
                <a:cs typeface="SharpSansDisplayNo1-Semibold"/>
              </a:rPr>
              <a:t>Italy,</a:t>
            </a:r>
            <a:r>
              <a:rPr sz="900" b="1" spc="-15" dirty="0">
                <a:latin typeface="SharpSansDisplayNo1-Semibold"/>
                <a:cs typeface="SharpSansDisplayNo1-Semibold"/>
              </a:rPr>
              <a:t> </a:t>
            </a:r>
            <a:r>
              <a:rPr sz="900" b="1" spc="-10" dirty="0">
                <a:latin typeface="SharpSansDisplayNo1-Semibold"/>
                <a:cs typeface="SharpSansDisplayNo1-Semibold"/>
              </a:rPr>
              <a:t>Luxembourg, </a:t>
            </a:r>
            <a:r>
              <a:rPr sz="900" b="1" dirty="0">
                <a:latin typeface="SharpSansDisplayNo1-Semibold"/>
                <a:cs typeface="SharpSansDisplayNo1-Semibold"/>
              </a:rPr>
              <a:t>Netherlands,</a:t>
            </a:r>
            <a:r>
              <a:rPr sz="900" b="1" spc="-15" dirty="0">
                <a:latin typeface="SharpSansDisplayNo1-Semibold"/>
                <a:cs typeface="SharpSansDisplayNo1-Semibold"/>
              </a:rPr>
              <a:t> </a:t>
            </a:r>
            <a:r>
              <a:rPr sz="900" b="1" dirty="0">
                <a:latin typeface="SharpSansDisplayNo1-Semibold"/>
                <a:cs typeface="SharpSansDisplayNo1-Semibold"/>
              </a:rPr>
              <a:t>Norway,</a:t>
            </a:r>
            <a:r>
              <a:rPr sz="900" b="1" spc="-10" dirty="0">
                <a:latin typeface="SharpSansDisplayNo1-Semibold"/>
                <a:cs typeface="SharpSansDisplayNo1-Semibold"/>
              </a:rPr>
              <a:t> </a:t>
            </a:r>
            <a:r>
              <a:rPr sz="900" b="1" dirty="0">
                <a:latin typeface="SharpSansDisplayNo1-Semibold"/>
                <a:cs typeface="SharpSansDisplayNo1-Semibold"/>
              </a:rPr>
              <a:t>Portugal,</a:t>
            </a:r>
            <a:r>
              <a:rPr sz="900" b="1" spc="-10" dirty="0">
                <a:latin typeface="SharpSansDisplayNo1-Semibold"/>
                <a:cs typeface="SharpSansDisplayNo1-Semibold"/>
              </a:rPr>
              <a:t> Spain,</a:t>
            </a:r>
            <a:r>
              <a:rPr sz="900" b="1" spc="500" dirty="0">
                <a:latin typeface="SharpSansDisplayNo1-Semibold"/>
                <a:cs typeface="SharpSansDisplayNo1-Semibold"/>
              </a:rPr>
              <a:t> </a:t>
            </a:r>
            <a:r>
              <a:rPr sz="900" b="1" spc="-10" dirty="0">
                <a:latin typeface="SharpSansDisplayNo1-Semibold"/>
                <a:cs typeface="SharpSansDisplayNo1-Semibold"/>
              </a:rPr>
              <a:t>Sweden</a:t>
            </a:r>
            <a:r>
              <a:rPr sz="900" b="1" spc="-15" dirty="0">
                <a:latin typeface="SharpSansDisplayNo1-Semibold"/>
                <a:cs typeface="SharpSansDisplayNo1-Semibold"/>
              </a:rPr>
              <a:t> </a:t>
            </a:r>
            <a:r>
              <a:rPr sz="900" b="1" dirty="0">
                <a:latin typeface="SharpSansDisplayNo1-Semibold"/>
                <a:cs typeface="SharpSansDisplayNo1-Semibold"/>
              </a:rPr>
              <a:t>and</a:t>
            </a:r>
            <a:r>
              <a:rPr sz="900" b="1" spc="-10" dirty="0">
                <a:latin typeface="SharpSansDisplayNo1-Semibold"/>
                <a:cs typeface="SharpSansDisplayNo1-Semibold"/>
              </a:rPr>
              <a:t> </a:t>
            </a:r>
            <a:r>
              <a:rPr sz="900" b="1" dirty="0">
                <a:latin typeface="SharpSansDisplayNo1-Semibold"/>
                <a:cs typeface="SharpSansDisplayNo1-Semibold"/>
              </a:rPr>
              <a:t>United</a:t>
            </a:r>
            <a:r>
              <a:rPr sz="900" b="1" spc="-10" dirty="0">
                <a:latin typeface="SharpSansDisplayNo1-Semibold"/>
                <a:cs typeface="SharpSansDisplayNo1-Semibold"/>
              </a:rPr>
              <a:t> </a:t>
            </a:r>
            <a:r>
              <a:rPr sz="900" b="1" dirty="0">
                <a:latin typeface="SharpSansDisplayNo1-Semibold"/>
                <a:cs typeface="SharpSansDisplayNo1-Semibold"/>
              </a:rPr>
              <a:t>Kingdom:</a:t>
            </a:r>
            <a:r>
              <a:rPr sz="900" b="1" spc="-5" dirty="0">
                <a:latin typeface="SharpSansDisplayNo1-Semibold"/>
                <a:cs typeface="SharpSansDisplayNo1-Semibold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Produced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by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abrdn</a:t>
            </a:r>
            <a:r>
              <a:rPr sz="900" spc="-10" dirty="0">
                <a:latin typeface="SharpSansDisplayNo1-Book"/>
                <a:cs typeface="SharpSansDisplayNo1-Book"/>
              </a:rPr>
              <a:t> Investment </a:t>
            </a:r>
            <a:r>
              <a:rPr sz="900" dirty="0">
                <a:latin typeface="SharpSansDisplayNo1-Book"/>
                <a:cs typeface="SharpSansDisplayNo1-Book"/>
              </a:rPr>
              <a:t>Management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Limited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which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is</a:t>
            </a:r>
            <a:r>
              <a:rPr sz="900" spc="-10" dirty="0">
                <a:latin typeface="SharpSansDisplayNo1-Book"/>
                <a:cs typeface="SharpSansDisplayNo1-Book"/>
              </a:rPr>
              <a:t> registered </a:t>
            </a:r>
            <a:r>
              <a:rPr sz="900" dirty="0">
                <a:latin typeface="SharpSansDisplayNo1-Book"/>
                <a:cs typeface="SharpSansDisplayNo1-Book"/>
              </a:rPr>
              <a:t>in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Scotland</a:t>
            </a:r>
            <a:r>
              <a:rPr sz="900" spc="-10" dirty="0">
                <a:latin typeface="SharpSansDisplayNo1-Book"/>
                <a:cs typeface="SharpSansDisplayNo1-Book"/>
              </a:rPr>
              <a:t> (SC123321)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at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1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George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Street,</a:t>
            </a:r>
            <a:r>
              <a:rPr sz="900" dirty="0">
                <a:latin typeface="SharpSansDisplayNo1-Book"/>
                <a:cs typeface="SharpSansDisplayNo1-Book"/>
              </a:rPr>
              <a:t> Edinburgh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EH2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2LL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and authorised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regulated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by the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Financial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Conduct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Authority in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UK. </a:t>
            </a:r>
            <a:r>
              <a:rPr sz="900" spc="-10" dirty="0">
                <a:latin typeface="SharpSansDisplayNo1-Book"/>
                <a:cs typeface="SharpSansDisplayNo1-Book"/>
              </a:rPr>
              <a:t>Unless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otherwise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indicated, this </a:t>
            </a:r>
            <a:r>
              <a:rPr sz="900" spc="-10" dirty="0">
                <a:latin typeface="SharpSansDisplayNo1-Book"/>
                <a:cs typeface="SharpSansDisplayNo1-Book"/>
              </a:rPr>
              <a:t>content</a:t>
            </a:r>
            <a:r>
              <a:rPr sz="90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refers</a:t>
            </a:r>
            <a:r>
              <a:rPr sz="900" dirty="0">
                <a:latin typeface="SharpSansDisplayNo1-Book"/>
                <a:cs typeface="SharpSansDisplayNo1-Book"/>
              </a:rPr>
              <a:t> only to the </a:t>
            </a:r>
            <a:r>
              <a:rPr sz="900" spc="-10" dirty="0">
                <a:latin typeface="SharpSansDisplayNo1-Book"/>
                <a:cs typeface="SharpSansDisplayNo1-Book"/>
              </a:rPr>
              <a:t>market</a:t>
            </a:r>
            <a:r>
              <a:rPr sz="900" dirty="0">
                <a:latin typeface="SharpSansDisplayNo1-Book"/>
                <a:cs typeface="SharpSansDisplayNo1-Book"/>
              </a:rPr>
              <a:t> views, analysis and </a:t>
            </a:r>
            <a:r>
              <a:rPr sz="900" spc="-10" dirty="0">
                <a:latin typeface="SharpSansDisplayNo1-Book"/>
                <a:cs typeface="SharpSansDisplayNo1-Book"/>
              </a:rPr>
              <a:t>investment</a:t>
            </a:r>
            <a:r>
              <a:rPr sz="900" dirty="0">
                <a:latin typeface="SharpSansDisplayNo1-Book"/>
                <a:cs typeface="SharpSansDisplayNo1-Book"/>
              </a:rPr>
              <a:t> capabilities of the </a:t>
            </a:r>
            <a:r>
              <a:rPr sz="900" spc="-10" dirty="0">
                <a:latin typeface="SharpSansDisplayNo1-Book"/>
                <a:cs typeface="SharpSansDisplayNo1-Book"/>
              </a:rPr>
              <a:t>foregoing</a:t>
            </a:r>
            <a:r>
              <a:rPr sz="900" dirty="0">
                <a:latin typeface="SharpSansDisplayNo1-Book"/>
                <a:cs typeface="SharpSansDisplayNo1-Book"/>
              </a:rPr>
              <a:t> entity </a:t>
            </a:r>
            <a:r>
              <a:rPr sz="900" spc="-25" dirty="0">
                <a:latin typeface="SharpSansDisplayNo1-Book"/>
                <a:cs typeface="SharpSansDisplayNo1-Book"/>
              </a:rPr>
              <a:t>as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at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date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of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publication.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Issued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by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abrdn</a:t>
            </a:r>
            <a:r>
              <a:rPr sz="900" spc="-10" dirty="0">
                <a:latin typeface="SharpSansDisplayNo1-Book"/>
                <a:cs typeface="SharpSansDisplayNo1-Book"/>
              </a:rPr>
              <a:t> Investments </a:t>
            </a:r>
            <a:r>
              <a:rPr sz="900" dirty="0">
                <a:latin typeface="SharpSansDisplayNo1-Book"/>
                <a:cs typeface="SharpSansDisplayNo1-Book"/>
              </a:rPr>
              <a:t>Ireland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Limited.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Registered </a:t>
            </a:r>
            <a:r>
              <a:rPr sz="900" dirty="0">
                <a:latin typeface="SharpSansDisplayNo1-Book"/>
                <a:cs typeface="SharpSansDisplayNo1-Book"/>
              </a:rPr>
              <a:t>in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Republic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of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Ireland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(Company</a:t>
            </a:r>
            <a:r>
              <a:rPr sz="900" spc="-10" dirty="0">
                <a:latin typeface="SharpSansDisplayNo1-Book"/>
                <a:cs typeface="SharpSansDisplayNo1-Book"/>
              </a:rPr>
              <a:t> No.621721)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at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2-4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Merrion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Row,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Dublin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D02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WP23.</a:t>
            </a:r>
            <a:r>
              <a:rPr sz="900" spc="-10" dirty="0">
                <a:latin typeface="SharpSansDisplayNo1-Book"/>
                <a:cs typeface="SharpSansDisplayNo1-Book"/>
              </a:rPr>
              <a:t> Regulated </a:t>
            </a:r>
            <a:r>
              <a:rPr sz="900" dirty="0">
                <a:latin typeface="SharpSansDisplayNo1-Book"/>
                <a:cs typeface="SharpSansDisplayNo1-Book"/>
              </a:rPr>
              <a:t>by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Central </a:t>
            </a:r>
            <a:r>
              <a:rPr sz="900" dirty="0">
                <a:latin typeface="SharpSansDisplayNo1-Book"/>
                <a:cs typeface="SharpSansDisplayNo1-Book"/>
              </a:rPr>
              <a:t>Bank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of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Ireland.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b="1" dirty="0">
                <a:latin typeface="SharpSansDisplayNo1-Semibold"/>
                <a:cs typeface="SharpSansDisplayNo1-Semibold"/>
              </a:rPr>
              <a:t>Austria,</a:t>
            </a:r>
            <a:r>
              <a:rPr sz="900" b="1" spc="-10" dirty="0">
                <a:latin typeface="SharpSansDisplayNo1-Semibold"/>
                <a:cs typeface="SharpSansDisplayNo1-Semibold"/>
              </a:rPr>
              <a:t> </a:t>
            </a:r>
            <a:r>
              <a:rPr sz="900" b="1" dirty="0">
                <a:latin typeface="SharpSansDisplayNo1-Semibold"/>
                <a:cs typeface="SharpSansDisplayNo1-Semibold"/>
              </a:rPr>
              <a:t>Germany:</a:t>
            </a:r>
            <a:r>
              <a:rPr sz="900" b="1" spc="-5" dirty="0">
                <a:latin typeface="SharpSansDisplayNo1-Semibold"/>
                <a:cs typeface="SharpSansDisplayNo1-Semibold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Issued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by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abrdn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Investment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Management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Limited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which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registered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Scotland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(SC123321)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at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1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George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Street, </a:t>
            </a:r>
            <a:r>
              <a:rPr sz="900" dirty="0">
                <a:latin typeface="SharpSansDisplayNo1-Book"/>
                <a:cs typeface="SharpSansDisplayNo1-Book"/>
              </a:rPr>
              <a:t>Edinburgh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EH2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2LL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authorised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and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regulated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by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Financial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Conduct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Authority in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UK.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b="1" spc="-10" dirty="0">
                <a:latin typeface="SharpSansDisplayNo1-Semibold"/>
                <a:cs typeface="SharpSansDisplayNo1-Semibold"/>
              </a:rPr>
              <a:t>Switzerland: </a:t>
            </a:r>
            <a:r>
              <a:rPr sz="900" dirty="0">
                <a:latin typeface="SharpSansDisplayNo1-Book"/>
                <a:cs typeface="SharpSansDisplayNo1-Book"/>
              </a:rPr>
              <a:t>Issued by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abrdn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Investments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Switzerland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AG. </a:t>
            </a:r>
            <a:r>
              <a:rPr sz="900" spc="-10" dirty="0">
                <a:latin typeface="SharpSansDisplayNo1-Book"/>
                <a:cs typeface="SharpSansDisplayNo1-Book"/>
              </a:rPr>
              <a:t>Registered</a:t>
            </a:r>
            <a:endParaRPr sz="900" dirty="0">
              <a:latin typeface="SharpSansDisplayNo1-Book"/>
              <a:cs typeface="SharpSansDisplayNo1-Book"/>
            </a:endParaRPr>
          </a:p>
          <a:p>
            <a:pPr marL="12700" marR="74295">
              <a:lnSpc>
                <a:spcPct val="111100"/>
              </a:lnSpc>
            </a:pPr>
            <a:r>
              <a:rPr sz="900" dirty="0">
                <a:latin typeface="SharpSansDisplayNo1-Book"/>
                <a:cs typeface="SharpSansDisplayNo1-Book"/>
              </a:rPr>
              <a:t>in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Switzerland (CHE-114.943.983) at </a:t>
            </a:r>
            <a:r>
              <a:rPr sz="900" spc="-10" dirty="0">
                <a:latin typeface="SharpSansDisplayNo1-Book"/>
                <a:cs typeface="SharpSansDisplayNo1-Book"/>
              </a:rPr>
              <a:t>Schweizergasse</a:t>
            </a:r>
            <a:r>
              <a:rPr sz="900" dirty="0">
                <a:latin typeface="SharpSansDisplayNo1-Book"/>
                <a:cs typeface="SharpSansDisplayNo1-Book"/>
              </a:rPr>
              <a:t> 14, 8001 Zürich.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b="1" dirty="0">
                <a:latin typeface="SharpSansDisplayNo1-Semibold"/>
                <a:cs typeface="SharpSansDisplayNo1-Semibold"/>
              </a:rPr>
              <a:t>South </a:t>
            </a:r>
            <a:r>
              <a:rPr sz="900" b="1" spc="-10" dirty="0">
                <a:latin typeface="SharpSansDisplayNo1-Semibold"/>
                <a:cs typeface="SharpSansDisplayNo1-Semibold"/>
              </a:rPr>
              <a:t>Africa:</a:t>
            </a:r>
            <a:r>
              <a:rPr sz="900" b="1" dirty="0">
                <a:latin typeface="SharpSansDisplayNo1-Semibold"/>
                <a:cs typeface="SharpSansDisplayNo1-Semibold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abrdn </a:t>
            </a:r>
            <a:r>
              <a:rPr sz="900" spc="-10" dirty="0">
                <a:latin typeface="SharpSansDisplayNo1-Book"/>
                <a:cs typeface="SharpSansDisplayNo1-Book"/>
              </a:rPr>
              <a:t>Investments</a:t>
            </a:r>
            <a:r>
              <a:rPr sz="900" dirty="0">
                <a:latin typeface="SharpSansDisplayNo1-Book"/>
                <a:cs typeface="SharpSansDisplayNo1-Book"/>
              </a:rPr>
              <a:t> Limited </a:t>
            </a:r>
            <a:r>
              <a:rPr sz="900" spc="-10" dirty="0">
                <a:latin typeface="SharpSansDisplayNo1-Book"/>
                <a:cs typeface="SharpSansDisplayNo1-Book"/>
              </a:rPr>
              <a:t>(“abrdnIL”).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Registered </a:t>
            </a:r>
            <a:r>
              <a:rPr sz="900" dirty="0">
                <a:latin typeface="SharpSansDisplayNo1-Book"/>
                <a:cs typeface="SharpSansDisplayNo1-Book"/>
              </a:rPr>
              <a:t>in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Scotland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(SC108419)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at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10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Queen’s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Terrace,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Aberdeen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AB10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1XL.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abrdnIL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not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registered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Financial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Service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Provider </a:t>
            </a:r>
            <a:r>
              <a:rPr sz="900" dirty="0">
                <a:latin typeface="SharpSansDisplayNo1-Book"/>
                <a:cs typeface="SharpSansDisplayNo1-Book"/>
              </a:rPr>
              <a:t>and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exempt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from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Financial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Advisory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Intermediary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Services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Act,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2002.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abrdnIL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operates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South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Africa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under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</a:t>
            </a:r>
            <a:r>
              <a:rPr sz="900" spc="-10" dirty="0">
                <a:latin typeface="SharpSansDisplayNo1-Book"/>
                <a:cs typeface="SharpSansDisplayNo1-Book"/>
              </a:rPr>
              <a:t> exemption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granted </a:t>
            </a:r>
            <a:r>
              <a:rPr sz="900" dirty="0">
                <a:latin typeface="SharpSansDisplayNo1-Book"/>
                <a:cs typeface="SharpSansDisplayNo1-Book"/>
              </a:rPr>
              <a:t>by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Financial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Sector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Conduct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Authority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(FSCA</a:t>
            </a:r>
            <a:r>
              <a:rPr sz="900" spc="-10" dirty="0">
                <a:latin typeface="SharpSansDisplayNo1-Book"/>
                <a:cs typeface="SharpSansDisplayNo1-Book"/>
              </a:rPr>
              <a:t> FAIS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Notice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3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of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2022)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can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render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financial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services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to</a:t>
            </a:r>
            <a:r>
              <a:rPr sz="900" spc="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classes</a:t>
            </a:r>
            <a:r>
              <a:rPr sz="900" spc="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of</a:t>
            </a:r>
            <a:r>
              <a:rPr sz="900" spc="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clients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specified</a:t>
            </a:r>
            <a:r>
              <a:rPr sz="900" spc="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therein.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b="1" dirty="0">
                <a:latin typeface="SharpSansDisplayNo1-Semibold"/>
                <a:cs typeface="SharpSansDisplayNo1-Semibold"/>
              </a:rPr>
              <a:t>Abu</a:t>
            </a:r>
            <a:r>
              <a:rPr sz="900" b="1" spc="-10" dirty="0">
                <a:latin typeface="SharpSansDisplayNo1-Semibold"/>
                <a:cs typeface="SharpSansDisplayNo1-Semibold"/>
              </a:rPr>
              <a:t> Dhabi</a:t>
            </a:r>
            <a:r>
              <a:rPr sz="900" b="1" spc="-15" dirty="0">
                <a:latin typeface="SharpSansDisplayNo1-Semibold"/>
                <a:cs typeface="SharpSansDisplayNo1-Semibold"/>
              </a:rPr>
              <a:t> </a:t>
            </a:r>
            <a:r>
              <a:rPr sz="900" b="1" spc="-10" dirty="0">
                <a:latin typeface="SharpSansDisplayNo1-Semibold"/>
                <a:cs typeface="SharpSansDisplayNo1-Semibold"/>
              </a:rPr>
              <a:t>Global </a:t>
            </a:r>
            <a:r>
              <a:rPr sz="900" b="1" spc="-25" dirty="0">
                <a:latin typeface="SharpSansDisplayNo1-Semibold"/>
                <a:cs typeface="SharpSansDisplayNo1-Semibold"/>
              </a:rPr>
              <a:t>Market</a:t>
            </a:r>
            <a:r>
              <a:rPr sz="900" b="1" spc="-15" dirty="0">
                <a:latin typeface="SharpSansDisplayNo1-Semibold"/>
                <a:cs typeface="SharpSansDisplayNo1-Semibold"/>
              </a:rPr>
              <a:t> </a:t>
            </a:r>
            <a:r>
              <a:rPr sz="900" b="1" spc="-10" dirty="0">
                <a:latin typeface="SharpSansDisplayNo1-Semibold"/>
                <a:cs typeface="SharpSansDisplayNo1-Semibold"/>
              </a:rPr>
              <a:t>(“ADGM”):</a:t>
            </a:r>
            <a:r>
              <a:rPr sz="900" b="1" spc="-15" dirty="0">
                <a:latin typeface="SharpSansDisplayNo1-Semibold"/>
                <a:cs typeface="SharpSansDisplayNo1-Semibold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abrdn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Investments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Middle East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Limited,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6th</a:t>
            </a:r>
            <a:r>
              <a:rPr sz="900" spc="-20" dirty="0">
                <a:latin typeface="SharpSansDisplayNo1-Book"/>
                <a:cs typeface="SharpSansDisplayNo1-Book"/>
              </a:rPr>
              <a:t> floor,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Al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Khatem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35" dirty="0">
                <a:latin typeface="SharpSansDisplayNo1-Book"/>
                <a:cs typeface="SharpSansDisplayNo1-Book"/>
              </a:rPr>
              <a:t>Tower,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Abu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Dhabi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Global</a:t>
            </a:r>
            <a:r>
              <a:rPr sz="900" spc="-20" dirty="0">
                <a:latin typeface="SharpSansDisplayNo1-Book"/>
                <a:cs typeface="SharpSansDisplayNo1-Book"/>
              </a:rPr>
              <a:t> Market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Square,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Al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Maryah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Island,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P.O.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Box </a:t>
            </a:r>
            <a:r>
              <a:rPr sz="900" spc="-10" dirty="0">
                <a:latin typeface="SharpSansDisplayNo1-Book"/>
                <a:cs typeface="SharpSansDisplayNo1-Book"/>
              </a:rPr>
              <a:t>764605,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Abu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Dhabi,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United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Arab </a:t>
            </a:r>
            <a:r>
              <a:rPr sz="900" spc="-10" dirty="0">
                <a:latin typeface="SharpSansDisplayNo1-Book"/>
                <a:cs typeface="SharpSansDisplayNo1-Book"/>
              </a:rPr>
              <a:t>Emirates.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Regulated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by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ADGM</a:t>
            </a:r>
            <a:r>
              <a:rPr sz="900" spc="-10" dirty="0">
                <a:latin typeface="SharpSansDisplayNo1-Book"/>
                <a:cs typeface="SharpSansDisplayNo1-Book"/>
              </a:rPr>
              <a:t> Financial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Services </a:t>
            </a:r>
            <a:r>
              <a:rPr sz="900" spc="-20" dirty="0">
                <a:latin typeface="SharpSansDisplayNo1-Book"/>
                <a:cs typeface="SharpSansDisplayNo1-Book"/>
              </a:rPr>
              <a:t>Regulatory</a:t>
            </a:r>
            <a:r>
              <a:rPr sz="900" spc="-10" dirty="0">
                <a:latin typeface="SharpSansDisplayNo1-Book"/>
                <a:cs typeface="SharpSansDisplayNo1-Book"/>
              </a:rPr>
              <a:t> Authority. </a:t>
            </a:r>
            <a:r>
              <a:rPr sz="900" dirty="0">
                <a:latin typeface="SharpSansDisplayNo1-Book"/>
                <a:cs typeface="SharpSansDisplayNo1-Book"/>
              </a:rPr>
              <a:t>For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Professional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Clients </a:t>
            </a:r>
            <a:r>
              <a:rPr sz="900" dirty="0">
                <a:latin typeface="SharpSansDisplayNo1-Book"/>
                <a:cs typeface="SharpSansDisplayNo1-Book"/>
              </a:rPr>
              <a:t>and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Market</a:t>
            </a:r>
            <a:r>
              <a:rPr sz="900" spc="-10" dirty="0">
                <a:latin typeface="SharpSansDisplayNo1-Book"/>
                <a:cs typeface="SharpSansDisplayNo1-Book"/>
              </a:rPr>
              <a:t> Counterparties only.</a:t>
            </a:r>
            <a:endParaRPr sz="900" dirty="0">
              <a:latin typeface="SharpSansDisplayNo1-Book"/>
              <a:cs typeface="SharpSansDisplayNo1-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77900" y="1432881"/>
            <a:ext cx="6823709" cy="3779496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900" b="1" dirty="0">
                <a:latin typeface="SharpSansDisplayNo1-Semibold"/>
                <a:cs typeface="SharpSansDisplayNo1-Semibold"/>
              </a:rPr>
              <a:t>Asia-</a:t>
            </a:r>
            <a:r>
              <a:rPr sz="900" b="1" spc="-10" dirty="0">
                <a:latin typeface="SharpSansDisplayNo1-Semibold"/>
                <a:cs typeface="SharpSansDisplayNo1-Semibold"/>
              </a:rPr>
              <a:t>Pacific</a:t>
            </a:r>
            <a:endParaRPr sz="900" dirty="0">
              <a:latin typeface="SharpSansDisplayNo1-Semibold"/>
              <a:cs typeface="SharpSansDisplayNo1-Semibold"/>
            </a:endParaRPr>
          </a:p>
          <a:p>
            <a:pPr marL="12700" marR="5080">
              <a:lnSpc>
                <a:spcPct val="111100"/>
              </a:lnSpc>
              <a:spcBef>
                <a:spcPts val="285"/>
              </a:spcBef>
            </a:pPr>
            <a:r>
              <a:rPr sz="900" b="1" spc="-10" dirty="0">
                <a:latin typeface="SharpSansDisplayNo1-Semibold"/>
                <a:cs typeface="SharpSansDisplayNo1-Semibold"/>
              </a:rPr>
              <a:t>Australia </a:t>
            </a:r>
            <a:r>
              <a:rPr sz="900" b="1" dirty="0">
                <a:latin typeface="SharpSansDisplayNo1-Semibold"/>
                <a:cs typeface="SharpSansDisplayNo1-Semibold"/>
              </a:rPr>
              <a:t>and</a:t>
            </a:r>
            <a:r>
              <a:rPr sz="900" b="1" spc="-5" dirty="0">
                <a:latin typeface="SharpSansDisplayNo1-Semibold"/>
                <a:cs typeface="SharpSansDisplayNo1-Semibold"/>
              </a:rPr>
              <a:t> </a:t>
            </a:r>
            <a:r>
              <a:rPr sz="900" b="1" dirty="0">
                <a:latin typeface="SharpSansDisplayNo1-Semibold"/>
                <a:cs typeface="SharpSansDisplayNo1-Semibold"/>
              </a:rPr>
              <a:t>New</a:t>
            </a:r>
            <a:r>
              <a:rPr sz="900" b="1" spc="-5" dirty="0">
                <a:latin typeface="SharpSansDisplayNo1-Semibold"/>
                <a:cs typeface="SharpSansDisplayNo1-Semibold"/>
              </a:rPr>
              <a:t> </a:t>
            </a:r>
            <a:r>
              <a:rPr sz="900" b="1" dirty="0">
                <a:latin typeface="SharpSansDisplayNo1-Semibold"/>
                <a:cs typeface="SharpSansDisplayNo1-Semibold"/>
              </a:rPr>
              <a:t>Zealand: </a:t>
            </a:r>
            <a:r>
              <a:rPr sz="900" dirty="0">
                <a:latin typeface="SharpSansDisplayNo1-Book"/>
                <a:cs typeface="SharpSansDisplayNo1-Book"/>
              </a:rPr>
              <a:t>abrdn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Oceania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Pty</a:t>
            </a:r>
            <a:r>
              <a:rPr sz="900" spc="-10" dirty="0">
                <a:latin typeface="SharpSansDisplayNo1-Book"/>
                <a:cs typeface="SharpSansDisplayNo1-Book"/>
              </a:rPr>
              <a:t> Ltd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(ABN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35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666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571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268)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bwa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Corporate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Authorised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Representative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(CAR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No.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001304153)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of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AFSL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Holders MSC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Advisory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Pty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Ltd,</a:t>
            </a:r>
            <a:r>
              <a:rPr sz="900" dirty="0">
                <a:latin typeface="SharpSansDisplayNo1-Book"/>
                <a:cs typeface="SharpSansDisplayNo1-Book"/>
              </a:rPr>
              <a:t> ACN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607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459 441,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AFSL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No.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480649 and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Melbourne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Securities </a:t>
            </a:r>
            <a:r>
              <a:rPr sz="900" spc="-10" dirty="0">
                <a:latin typeface="SharpSansDisplayNo1-Book"/>
                <a:cs typeface="SharpSansDisplayNo1-Book"/>
              </a:rPr>
              <a:t>Corporation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Limited,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ACN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160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326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545,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AFSL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No.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428289.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New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Zealand,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this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material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provided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for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information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purposes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only.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It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is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intended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only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for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wholesale</a:t>
            </a:r>
            <a:r>
              <a:rPr sz="900" spc="-10" dirty="0">
                <a:latin typeface="SharpSansDisplayNo1-Book"/>
                <a:cs typeface="SharpSansDisplayNo1-Book"/>
              </a:rPr>
              <a:t> investors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defined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Financial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Markets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Conduct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Act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(New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Zealand).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b="1" dirty="0">
                <a:latin typeface="SharpSansDisplayNo1-Semibold"/>
                <a:cs typeface="SharpSansDisplayNo1-Semibold"/>
              </a:rPr>
              <a:t>Hong</a:t>
            </a:r>
            <a:r>
              <a:rPr sz="900" b="1" spc="-15" dirty="0">
                <a:latin typeface="SharpSansDisplayNo1-Semibold"/>
                <a:cs typeface="SharpSansDisplayNo1-Semibold"/>
              </a:rPr>
              <a:t> </a:t>
            </a:r>
            <a:r>
              <a:rPr sz="900" b="1" dirty="0">
                <a:latin typeface="SharpSansDisplayNo1-Semibold"/>
                <a:cs typeface="SharpSansDisplayNo1-Semibold"/>
              </a:rPr>
              <a:t>Kong:</a:t>
            </a:r>
            <a:r>
              <a:rPr sz="900" b="1" spc="-10" dirty="0">
                <a:latin typeface="SharpSansDisplayNo1-Semibold"/>
                <a:cs typeface="SharpSansDisplayNo1-Semibold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abrdn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Hong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Kong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Limited.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This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material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has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not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been</a:t>
            </a:r>
            <a:r>
              <a:rPr sz="900" spc="-10" dirty="0">
                <a:latin typeface="SharpSansDisplayNo1-Book"/>
                <a:cs typeface="SharpSansDisplayNo1-Book"/>
              </a:rPr>
              <a:t> reviewed </a:t>
            </a:r>
            <a:r>
              <a:rPr sz="900" dirty="0">
                <a:latin typeface="SharpSansDisplayNo1-Book"/>
                <a:cs typeface="SharpSansDisplayNo1-Book"/>
              </a:rPr>
              <a:t>by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Securities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and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Futures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Commission.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b="1" dirty="0">
                <a:latin typeface="SharpSansDisplayNo1-Semibold"/>
                <a:cs typeface="SharpSansDisplayNo1-Semibold"/>
              </a:rPr>
              <a:t>Japan:</a:t>
            </a:r>
            <a:r>
              <a:rPr sz="900" b="1" spc="-5" dirty="0">
                <a:latin typeface="SharpSansDisplayNo1-Semibold"/>
                <a:cs typeface="SharpSansDisplayNo1-Semibold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abrdn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Japan</a:t>
            </a:r>
            <a:r>
              <a:rPr sz="900" spc="-10" dirty="0">
                <a:latin typeface="SharpSansDisplayNo1-Book"/>
                <a:cs typeface="SharpSansDisplayNo1-Book"/>
              </a:rPr>
              <a:t> Limited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Financial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Instruments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Firm: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Kanto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Local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Finance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Bureau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(Kinsho)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No.320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Membership: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Japan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Investment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Advisers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Association,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Investment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Trusts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Association,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Type</a:t>
            </a:r>
            <a:r>
              <a:rPr sz="900" dirty="0">
                <a:latin typeface="SharpSansDisplayNo1-Book"/>
                <a:cs typeface="SharpSansDisplayNo1-Book"/>
              </a:rPr>
              <a:t> II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Financial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Instruments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Firms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Association.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b="1" dirty="0">
                <a:latin typeface="SharpSansDisplayNo1-Semibold"/>
                <a:cs typeface="SharpSansDisplayNo1-Semibold"/>
              </a:rPr>
              <a:t>Malaysia: </a:t>
            </a:r>
            <a:r>
              <a:rPr sz="900" dirty="0">
                <a:latin typeface="SharpSansDisplayNo1-Book"/>
                <a:cs typeface="SharpSansDisplayNo1-Book"/>
              </a:rPr>
              <a:t>abrdn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Malaysia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Sdn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Bhd, </a:t>
            </a:r>
            <a:r>
              <a:rPr sz="900" spc="-10" dirty="0">
                <a:latin typeface="SharpSansDisplayNo1-Book"/>
                <a:cs typeface="SharpSansDisplayNo1-Book"/>
              </a:rPr>
              <a:t>Company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Number: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200501013266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(690313-D).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This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material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has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not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been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reviewed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by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Securities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Commission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of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Malaysia.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b="1" spc="-10" dirty="0">
                <a:latin typeface="SharpSansDisplayNo1-Semibold"/>
                <a:cs typeface="SharpSansDisplayNo1-Semibold"/>
              </a:rPr>
              <a:t>Thailand:</a:t>
            </a:r>
            <a:r>
              <a:rPr sz="900" b="1" spc="500" dirty="0">
                <a:latin typeface="SharpSansDisplayNo1-Semibold"/>
                <a:cs typeface="SharpSansDisplayNo1-Semibold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Aberdeen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Asset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Management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(Thailand)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Limited.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b="1" dirty="0">
                <a:latin typeface="SharpSansDisplayNo1-Semibold"/>
                <a:cs typeface="SharpSansDisplayNo1-Semibold"/>
              </a:rPr>
              <a:t>Singapore:</a:t>
            </a:r>
            <a:r>
              <a:rPr sz="900" b="1" spc="-5" dirty="0">
                <a:latin typeface="SharpSansDisplayNo1-Semibold"/>
                <a:cs typeface="SharpSansDisplayNo1-Semibold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abrdn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Asia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Limited,</a:t>
            </a:r>
            <a:r>
              <a:rPr sz="900" spc="-10" dirty="0">
                <a:latin typeface="SharpSansDisplayNo1-Book"/>
                <a:cs typeface="SharpSansDisplayNo1-Book"/>
              </a:rPr>
              <a:t> Registration </a:t>
            </a:r>
            <a:r>
              <a:rPr sz="900" dirty="0">
                <a:latin typeface="SharpSansDisplayNo1-Book"/>
                <a:cs typeface="SharpSansDisplayNo1-Book"/>
              </a:rPr>
              <a:t>Number</a:t>
            </a:r>
            <a:r>
              <a:rPr sz="900" spc="-10" dirty="0">
                <a:latin typeface="SharpSansDisplayNo1-Book"/>
                <a:cs typeface="SharpSansDisplayNo1-Book"/>
              </a:rPr>
              <a:t> 199105448E.</a:t>
            </a:r>
            <a:endParaRPr sz="900" dirty="0">
              <a:latin typeface="SharpSansDisplayNo1-Book"/>
              <a:cs typeface="SharpSansDisplayNo1-Book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 dirty="0">
              <a:latin typeface="SharpSansDisplayNo1-Book"/>
              <a:cs typeface="SharpSansDisplayNo1-Book"/>
            </a:endParaRPr>
          </a:p>
          <a:p>
            <a:pPr marL="12700">
              <a:lnSpc>
                <a:spcPct val="100000"/>
              </a:lnSpc>
            </a:pPr>
            <a:r>
              <a:rPr sz="900" b="1" spc="-10" dirty="0">
                <a:latin typeface="SharpSansDisplayNo1-Semibold"/>
                <a:cs typeface="SharpSansDisplayNo1-Semibold"/>
              </a:rPr>
              <a:t>Americas</a:t>
            </a:r>
            <a:endParaRPr sz="900" dirty="0">
              <a:latin typeface="SharpSansDisplayNo1-Semibold"/>
              <a:cs typeface="SharpSansDisplayNo1-Semibold"/>
            </a:endParaRPr>
          </a:p>
          <a:p>
            <a:pPr marL="12700" marR="81915">
              <a:lnSpc>
                <a:spcPct val="111100"/>
              </a:lnSpc>
              <a:spcBef>
                <a:spcPts val="285"/>
              </a:spcBef>
            </a:pPr>
            <a:r>
              <a:rPr sz="900" b="1" dirty="0">
                <a:latin typeface="SharpSansDisplayNo1-Semibold"/>
                <a:cs typeface="SharpSansDisplayNo1-Semibold"/>
              </a:rPr>
              <a:t>Brazil:</a:t>
            </a:r>
            <a:r>
              <a:rPr sz="900" b="1" spc="-5" dirty="0">
                <a:latin typeface="SharpSansDisplayNo1-Semibold"/>
                <a:cs typeface="SharpSansDisplayNo1-Semibold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abrdn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Brasil </a:t>
            </a:r>
            <a:r>
              <a:rPr sz="900" spc="-10" dirty="0">
                <a:latin typeface="SharpSansDisplayNo1-Book"/>
                <a:cs typeface="SharpSansDisplayNo1-Book"/>
              </a:rPr>
              <a:t>Investimentos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Ltda.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is an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entity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duly </a:t>
            </a:r>
            <a:r>
              <a:rPr sz="900" spc="-10" dirty="0">
                <a:latin typeface="SharpSansDisplayNo1-Book"/>
                <a:cs typeface="SharpSansDisplayNo1-Book"/>
              </a:rPr>
              <a:t>registered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with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 Comissão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de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Valores</a:t>
            </a:r>
            <a:r>
              <a:rPr sz="900" dirty="0">
                <a:latin typeface="SharpSansDisplayNo1-Book"/>
                <a:cs typeface="SharpSansDisplayNo1-Book"/>
              </a:rPr>
              <a:t> Mobiliários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(CVM)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as </a:t>
            </a:r>
            <a:r>
              <a:rPr sz="900" spc="-25" dirty="0">
                <a:latin typeface="SharpSansDisplayNo1-Book"/>
                <a:cs typeface="SharpSansDisplayNo1-Book"/>
              </a:rPr>
              <a:t>an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investment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manager.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b="1" dirty="0">
                <a:latin typeface="SharpSansDisplayNo1-Semibold"/>
                <a:cs typeface="SharpSansDisplayNo1-Semibold"/>
              </a:rPr>
              <a:t>Canada: </a:t>
            </a:r>
            <a:r>
              <a:rPr sz="900" dirty="0">
                <a:latin typeface="SharpSansDisplayNo1-Book"/>
                <a:cs typeface="SharpSansDisplayNo1-Book"/>
              </a:rPr>
              <a:t>abrdn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registered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marketing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name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Canada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for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following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entities: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abrdn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Canada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Limited,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abrdn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Investments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Luxembourg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S.A.,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abrdn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Private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Equity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(Europe)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Limited,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abrdn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Capital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Partners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LLP,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abrdn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Investment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Management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Limited,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abrdn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Alternative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Funds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Limited.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abrdn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Canada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Limited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registered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Portfolio</a:t>
            </a:r>
            <a:r>
              <a:rPr sz="900" spc="-10" dirty="0">
                <a:latin typeface="SharpSansDisplayNo1-Book"/>
                <a:cs typeface="SharpSansDisplayNo1-Book"/>
              </a:rPr>
              <a:t> Manager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and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Exempt</a:t>
            </a:r>
            <a:r>
              <a:rPr sz="900" spc="1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Market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Dealer</a:t>
            </a:r>
            <a:r>
              <a:rPr sz="900" spc="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</a:t>
            </a:r>
            <a:r>
              <a:rPr sz="900" spc="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all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provinces</a:t>
            </a:r>
            <a:r>
              <a:rPr sz="900" spc="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and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territories</a:t>
            </a:r>
            <a:r>
              <a:rPr sz="900" spc="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of</a:t>
            </a:r>
            <a:r>
              <a:rPr sz="900" spc="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Canada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as</a:t>
            </a:r>
            <a:r>
              <a:rPr sz="900" spc="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well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as</a:t>
            </a:r>
            <a:r>
              <a:rPr sz="900" spc="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</a:t>
            </a:r>
            <a:r>
              <a:rPr sz="900" spc="1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Investment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Fund</a:t>
            </a:r>
            <a:r>
              <a:rPr sz="900" spc="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Manager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</a:t>
            </a:r>
            <a:r>
              <a:rPr sz="900" spc="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1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provinces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of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Ontario,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Quebec,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Newfoundland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and</a:t>
            </a:r>
            <a:r>
              <a:rPr sz="900" spc="-10" dirty="0">
                <a:latin typeface="SharpSansDisplayNo1-Book"/>
                <a:cs typeface="SharpSansDisplayNo1-Book"/>
              </a:rPr>
              <a:t> Labrador.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b="1" dirty="0">
                <a:latin typeface="SharpSansDisplayNo1-Semibold"/>
                <a:cs typeface="SharpSansDisplayNo1-Semibold"/>
              </a:rPr>
              <a:t>United</a:t>
            </a:r>
            <a:r>
              <a:rPr sz="900" b="1" spc="-10" dirty="0">
                <a:latin typeface="SharpSansDisplayNo1-Semibold"/>
                <a:cs typeface="SharpSansDisplayNo1-Semibold"/>
              </a:rPr>
              <a:t> States:</a:t>
            </a:r>
            <a:r>
              <a:rPr sz="900" b="1" spc="-5" dirty="0">
                <a:latin typeface="SharpSansDisplayNo1-Semibold"/>
                <a:cs typeface="SharpSansDisplayNo1-Semibold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abrdn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10" dirty="0">
                <a:latin typeface="SharpSansDisplayNo1-Book"/>
                <a:cs typeface="SharpSansDisplayNo1-Book"/>
              </a:rPr>
              <a:t> marketing </a:t>
            </a:r>
            <a:r>
              <a:rPr sz="900" dirty="0">
                <a:latin typeface="SharpSansDisplayNo1-Book"/>
                <a:cs typeface="SharpSansDisplayNo1-Book"/>
              </a:rPr>
              <a:t>name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for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following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affiliated,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registered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investment </a:t>
            </a:r>
            <a:r>
              <a:rPr sz="900" dirty="0">
                <a:latin typeface="SharpSansDisplayNo1-Book"/>
                <a:cs typeface="SharpSansDisplayNo1-Book"/>
              </a:rPr>
              <a:t>advisers: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abrdn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Inc.,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abrdn</a:t>
            </a:r>
            <a:r>
              <a:rPr sz="900" spc="-10" dirty="0">
                <a:latin typeface="SharpSansDisplayNo1-Book"/>
                <a:cs typeface="SharpSansDisplayNo1-Book"/>
              </a:rPr>
              <a:t> Investments Ltd., </a:t>
            </a:r>
            <a:r>
              <a:rPr sz="900" dirty="0">
                <a:latin typeface="SharpSansDisplayNo1-Book"/>
                <a:cs typeface="SharpSansDisplayNo1-Book"/>
              </a:rPr>
              <a:t>abrdn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Asia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Limited,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abrdn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ETFs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Advisors</a:t>
            </a:r>
            <a:r>
              <a:rPr sz="900" spc="-10" dirty="0">
                <a:latin typeface="SharpSansDisplayNo1-Book"/>
                <a:cs typeface="SharpSansDisplayNo1-Book"/>
              </a:rPr>
              <a:t> LLC </a:t>
            </a:r>
            <a:r>
              <a:rPr sz="900" dirty="0">
                <a:latin typeface="SharpSansDisplayNo1-Book"/>
                <a:cs typeface="SharpSansDisplayNo1-Book"/>
              </a:rPr>
              <a:t>and</a:t>
            </a:r>
            <a:r>
              <a:rPr sz="900" spc="-10" dirty="0">
                <a:latin typeface="SharpSansDisplayNo1-Book"/>
                <a:cs typeface="SharpSansDisplayNo1-Book"/>
              </a:rPr>
              <a:t> abrdn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Alternative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Funds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Limited.</a:t>
            </a:r>
            <a:endParaRPr lang="en-GB" sz="900" spc="-10" dirty="0">
              <a:latin typeface="SharpSansDisplayNo1-Book"/>
              <a:cs typeface="SharpSansDisplayNo1-Book"/>
            </a:endParaRPr>
          </a:p>
          <a:p>
            <a:pPr marL="12700" marR="81915">
              <a:lnSpc>
                <a:spcPct val="111100"/>
              </a:lnSpc>
              <a:spcBef>
                <a:spcPts val="285"/>
              </a:spcBef>
            </a:pPr>
            <a:endParaRPr lang="en-GB" sz="900" spc="-10" dirty="0">
              <a:latin typeface="SharpSansDisplayNo1-Book"/>
              <a:cs typeface="SharpSansDisplayNo1-Book"/>
            </a:endParaRPr>
          </a:p>
          <a:p>
            <a:pPr marL="12700" marR="81915">
              <a:lnSpc>
                <a:spcPct val="111100"/>
              </a:lnSpc>
              <a:spcBef>
                <a:spcPts val="285"/>
              </a:spcBef>
            </a:pPr>
            <a:endParaRPr lang="en-GB" sz="900" spc="-10" dirty="0">
              <a:latin typeface="SharpSansDisplayNo1-Book"/>
              <a:cs typeface="SharpSansDisplayNo1-Book"/>
            </a:endParaRPr>
          </a:p>
          <a:p>
            <a:pPr marL="12700" marR="81915">
              <a:lnSpc>
                <a:spcPct val="111100"/>
              </a:lnSpc>
              <a:spcBef>
                <a:spcPts val="285"/>
              </a:spcBef>
            </a:pPr>
            <a:r>
              <a:rPr lang="en-GB" sz="1050" b="1" spc="-10" dirty="0">
                <a:latin typeface="SharpSansDisplayNo1-Book"/>
                <a:cs typeface="SharpSansDisplayNo1-Book"/>
              </a:rPr>
              <a:t>824394</a:t>
            </a:r>
            <a:endParaRPr lang="en-GB" sz="1050" b="1" dirty="0">
              <a:latin typeface="SharpSansDisplayNo1-Book"/>
              <a:cs typeface="SharpSansDisplayNo1-Book"/>
            </a:endParaRPr>
          </a:p>
        </p:txBody>
      </p:sp>
    </p:spTree>
    <p:extLst>
      <p:ext uri="{BB962C8B-B14F-4D97-AF65-F5344CB8AC3E}">
        <p14:creationId xmlns:p14="http://schemas.microsoft.com/office/powerpoint/2010/main" val="1850199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object 1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Private</a:t>
            </a:r>
            <a:r>
              <a:rPr spc="-70" dirty="0"/>
              <a:t> </a:t>
            </a:r>
            <a:r>
              <a:rPr spc="-55" dirty="0"/>
              <a:t>Markets </a:t>
            </a:r>
            <a:r>
              <a:rPr spc="-35" dirty="0"/>
              <a:t>House</a:t>
            </a:r>
            <a:r>
              <a:rPr spc="-55" dirty="0"/>
              <a:t> </a:t>
            </a:r>
            <a:r>
              <a:rPr spc="-50" dirty="0"/>
              <a:t>View</a:t>
            </a:r>
            <a:r>
              <a:rPr spc="-55" dirty="0"/>
              <a:t> </a:t>
            </a:r>
            <a:r>
              <a:rPr spc="-25" dirty="0"/>
              <a:t>Summary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217721D-1F9A-F641-A5A7-0553690F6A0B}"/>
              </a:ext>
            </a:extLst>
          </p:cNvPr>
          <p:cNvGrpSpPr/>
          <p:nvPr/>
        </p:nvGrpSpPr>
        <p:grpSpPr>
          <a:xfrm>
            <a:off x="622300" y="1498595"/>
            <a:ext cx="5436586" cy="147320"/>
            <a:chOff x="622300" y="1498595"/>
            <a:chExt cx="5436586" cy="147320"/>
          </a:xfrm>
        </p:grpSpPr>
        <p:sp>
          <p:nvSpPr>
            <p:cNvPr id="138" name="object 138"/>
            <p:cNvSpPr txBox="1"/>
            <p:nvPr/>
          </p:nvSpPr>
          <p:spPr>
            <a:xfrm>
              <a:off x="622300" y="1498595"/>
              <a:ext cx="1074420" cy="1473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b="1" dirty="0">
                  <a:latin typeface="SharpSansDisplayNo1-Semibold"/>
                  <a:cs typeface="SharpSansDisplayNo1-Semibold"/>
                </a:rPr>
                <a:t>Sector</a:t>
              </a:r>
              <a:r>
                <a:rPr sz="800" b="1" spc="-10" dirty="0">
                  <a:latin typeface="SharpSansDisplayNo1-Semibold"/>
                  <a:cs typeface="SharpSansDisplayNo1-Semibold"/>
                </a:rPr>
                <a:t> preference</a:t>
              </a:r>
              <a:r>
                <a:rPr sz="800" b="1" spc="-5" dirty="0">
                  <a:latin typeface="SharpSansDisplayNo1-Semibold"/>
                  <a:cs typeface="SharpSansDisplayNo1-Semibold"/>
                </a:rPr>
                <a:t> </a:t>
              </a:r>
              <a:r>
                <a:rPr sz="800" b="1" spc="-20" dirty="0">
                  <a:latin typeface="SharpSansDisplayNo1-Semibold"/>
                  <a:cs typeface="SharpSansDisplayNo1-Semibold"/>
                </a:rPr>
                <a:t>key</a:t>
              </a:r>
              <a:r>
                <a:rPr sz="800" spc="-20" dirty="0">
                  <a:latin typeface="SharpSansDisplayNo1-Book"/>
                  <a:cs typeface="SharpSansDisplayNo1-Book"/>
                </a:rPr>
                <a:t>:</a:t>
              </a:r>
              <a:endParaRPr sz="800" dirty="0">
                <a:latin typeface="SharpSansDisplayNo1-Book"/>
                <a:cs typeface="SharpSansDisplayNo1-Book"/>
              </a:endParaRPr>
            </a:p>
          </p:txBody>
        </p:sp>
        <p:pic>
          <p:nvPicPr>
            <p:cNvPr id="139" name="object 13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4709" y="1536705"/>
              <a:ext cx="88900" cy="88900"/>
            </a:xfrm>
            <a:prstGeom prst="rect">
              <a:avLst/>
            </a:prstGeom>
          </p:spPr>
        </p:pic>
        <p:sp>
          <p:nvSpPr>
            <p:cNvPr id="140" name="object 140"/>
            <p:cNvSpPr txBox="1"/>
            <p:nvPr/>
          </p:nvSpPr>
          <p:spPr>
            <a:xfrm>
              <a:off x="1836309" y="1498595"/>
              <a:ext cx="736600" cy="1473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dirty="0">
                  <a:latin typeface="SharpSansDisplayNo1-Book"/>
                  <a:cs typeface="SharpSansDisplayNo1-Book"/>
                </a:rPr>
                <a:t>Non-</a:t>
              </a:r>
              <a:r>
                <a:rPr sz="800" spc="-10" dirty="0">
                  <a:latin typeface="SharpSansDisplayNo1-Book"/>
                  <a:cs typeface="SharpSansDisplayNo1-Book"/>
                </a:rPr>
                <a:t>attractive</a:t>
              </a:r>
              <a:endParaRPr sz="800" dirty="0">
                <a:latin typeface="SharpSansDisplayNo1-Book"/>
                <a:cs typeface="SharpSansDisplayNo1-Book"/>
              </a:endParaRPr>
            </a:p>
          </p:txBody>
        </p:sp>
        <p:pic>
          <p:nvPicPr>
            <p:cNvPr id="141" name="object 1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3301" y="1536705"/>
              <a:ext cx="88900" cy="88900"/>
            </a:xfrm>
            <a:prstGeom prst="rect">
              <a:avLst/>
            </a:prstGeom>
          </p:spPr>
        </p:pic>
        <p:sp>
          <p:nvSpPr>
            <p:cNvPr id="142" name="object 142"/>
            <p:cNvSpPr txBox="1"/>
            <p:nvPr/>
          </p:nvSpPr>
          <p:spPr>
            <a:xfrm>
              <a:off x="2864901" y="1498595"/>
              <a:ext cx="718185" cy="1473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dirty="0">
                  <a:latin typeface="SharpSansDisplayNo1-Book"/>
                  <a:cs typeface="SharpSansDisplayNo1-Book"/>
                </a:rPr>
                <a:t>Less</a:t>
              </a:r>
              <a:r>
                <a:rPr sz="800" spc="-35" dirty="0">
                  <a:latin typeface="SharpSansDisplayNo1-Book"/>
                  <a:cs typeface="SharpSansDisplayNo1-Book"/>
                </a:rPr>
                <a:t> </a:t>
              </a:r>
              <a:r>
                <a:rPr sz="800" spc="-10" dirty="0">
                  <a:latin typeface="SharpSansDisplayNo1-Book"/>
                  <a:cs typeface="SharpSansDisplayNo1-Book"/>
                </a:rPr>
                <a:t>attractive</a:t>
              </a:r>
              <a:endParaRPr sz="800">
                <a:latin typeface="SharpSansDisplayNo1-Book"/>
                <a:cs typeface="SharpSansDisplayNo1-Book"/>
              </a:endParaRPr>
            </a:p>
          </p:txBody>
        </p:sp>
        <p:pic>
          <p:nvPicPr>
            <p:cNvPr id="143" name="object 1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3502" y="1536705"/>
              <a:ext cx="88900" cy="88900"/>
            </a:xfrm>
            <a:prstGeom prst="rect">
              <a:avLst/>
            </a:prstGeom>
          </p:spPr>
        </p:pic>
        <p:sp>
          <p:nvSpPr>
            <p:cNvPr id="144" name="object 144"/>
            <p:cNvSpPr txBox="1"/>
            <p:nvPr/>
          </p:nvSpPr>
          <p:spPr>
            <a:xfrm>
              <a:off x="3875102" y="1498595"/>
              <a:ext cx="379095" cy="1473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spc="-10" dirty="0">
                  <a:latin typeface="SharpSansDisplayNo1-Book"/>
                  <a:cs typeface="SharpSansDisplayNo1-Book"/>
                </a:rPr>
                <a:t>Neutral</a:t>
              </a:r>
              <a:endParaRPr sz="800">
                <a:latin typeface="SharpSansDisplayNo1-Book"/>
                <a:cs typeface="SharpSansDisplayNo1-Book"/>
              </a:endParaRPr>
            </a:p>
          </p:txBody>
        </p:sp>
        <p:pic>
          <p:nvPicPr>
            <p:cNvPr id="145" name="object 14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44668" y="1536705"/>
              <a:ext cx="88900" cy="88900"/>
            </a:xfrm>
            <a:prstGeom prst="rect">
              <a:avLst/>
            </a:prstGeom>
          </p:spPr>
        </p:pic>
        <p:sp>
          <p:nvSpPr>
            <p:cNvPr id="146" name="object 146"/>
            <p:cNvSpPr txBox="1"/>
            <p:nvPr/>
          </p:nvSpPr>
          <p:spPr>
            <a:xfrm>
              <a:off x="4546268" y="1498595"/>
              <a:ext cx="492125" cy="1473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spc="-10" dirty="0">
                  <a:latin typeface="SharpSansDisplayNo1-Book"/>
                  <a:cs typeface="SharpSansDisplayNo1-Book"/>
                </a:rPr>
                <a:t>Attractive</a:t>
              </a:r>
              <a:endParaRPr sz="800">
                <a:latin typeface="SharpSansDisplayNo1-Book"/>
                <a:cs typeface="SharpSansDisplayNo1-Book"/>
              </a:endParaRPr>
            </a:p>
          </p:txBody>
        </p:sp>
        <p:pic>
          <p:nvPicPr>
            <p:cNvPr id="147" name="object 1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28306" y="1536705"/>
              <a:ext cx="88900" cy="88900"/>
            </a:xfrm>
            <a:prstGeom prst="rect">
              <a:avLst/>
            </a:prstGeom>
          </p:spPr>
        </p:pic>
        <p:sp>
          <p:nvSpPr>
            <p:cNvPr id="148" name="object 148"/>
            <p:cNvSpPr txBox="1"/>
            <p:nvPr/>
          </p:nvSpPr>
          <p:spPr>
            <a:xfrm>
              <a:off x="5329906" y="1498595"/>
              <a:ext cx="728980" cy="1473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spc="-10" dirty="0">
                  <a:latin typeface="SharpSansDisplayNo1-Book"/>
                  <a:cs typeface="SharpSansDisplayNo1-Book"/>
                </a:rPr>
                <a:t>Very</a:t>
              </a:r>
              <a:r>
                <a:rPr sz="800" spc="-30" dirty="0">
                  <a:latin typeface="SharpSansDisplayNo1-Book"/>
                  <a:cs typeface="SharpSansDisplayNo1-Book"/>
                </a:rPr>
                <a:t> </a:t>
              </a:r>
              <a:r>
                <a:rPr sz="800" spc="-10" dirty="0">
                  <a:latin typeface="SharpSansDisplayNo1-Book"/>
                  <a:cs typeface="SharpSansDisplayNo1-Book"/>
                </a:rPr>
                <a:t>attractive</a:t>
              </a:r>
              <a:endParaRPr sz="800">
                <a:latin typeface="SharpSansDisplayNo1-Book"/>
                <a:cs typeface="SharpSansDisplayNo1-Book"/>
              </a:endParaRPr>
            </a:p>
          </p:txBody>
        </p:sp>
      </p:grpSp>
      <p:sp>
        <p:nvSpPr>
          <p:cNvPr id="150" name="object 15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20" dirty="0"/>
              <a:t>Private</a:t>
            </a:r>
            <a:r>
              <a:rPr dirty="0"/>
              <a:t> </a:t>
            </a:r>
            <a:r>
              <a:rPr spc="-20" dirty="0"/>
              <a:t>Markets</a:t>
            </a:r>
            <a:r>
              <a:rPr dirty="0"/>
              <a:t> </a:t>
            </a:r>
            <a:r>
              <a:rPr spc="-10" dirty="0"/>
              <a:t>House</a:t>
            </a:r>
            <a:r>
              <a:rPr spc="5" dirty="0"/>
              <a:t> </a:t>
            </a:r>
            <a:r>
              <a:rPr spc="-20" dirty="0"/>
              <a:t>View</a:t>
            </a:r>
          </a:p>
        </p:txBody>
      </p:sp>
      <p:sp>
        <p:nvSpPr>
          <p:cNvPr id="151" name="object 15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330">
              <a:lnSpc>
                <a:spcPts val="910"/>
              </a:lnSpc>
            </a:pPr>
            <a:fld id="{81D60167-4931-47E6-BA6A-407CBD079E47}" type="slidenum">
              <a:rPr dirty="0">
                <a:solidFill>
                  <a:srgbClr val="FFFFFF"/>
                </a:solidFill>
              </a:rPr>
              <a:t>3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604196" y="7063214"/>
            <a:ext cx="12985747" cy="74764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9"/>
              </a:spcBef>
            </a:pPr>
            <a:r>
              <a:rPr sz="900" dirty="0">
                <a:latin typeface="SharpSansDisplayNo1-Book"/>
                <a:cs typeface="SharpSansDisplayNo1-Book"/>
              </a:rPr>
              <a:t>Source: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abrdn</a:t>
            </a:r>
            <a:endParaRPr lang="en-GB" sz="900" spc="-10" dirty="0">
              <a:latin typeface="SharpSansDisplayNo1-Book"/>
              <a:cs typeface="SharpSansDisplayNo1-Book"/>
            </a:endParaRPr>
          </a:p>
          <a:p>
            <a:pPr marL="38100">
              <a:lnSpc>
                <a:spcPct val="100000"/>
              </a:lnSpc>
              <a:spcBef>
                <a:spcPts val="409"/>
              </a:spcBef>
            </a:pPr>
            <a:r>
              <a:rPr sz="900" baseline="31746" dirty="0">
                <a:latin typeface="SharpSansDisplayNo1-Book"/>
                <a:cs typeface="SharpSansDisplayNo1-Book"/>
              </a:rPr>
              <a:t>1</a:t>
            </a:r>
            <a:r>
              <a:rPr sz="900" spc="52" baseline="31746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Sector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preferences: </a:t>
            </a:r>
            <a:r>
              <a:rPr sz="900" dirty="0">
                <a:latin typeface="SharpSansDisplayNo1-Book"/>
                <a:cs typeface="SharpSansDisplayNo1-Book"/>
              </a:rPr>
              <a:t>abrdn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views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reflective </a:t>
            </a:r>
            <a:r>
              <a:rPr sz="900" dirty="0">
                <a:latin typeface="SharpSansDisplayNo1-Book"/>
                <a:cs typeface="SharpSansDisplayNo1-Book"/>
              </a:rPr>
              <a:t>of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Private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Equity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European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Buyout,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Private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Credit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US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middle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Market,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Infrastructure </a:t>
            </a:r>
            <a:r>
              <a:rPr sz="900" dirty="0">
                <a:latin typeface="SharpSansDisplayNo1-Book"/>
                <a:cs typeface="SharpSansDisplayNo1-Book"/>
              </a:rPr>
              <a:t>European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direct,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Real</a:t>
            </a:r>
            <a:r>
              <a:rPr sz="900" spc="-10" dirty="0">
                <a:latin typeface="SharpSansDisplayNo1-Book"/>
                <a:cs typeface="SharpSansDisplayNo1-Book"/>
              </a:rPr>
              <a:t> Estate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European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direct,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US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Natural</a:t>
            </a:r>
            <a:r>
              <a:rPr sz="900" spc="-10" dirty="0">
                <a:latin typeface="SharpSansDisplayNo1-Book"/>
                <a:cs typeface="SharpSansDisplayNo1-Book"/>
              </a:rPr>
              <a:t> Resources</a:t>
            </a:r>
            <a:endParaRPr lang="en-GB" sz="900" spc="-10" dirty="0">
              <a:latin typeface="SharpSansDisplayNo1-Book"/>
              <a:cs typeface="SharpSansDisplayNo1-Book"/>
            </a:endParaRPr>
          </a:p>
          <a:p>
            <a:pPr marL="38100">
              <a:lnSpc>
                <a:spcPct val="100000"/>
              </a:lnSpc>
              <a:spcBef>
                <a:spcPts val="409"/>
              </a:spcBef>
            </a:pPr>
            <a:r>
              <a:rPr sz="900" baseline="31746" dirty="0">
                <a:latin typeface="SharpSansDisplayNo1-Book"/>
                <a:cs typeface="SharpSansDisplayNo1-Book"/>
              </a:rPr>
              <a:t>2</a:t>
            </a:r>
            <a:r>
              <a:rPr sz="900" spc="52" baseline="31746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IRR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Range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across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regions.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US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middle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market, </a:t>
            </a:r>
            <a:r>
              <a:rPr sz="900" dirty="0">
                <a:latin typeface="SharpSansDisplayNo1-Book"/>
                <a:cs typeface="SharpSansDisplayNo1-Book"/>
              </a:rPr>
              <a:t>range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across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credit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quality</a:t>
            </a:r>
            <a:endParaRPr sz="900" dirty="0">
              <a:latin typeface="SharpSansDisplayNo1-Book"/>
              <a:cs typeface="SharpSansDisplayNo1-Book"/>
            </a:endParaRPr>
          </a:p>
          <a:p>
            <a:pPr marL="38100">
              <a:lnSpc>
                <a:spcPct val="100000"/>
              </a:lnSpc>
              <a:spcBef>
                <a:spcPts val="310"/>
              </a:spcBef>
            </a:pPr>
            <a:r>
              <a:rPr sz="900" dirty="0">
                <a:latin typeface="SharpSansDisplayNo1-Book"/>
                <a:cs typeface="SharpSansDisplayNo1-Book"/>
              </a:rPr>
              <a:t>Projections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are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offered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opinion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are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not</a:t>
            </a:r>
            <a:r>
              <a:rPr sz="900" spc="-10" dirty="0">
                <a:latin typeface="SharpSansDisplayNo1-Book"/>
                <a:cs typeface="SharpSansDisplayNo1-Book"/>
              </a:rPr>
              <a:t> reflective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of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potential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performance.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Projections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are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not</a:t>
            </a:r>
            <a:r>
              <a:rPr sz="900" spc="-10" dirty="0">
                <a:latin typeface="SharpSansDisplayNo1-Book"/>
                <a:cs typeface="SharpSansDisplayNo1-Book"/>
              </a:rPr>
              <a:t> guaranteed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actual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events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or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results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may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differ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materially</a:t>
            </a:r>
            <a:endParaRPr sz="900" dirty="0">
              <a:latin typeface="SharpSansDisplayNo1-Book"/>
              <a:cs typeface="SharpSansDisplayNo1-Book"/>
            </a:endParaRPr>
          </a:p>
        </p:txBody>
      </p:sp>
      <p:pic>
        <p:nvPicPr>
          <p:cNvPr id="155" name="Picture 154">
            <a:extLst>
              <a:ext uri="{FF2B5EF4-FFF2-40B4-BE49-F238E27FC236}">
                <a16:creationId xmlns:a16="http://schemas.microsoft.com/office/drawing/2014/main" id="{42DAEEFA-44A9-179A-02D5-C06943713B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000" y="1968500"/>
            <a:ext cx="2590800" cy="5080000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7FB5A252-FB2E-6236-4BD9-CA1DCB48C8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1730" y="1968500"/>
            <a:ext cx="2590800" cy="5080000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4F3DC2CE-92AF-0CEA-43D0-D65CE76A64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7760" y="1968500"/>
            <a:ext cx="2590800" cy="5080000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90019BBD-3FF1-CD3E-7582-B312A761B6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81141" y="1968500"/>
            <a:ext cx="2590800" cy="5080000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4D9F17D1-C480-4580-3994-019F72D783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901919" y="2004051"/>
            <a:ext cx="2590800" cy="508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26EC7C-7086-2392-40BE-BAFC81ABD347}"/>
              </a:ext>
            </a:extLst>
          </p:cNvPr>
          <p:cNvSpPr txBox="1"/>
          <p:nvPr/>
        </p:nvSpPr>
        <p:spPr>
          <a:xfrm>
            <a:off x="12058650" y="4025802"/>
            <a:ext cx="838200" cy="338554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Sharp Sans Display No1" pitchFamily="2" charset="0"/>
                <a:ea typeface="Sharp Sans Display No1" pitchFamily="2" charset="0"/>
                <a:cs typeface="Sharp Sans Display No1" pitchFamily="2" charset="0"/>
              </a:rPr>
              <a:t>Mining &amp;</a:t>
            </a:r>
          </a:p>
          <a:p>
            <a:r>
              <a:rPr lang="en-GB" sz="800" dirty="0">
                <a:latin typeface="Sharp Sans Display No1" pitchFamily="2" charset="0"/>
                <a:ea typeface="Sharp Sans Display No1" pitchFamily="2" charset="0"/>
                <a:cs typeface="Sharp Sans Display No1" pitchFamily="2" charset="0"/>
              </a:rPr>
              <a:t>minerals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28E598-E883-3B58-409C-57AAC28FC8CC}"/>
              </a:ext>
            </a:extLst>
          </p:cNvPr>
          <p:cNvSpPr txBox="1"/>
          <p:nvPr/>
        </p:nvSpPr>
        <p:spPr>
          <a:xfrm>
            <a:off x="1257755" y="4933950"/>
            <a:ext cx="1505546" cy="161583"/>
          </a:xfrm>
          <a:prstGeom prst="rect">
            <a:avLst/>
          </a:prstGeom>
          <a:solidFill>
            <a:srgbClr val="F2F2F2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1050" dirty="0">
                <a:latin typeface="SharpSansDisplayNo1-Book" pitchFamily="50" charset="0"/>
                <a:ea typeface="SharpSansDisplayNo1-Book" pitchFamily="50" charset="0"/>
                <a:cs typeface="SharpSansDisplayNo1-Book" pitchFamily="50" charset="0"/>
              </a:rPr>
              <a:t>Private Equity Buyout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F5B984-F29F-4D74-7C4F-1E9B762C3991}"/>
              </a:ext>
            </a:extLst>
          </p:cNvPr>
          <p:cNvSpPr txBox="1"/>
          <p:nvPr/>
        </p:nvSpPr>
        <p:spPr>
          <a:xfrm>
            <a:off x="1014207" y="5867365"/>
            <a:ext cx="1964464" cy="161583"/>
          </a:xfrm>
          <a:prstGeom prst="rect">
            <a:avLst/>
          </a:prstGeom>
          <a:solidFill>
            <a:srgbClr val="F2F2F2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1050" dirty="0">
                <a:latin typeface="SharpSansDisplayNo1-Book" pitchFamily="50" charset="0"/>
                <a:ea typeface="SharpSansDisplayNo1-Book" pitchFamily="50" charset="0"/>
                <a:cs typeface="SharpSansDisplayNo1-Book" pitchFamily="50" charset="0"/>
              </a:rPr>
              <a:t>Private Equity Venture Capital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1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73265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Private</a:t>
            </a:r>
            <a:r>
              <a:rPr spc="-65" dirty="0"/>
              <a:t> </a:t>
            </a:r>
            <a:r>
              <a:rPr spc="-60" dirty="0"/>
              <a:t>Market</a:t>
            </a:r>
            <a:r>
              <a:rPr lang="en-GB" spc="-60" dirty="0"/>
              <a:t>s</a:t>
            </a:r>
            <a:r>
              <a:rPr spc="-50" dirty="0"/>
              <a:t> </a:t>
            </a:r>
            <a:r>
              <a:rPr spc="-35" dirty="0"/>
              <a:t>Outlook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004799" cy="849599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589000" y="1482720"/>
            <a:ext cx="6974840" cy="63870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01600" marR="99695" indent="-11430">
              <a:lnSpc>
                <a:spcPct val="101899"/>
              </a:lnSpc>
              <a:spcBef>
                <a:spcPts val="80"/>
              </a:spcBef>
            </a:pPr>
            <a:r>
              <a:rPr sz="900" spc="-25" dirty="0">
                <a:latin typeface="SharpSansDisplayNo1-Book"/>
                <a:cs typeface="SharpSansDisplayNo1-Book"/>
              </a:rPr>
              <a:t>Tight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monetary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and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financial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conditions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are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set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to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trigger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recessions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developed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markets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over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the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next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18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months.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The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UK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and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35" dirty="0">
                <a:latin typeface="SharpSansDisplayNo1-Book"/>
                <a:cs typeface="SharpSansDisplayNo1-Book"/>
              </a:rPr>
              <a:t>Eurozone</a:t>
            </a:r>
            <a:r>
              <a:rPr sz="900" spc="-2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are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close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to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downturns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already.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the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US,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more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resilient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growth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suggests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downturn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will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hit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later,</a:t>
            </a:r>
            <a:r>
              <a:rPr sz="900" spc="-10" dirty="0">
                <a:latin typeface="SharpSansDisplayNo1-Book"/>
                <a:cs typeface="SharpSansDisplayNo1-Book"/>
              </a:rPr>
              <a:t> in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2024,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but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mild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landing,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especially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if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inflation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continues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to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slow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benign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manner.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Recessions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will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allow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central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banks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to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loosen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policy,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providing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scope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for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broader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EM </a:t>
            </a:r>
            <a:r>
              <a:rPr sz="900" spc="-25" dirty="0">
                <a:latin typeface="SharpSansDisplayNo1-Book"/>
                <a:cs typeface="SharpSansDisplayNo1-Book"/>
              </a:rPr>
              <a:t>easing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cycle.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this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edition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of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the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Private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Markets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lang="en-GB" sz="900" spc="-20" dirty="0">
                <a:latin typeface="SharpSansDisplayNo1-Book"/>
                <a:cs typeface="SharpSansDisplayNo1-Book"/>
              </a:rPr>
              <a:t>H</a:t>
            </a:r>
            <a:r>
              <a:rPr sz="900" spc="-20" dirty="0" err="1">
                <a:latin typeface="SharpSansDisplayNo1-Book"/>
                <a:cs typeface="SharpSansDisplayNo1-Book"/>
              </a:rPr>
              <a:t>ouse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lang="en-GB" sz="900" spc="-25" dirty="0">
                <a:latin typeface="SharpSansDisplayNo1-Book"/>
                <a:cs typeface="SharpSansDisplayNo1-Book"/>
              </a:rPr>
              <a:t>V</a:t>
            </a:r>
            <a:r>
              <a:rPr sz="900" spc="-25" dirty="0" err="1">
                <a:latin typeface="SharpSansDisplayNo1-Book"/>
                <a:cs typeface="SharpSansDisplayNo1-Book"/>
              </a:rPr>
              <a:t>iew</a:t>
            </a:r>
            <a:r>
              <a:rPr lang="en-GB" sz="900" spc="-25" dirty="0">
                <a:latin typeface="SharpSansDisplayNo1-Book"/>
                <a:cs typeface="SharpSansDisplayNo1-Book"/>
              </a:rPr>
              <a:t>,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we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follow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on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from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the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May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edition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and</a:t>
            </a:r>
            <a:r>
              <a:rPr sz="900" spc="-10" dirty="0">
                <a:latin typeface="SharpSansDisplayNo1-Book"/>
                <a:cs typeface="SharpSansDisplayNo1-Book"/>
              </a:rPr>
              <a:t> consider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the </a:t>
            </a:r>
            <a:r>
              <a:rPr sz="900" spc="-25" dirty="0">
                <a:latin typeface="SharpSansDisplayNo1-Book"/>
                <a:cs typeface="SharpSansDisplayNo1-Book"/>
              </a:rPr>
              <a:t>impact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the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economic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environment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will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have</a:t>
            </a:r>
            <a:r>
              <a:rPr sz="900" spc="-10" dirty="0">
                <a:latin typeface="SharpSansDisplayNo1-Book"/>
                <a:cs typeface="SharpSansDisplayNo1-Book"/>
              </a:rPr>
              <a:t> on </a:t>
            </a:r>
            <a:r>
              <a:rPr sz="900" spc="-30" dirty="0">
                <a:latin typeface="SharpSansDisplayNo1-Book"/>
                <a:cs typeface="SharpSansDisplayNo1-Book"/>
              </a:rPr>
              <a:t>market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valuations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and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what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we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may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expect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over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2024.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70" dirty="0">
                <a:latin typeface="SharpSansDisplayNo1-Book"/>
                <a:cs typeface="SharpSansDisplayNo1-Book"/>
              </a:rPr>
              <a:t>To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provide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35" dirty="0">
                <a:latin typeface="SharpSansDisplayNo1-Book"/>
                <a:cs typeface="SharpSansDisplayNo1-Book"/>
              </a:rPr>
              <a:t>investors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with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</a:t>
            </a:r>
            <a:r>
              <a:rPr sz="900" spc="-25" dirty="0">
                <a:latin typeface="SharpSansDisplayNo1-Book"/>
                <a:cs typeface="SharpSansDisplayNo1-Book"/>
              </a:rPr>
              <a:t> view</a:t>
            </a:r>
            <a:r>
              <a:rPr sz="900" spc="-10" dirty="0">
                <a:latin typeface="SharpSansDisplayNo1-Book"/>
                <a:cs typeface="SharpSansDisplayNo1-Book"/>
              </a:rPr>
              <a:t> on </a:t>
            </a:r>
            <a:r>
              <a:rPr sz="900" spc="-30" dirty="0">
                <a:latin typeface="SharpSansDisplayNo1-Book"/>
                <a:cs typeface="SharpSansDisplayNo1-Book"/>
              </a:rPr>
              <a:t>where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opportunities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may</a:t>
            </a:r>
            <a:r>
              <a:rPr sz="900" spc="-10" dirty="0">
                <a:latin typeface="SharpSansDisplayNo1-Book"/>
                <a:cs typeface="SharpSansDisplayNo1-Book"/>
              </a:rPr>
              <a:t> arise.</a:t>
            </a:r>
            <a:endParaRPr sz="900" dirty="0">
              <a:latin typeface="SharpSansDisplayNo1-Book"/>
              <a:cs typeface="SharpSansDisplayNo1-Book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 dirty="0">
              <a:latin typeface="SharpSansDisplayNo1-Book"/>
              <a:cs typeface="SharpSansDisplayNo1-Book"/>
            </a:endParaRPr>
          </a:p>
          <a:p>
            <a:pPr marL="101600">
              <a:lnSpc>
                <a:spcPct val="100000"/>
              </a:lnSpc>
            </a:pPr>
            <a:r>
              <a:rPr sz="900" b="1" spc="-30" dirty="0">
                <a:latin typeface="SharpSansDisplayNo1-Semibold"/>
                <a:cs typeface="SharpSansDisplayNo1-Semibold"/>
              </a:rPr>
              <a:t>Private</a:t>
            </a:r>
            <a:r>
              <a:rPr sz="900" b="1" dirty="0">
                <a:latin typeface="SharpSansDisplayNo1-Semibold"/>
                <a:cs typeface="SharpSansDisplayNo1-Semibold"/>
              </a:rPr>
              <a:t> </a:t>
            </a:r>
            <a:r>
              <a:rPr sz="900" b="1" spc="-10" dirty="0">
                <a:latin typeface="SharpSansDisplayNo1-Semibold"/>
                <a:cs typeface="SharpSansDisplayNo1-Semibold"/>
              </a:rPr>
              <a:t>equity</a:t>
            </a:r>
            <a:endParaRPr sz="900" dirty="0">
              <a:latin typeface="SharpSansDisplayNo1-Semibold"/>
              <a:cs typeface="SharpSansDisplayNo1-Semibold"/>
            </a:endParaRPr>
          </a:p>
          <a:p>
            <a:pPr marL="209550" marR="317500" indent="-108585">
              <a:lnSpc>
                <a:spcPct val="101899"/>
              </a:lnSpc>
              <a:spcBef>
                <a:spcPts val="284"/>
              </a:spcBef>
            </a:pPr>
            <a:r>
              <a:rPr sz="1350" b="1" baseline="12345" dirty="0">
                <a:latin typeface="Sharp Sans Display No1"/>
                <a:cs typeface="Sharp Sans Display No1"/>
              </a:rPr>
              <a:t>.</a:t>
            </a:r>
            <a:r>
              <a:rPr sz="1350" b="1" spc="322" baseline="12345" dirty="0">
                <a:latin typeface="Sharp Sans Display No1"/>
                <a:cs typeface="Sharp Sans Display No1"/>
              </a:rPr>
              <a:t>  </a:t>
            </a:r>
            <a:r>
              <a:rPr sz="900" spc="-20" dirty="0">
                <a:latin typeface="SharpSansDisplayNo1-Book"/>
                <a:cs typeface="SharpSansDisplayNo1-Book"/>
              </a:rPr>
              <a:t>Mid-</a:t>
            </a:r>
            <a:r>
              <a:rPr sz="900" spc="-30" dirty="0">
                <a:latin typeface="SharpSansDisplayNo1-Book"/>
                <a:cs typeface="SharpSansDisplayNo1-Book"/>
              </a:rPr>
              <a:t>market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companies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 </a:t>
            </a:r>
            <a:r>
              <a:rPr sz="900" b="1" spc="-25" dirty="0">
                <a:latin typeface="SharpSansDisplayNo1-Semibold"/>
                <a:cs typeface="SharpSansDisplayNo1-Semibold"/>
              </a:rPr>
              <a:t>Europe</a:t>
            </a:r>
            <a:r>
              <a:rPr sz="900" b="1" spc="-10" dirty="0">
                <a:latin typeface="SharpSansDisplayNo1-Semibold"/>
                <a:cs typeface="SharpSansDisplayNo1-Semibold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and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the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b="1" spc="-25" dirty="0">
                <a:latin typeface="SharpSansDisplayNo1-Semibold"/>
                <a:cs typeface="SharpSansDisplayNo1-Semibold"/>
              </a:rPr>
              <a:t>Americas</a:t>
            </a:r>
            <a:r>
              <a:rPr sz="900" b="1" spc="-5" dirty="0">
                <a:latin typeface="SharpSansDisplayNo1-Semibold"/>
                <a:cs typeface="SharpSansDisplayNo1-Semibold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that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are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contributing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to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consumption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growth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 </a:t>
            </a:r>
            <a:r>
              <a:rPr sz="900" spc="-20" dirty="0">
                <a:latin typeface="SharpSansDisplayNo1-Book"/>
                <a:cs typeface="SharpSansDisplayNo1-Book"/>
              </a:rPr>
              <a:t>urban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centres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globally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are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gaining</a:t>
            </a:r>
            <a:r>
              <a:rPr sz="900" spc="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traction.</a:t>
            </a:r>
            <a:endParaRPr sz="900" dirty="0">
              <a:latin typeface="SharpSansDisplayNo1-Book"/>
              <a:cs typeface="SharpSansDisplayNo1-Book"/>
            </a:endParaRPr>
          </a:p>
          <a:p>
            <a:pPr marL="209550" marR="200025" indent="-108585">
              <a:lnSpc>
                <a:spcPct val="101899"/>
              </a:lnSpc>
              <a:spcBef>
                <a:spcPts val="280"/>
              </a:spcBef>
            </a:pPr>
            <a:r>
              <a:rPr sz="1350" b="1" baseline="12345" dirty="0">
                <a:latin typeface="Sharp Sans Display No1"/>
                <a:cs typeface="Sharp Sans Display No1"/>
              </a:rPr>
              <a:t>.</a:t>
            </a:r>
            <a:r>
              <a:rPr sz="1350" b="1" spc="330" baseline="12345" dirty="0">
                <a:latin typeface="Sharp Sans Display No1"/>
                <a:cs typeface="Sharp Sans Display No1"/>
              </a:rPr>
              <a:t>  </a:t>
            </a:r>
            <a:r>
              <a:rPr sz="900" spc="-20" dirty="0">
                <a:latin typeface="SharpSansDisplayNo1-Book"/>
                <a:cs typeface="SharpSansDisplayNo1-Book"/>
              </a:rPr>
              <a:t>Upper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quartile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managers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who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concentrate</a:t>
            </a:r>
            <a:r>
              <a:rPr sz="900" spc="-10" dirty="0">
                <a:latin typeface="SharpSansDisplayNo1-Book"/>
                <a:cs typeface="SharpSansDisplayNo1-Book"/>
              </a:rPr>
              <a:t> on </a:t>
            </a:r>
            <a:r>
              <a:rPr sz="900" spc="-25" dirty="0">
                <a:latin typeface="SharpSansDisplayNo1-Book"/>
                <a:cs typeface="SharpSansDisplayNo1-Book"/>
              </a:rPr>
              <a:t>seeking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potential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value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from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portfolio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companies’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balance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sheets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.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Specific</a:t>
            </a:r>
            <a:r>
              <a:rPr sz="90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emphasis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on</a:t>
            </a:r>
            <a:r>
              <a:rPr sz="90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those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with</a:t>
            </a:r>
            <a:r>
              <a:rPr sz="900" dirty="0">
                <a:latin typeface="SharpSansDisplayNo1-Book"/>
                <a:cs typeface="SharpSansDisplayNo1-Book"/>
              </a:rPr>
              <a:t> </a:t>
            </a:r>
            <a:r>
              <a:rPr sz="900" spc="-35" dirty="0">
                <a:latin typeface="SharpSansDisplayNo1-Book"/>
                <a:cs typeface="SharpSansDisplayNo1-Book"/>
              </a:rPr>
              <a:t>proven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through-</a:t>
            </a:r>
            <a:r>
              <a:rPr sz="900" spc="-20" dirty="0">
                <a:latin typeface="SharpSansDisplayNo1-Book"/>
                <a:cs typeface="SharpSansDisplayNo1-Book"/>
              </a:rPr>
              <a:t>the-</a:t>
            </a:r>
            <a:r>
              <a:rPr sz="900" spc="-30" dirty="0">
                <a:latin typeface="SharpSansDisplayNo1-Book"/>
                <a:cs typeface="SharpSansDisplayNo1-Book"/>
              </a:rPr>
              <a:t>cycle</a:t>
            </a:r>
            <a:r>
              <a:rPr sz="900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returns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and</a:t>
            </a:r>
            <a:r>
              <a:rPr sz="900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operating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</a:t>
            </a:r>
            <a:r>
              <a:rPr sz="900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recession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proof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sectors</a:t>
            </a:r>
            <a:r>
              <a:rPr sz="900" spc="-2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and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are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poised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to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35" dirty="0">
                <a:latin typeface="SharpSansDisplayNo1-Book"/>
                <a:cs typeface="SharpSansDisplayNo1-Book"/>
              </a:rPr>
              <a:t>take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advantage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of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global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long-</a:t>
            </a:r>
            <a:r>
              <a:rPr sz="900" spc="-25" dirty="0">
                <a:latin typeface="SharpSansDisplayNo1-Book"/>
                <a:cs typeface="SharpSansDisplayNo1-Book"/>
              </a:rPr>
              <a:t>term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trends.</a:t>
            </a:r>
            <a:endParaRPr sz="900" dirty="0">
              <a:latin typeface="SharpSansDisplayNo1-Book"/>
              <a:cs typeface="SharpSansDisplayNo1-Book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 dirty="0">
              <a:latin typeface="SharpSansDisplayNo1-Book"/>
              <a:cs typeface="SharpSansDisplayNo1-Book"/>
            </a:endParaRPr>
          </a:p>
          <a:p>
            <a:pPr marL="101600">
              <a:lnSpc>
                <a:spcPct val="100000"/>
              </a:lnSpc>
            </a:pPr>
            <a:r>
              <a:rPr sz="900" b="1" spc="-10" dirty="0">
                <a:latin typeface="SharpSansDisplayNo1-Semibold"/>
                <a:cs typeface="SharpSansDisplayNo1-Semibold"/>
              </a:rPr>
              <a:t>Infrastructure</a:t>
            </a:r>
            <a:endParaRPr sz="900" dirty="0">
              <a:latin typeface="SharpSansDisplayNo1-Semibold"/>
              <a:cs typeface="SharpSansDisplayNo1-Semibold"/>
            </a:endParaRPr>
          </a:p>
          <a:p>
            <a:pPr marL="209550" marR="198755" indent="-108585">
              <a:lnSpc>
                <a:spcPct val="101899"/>
              </a:lnSpc>
              <a:spcBef>
                <a:spcPts val="285"/>
              </a:spcBef>
            </a:pPr>
            <a:r>
              <a:rPr sz="1350" b="1" baseline="12345" dirty="0">
                <a:latin typeface="Sharp Sans Display No1"/>
                <a:cs typeface="Sharp Sans Display No1"/>
              </a:rPr>
              <a:t>.</a:t>
            </a:r>
            <a:r>
              <a:rPr sz="1350" b="1" spc="322" baseline="12345" dirty="0">
                <a:latin typeface="Sharp Sans Display No1"/>
                <a:cs typeface="Sharp Sans Display No1"/>
              </a:rPr>
              <a:t>  </a:t>
            </a:r>
            <a:r>
              <a:rPr sz="900" spc="-25" dirty="0">
                <a:latin typeface="SharpSansDisplayNo1-Book"/>
                <a:cs typeface="SharpSansDisplayNo1-Book"/>
              </a:rPr>
              <a:t>Both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the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b="1" spc="-10" dirty="0">
                <a:latin typeface="SharpSansDisplayNo1-Semibold"/>
                <a:cs typeface="SharpSansDisplayNo1-Semibold"/>
              </a:rPr>
              <a:t>US </a:t>
            </a:r>
            <a:r>
              <a:rPr sz="900" spc="-20" dirty="0">
                <a:latin typeface="SharpSansDisplayNo1-Book"/>
                <a:cs typeface="SharpSansDisplayNo1-Book"/>
              </a:rPr>
              <a:t>and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b="1" spc="-25" dirty="0">
                <a:latin typeface="SharpSansDisplayNo1-Semibold"/>
                <a:cs typeface="SharpSansDisplayNo1-Semibold"/>
              </a:rPr>
              <a:t>Europe</a:t>
            </a:r>
            <a:r>
              <a:rPr sz="900" b="1" spc="-10" dirty="0">
                <a:latin typeface="SharpSansDisplayNo1-Semibold"/>
                <a:cs typeface="SharpSansDisplayNo1-Semibold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continue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to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experience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mixed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transactional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activity,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buyers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are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being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more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selective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given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the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backdrop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of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rising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35" dirty="0">
                <a:latin typeface="SharpSansDisplayNo1-Book"/>
                <a:cs typeface="SharpSansDisplayNo1-Book"/>
              </a:rPr>
              <a:t>interest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35" dirty="0">
                <a:latin typeface="SharpSansDisplayNo1-Book"/>
                <a:cs typeface="SharpSansDisplayNo1-Book"/>
              </a:rPr>
              <a:t>rates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and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high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levels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of</a:t>
            </a:r>
            <a:r>
              <a:rPr sz="900" spc="-10" dirty="0">
                <a:latin typeface="SharpSansDisplayNo1-Book"/>
                <a:cs typeface="SharpSansDisplayNo1-Book"/>
              </a:rPr>
              <a:t> inflation.</a:t>
            </a:r>
            <a:endParaRPr sz="900" dirty="0">
              <a:latin typeface="SharpSansDisplayNo1-Book"/>
              <a:cs typeface="SharpSansDisplayNo1-Book"/>
            </a:endParaRPr>
          </a:p>
          <a:p>
            <a:pPr marL="209550" marR="81280" indent="-108585">
              <a:lnSpc>
                <a:spcPct val="101899"/>
              </a:lnSpc>
              <a:spcBef>
                <a:spcPts val="284"/>
              </a:spcBef>
            </a:pPr>
            <a:r>
              <a:rPr sz="1350" b="1" baseline="12345" dirty="0">
                <a:latin typeface="Sharp Sans Display No1"/>
                <a:cs typeface="Sharp Sans Display No1"/>
              </a:rPr>
              <a:t>.</a:t>
            </a:r>
            <a:r>
              <a:rPr sz="1350" b="1" spc="315" baseline="12345" dirty="0">
                <a:latin typeface="Sharp Sans Display No1"/>
                <a:cs typeface="Sharp Sans Display No1"/>
              </a:rPr>
              <a:t>  </a:t>
            </a:r>
            <a:r>
              <a:rPr sz="900" spc="-30" dirty="0">
                <a:latin typeface="SharpSansDisplayNo1-Book"/>
                <a:cs typeface="SharpSansDisplayNo1-Book"/>
              </a:rPr>
              <a:t>Infrastructure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has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40" dirty="0">
                <a:latin typeface="SharpSansDisplayNo1-Book"/>
                <a:cs typeface="SharpSansDisplayNo1-Book"/>
              </a:rPr>
              <a:t>key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role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to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play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both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the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energy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transition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and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improving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social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outcomes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and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40" dirty="0">
                <a:latin typeface="SharpSansDisplayNo1-Book"/>
                <a:cs typeface="SharpSansDisplayNo1-Book"/>
              </a:rPr>
              <a:t>therefore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35" dirty="0">
                <a:latin typeface="SharpSansDisplayNo1-Book"/>
                <a:cs typeface="SharpSansDisplayNo1-Book"/>
              </a:rPr>
              <a:t>interest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digital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and</a:t>
            </a:r>
            <a:r>
              <a:rPr sz="90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data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infrastructure</a:t>
            </a:r>
            <a:r>
              <a:rPr sz="90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and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energy-</a:t>
            </a:r>
            <a:r>
              <a:rPr sz="900" spc="-30" dirty="0">
                <a:latin typeface="SharpSansDisplayNo1-Book"/>
                <a:cs typeface="SharpSansDisplayNo1-Book"/>
              </a:rPr>
              <a:t>efficient</a:t>
            </a:r>
            <a:r>
              <a:rPr sz="90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technologies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remains</a:t>
            </a:r>
            <a:r>
              <a:rPr sz="900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strong.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Prices</a:t>
            </a:r>
            <a:r>
              <a:rPr sz="900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for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these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assets</a:t>
            </a:r>
            <a:r>
              <a:rPr sz="90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have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40" dirty="0">
                <a:latin typeface="SharpSansDisplayNo1-Book"/>
                <a:cs typeface="SharpSansDisplayNo1-Book"/>
              </a:rPr>
              <a:t>therefore</a:t>
            </a:r>
            <a:r>
              <a:rPr sz="900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remained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resilient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despite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the</a:t>
            </a:r>
            <a:r>
              <a:rPr sz="900" spc="1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challenging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economic</a:t>
            </a:r>
            <a:r>
              <a:rPr sz="900" spc="1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environment.</a:t>
            </a:r>
            <a:endParaRPr sz="900" dirty="0">
              <a:latin typeface="SharpSansDisplayNo1-Book"/>
              <a:cs typeface="SharpSansDisplayNo1-Book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 dirty="0">
              <a:latin typeface="SharpSansDisplayNo1-Book"/>
              <a:cs typeface="SharpSansDisplayNo1-Book"/>
            </a:endParaRPr>
          </a:p>
          <a:p>
            <a:pPr marL="101600">
              <a:lnSpc>
                <a:spcPct val="100000"/>
              </a:lnSpc>
            </a:pPr>
            <a:r>
              <a:rPr sz="900" b="1" spc="-30" dirty="0">
                <a:latin typeface="SharpSansDisplayNo1-Semibold"/>
                <a:cs typeface="SharpSansDisplayNo1-Semibold"/>
              </a:rPr>
              <a:t>Real</a:t>
            </a:r>
            <a:r>
              <a:rPr sz="900" b="1" spc="-10" dirty="0">
                <a:latin typeface="SharpSansDisplayNo1-Semibold"/>
                <a:cs typeface="SharpSansDisplayNo1-Semibold"/>
              </a:rPr>
              <a:t> Estate</a:t>
            </a:r>
            <a:endParaRPr sz="900" dirty="0">
              <a:latin typeface="SharpSansDisplayNo1-Semibold"/>
              <a:cs typeface="SharpSansDisplayNo1-Semibold"/>
            </a:endParaRPr>
          </a:p>
          <a:p>
            <a:pPr marL="209550" marR="151765" indent="-108585">
              <a:lnSpc>
                <a:spcPct val="101899"/>
              </a:lnSpc>
              <a:spcBef>
                <a:spcPts val="280"/>
              </a:spcBef>
            </a:pPr>
            <a:r>
              <a:rPr sz="1350" b="1" baseline="12345" dirty="0">
                <a:latin typeface="Sharp Sans Display No1"/>
                <a:cs typeface="Sharp Sans Display No1"/>
              </a:rPr>
              <a:t>.</a:t>
            </a:r>
            <a:r>
              <a:rPr sz="1350" b="1" spc="315" baseline="12345" dirty="0">
                <a:latin typeface="Sharp Sans Display No1"/>
                <a:cs typeface="Sharp Sans Display No1"/>
              </a:rPr>
              <a:t>  </a:t>
            </a:r>
            <a:r>
              <a:rPr sz="900" spc="-25" dirty="0">
                <a:latin typeface="SharpSansDisplayNo1-Book"/>
                <a:cs typeface="SharpSansDisplayNo1-Book"/>
              </a:rPr>
              <a:t>Within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b="1" spc="-20" dirty="0">
                <a:latin typeface="SharpSansDisplayNo1-Semibold"/>
                <a:cs typeface="SharpSansDisplayNo1-Semibold"/>
              </a:rPr>
              <a:t>the</a:t>
            </a:r>
            <a:r>
              <a:rPr sz="900" b="1" spc="-15" dirty="0">
                <a:latin typeface="SharpSansDisplayNo1-Semibold"/>
                <a:cs typeface="SharpSansDisplayNo1-Semibold"/>
              </a:rPr>
              <a:t> </a:t>
            </a:r>
            <a:r>
              <a:rPr sz="900" b="1" spc="-10" dirty="0">
                <a:latin typeface="SharpSansDisplayNo1-Semibold"/>
                <a:cs typeface="SharpSansDisplayNo1-Semibold"/>
              </a:rPr>
              <a:t>US</a:t>
            </a:r>
            <a:r>
              <a:rPr sz="900" b="1" spc="-15" dirty="0">
                <a:latin typeface="SharpSansDisplayNo1-Semibold"/>
                <a:cs typeface="SharpSansDisplayNo1-Semibold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we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have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high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conviction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across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last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mile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logistics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and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bullish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on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the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prospects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across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Gulf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coast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industrials.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Also,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east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coast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multifamily</a:t>
            </a:r>
            <a:r>
              <a:rPr sz="900" spc="-10" dirty="0">
                <a:latin typeface="SharpSansDisplayNo1-Book"/>
                <a:cs typeface="SharpSansDisplayNo1-Book"/>
              </a:rPr>
              <a:t> as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demand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remains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strong,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with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the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high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barriers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to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homeownership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and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the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limited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supply.</a:t>
            </a:r>
            <a:endParaRPr sz="900" dirty="0">
              <a:latin typeface="SharpSansDisplayNo1-Book"/>
              <a:cs typeface="SharpSansDisplayNo1-Book"/>
            </a:endParaRPr>
          </a:p>
          <a:p>
            <a:pPr marL="209550" marR="133985" indent="-108585">
              <a:lnSpc>
                <a:spcPct val="101899"/>
              </a:lnSpc>
              <a:spcBef>
                <a:spcPts val="285"/>
              </a:spcBef>
            </a:pPr>
            <a:r>
              <a:rPr sz="1350" b="1" baseline="12345" dirty="0">
                <a:latin typeface="Sharp Sans Display No1"/>
                <a:cs typeface="Sharp Sans Display No1"/>
              </a:rPr>
              <a:t>.</a:t>
            </a:r>
            <a:r>
              <a:rPr sz="1350" b="1" spc="637" baseline="12345" dirty="0">
                <a:latin typeface="Sharp Sans Display No1"/>
                <a:cs typeface="Sharp Sans Display No1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Across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b="1" dirty="0">
                <a:latin typeface="SharpSansDisplayNo1-Semibold"/>
                <a:cs typeface="SharpSansDisplayNo1-Semibold"/>
              </a:rPr>
              <a:t>Europe</a:t>
            </a:r>
            <a:r>
              <a:rPr sz="900" b="1" spc="-10" dirty="0">
                <a:latin typeface="SharpSansDisplayNo1-Semibold"/>
                <a:cs typeface="SharpSansDisplayNo1-Semibold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markets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are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moving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through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painful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correction;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we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are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now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closer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to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end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than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beginning.</a:t>
            </a:r>
            <a:r>
              <a:rPr sz="900" spc="15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We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prefer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logistics,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alternatives,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private</a:t>
            </a:r>
            <a:r>
              <a:rPr sz="900" spc="-10" dirty="0">
                <a:latin typeface="SharpSansDisplayNo1-Book"/>
                <a:cs typeface="SharpSansDisplayNo1-Book"/>
              </a:rPr>
              <a:t> rented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residential </a:t>
            </a:r>
            <a:r>
              <a:rPr sz="900" dirty="0">
                <a:latin typeface="SharpSansDisplayNo1-Book"/>
                <a:cs typeface="SharpSansDisplayNo1-Book"/>
              </a:rPr>
              <a:t>sector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and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select</a:t>
            </a:r>
            <a:r>
              <a:rPr sz="900" spc="-10" dirty="0">
                <a:latin typeface="SharpSansDisplayNo1-Book"/>
                <a:cs typeface="SharpSansDisplayNo1-Book"/>
              </a:rPr>
              <a:t> retail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formats,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both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for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core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and</a:t>
            </a:r>
            <a:r>
              <a:rPr sz="900" spc="-10" dirty="0">
                <a:latin typeface="SharpSansDisplayNo1-Book"/>
                <a:cs typeface="SharpSansDisplayNo1-Book"/>
              </a:rPr>
              <a:t> value-</a:t>
            </a:r>
            <a:r>
              <a:rPr sz="900" dirty="0">
                <a:latin typeface="SharpSansDisplayNo1-Book"/>
                <a:cs typeface="SharpSansDisplayNo1-Book"/>
              </a:rPr>
              <a:t>add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UK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and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Europe.</a:t>
            </a:r>
            <a:endParaRPr sz="900" dirty="0">
              <a:latin typeface="SharpSansDisplayNo1-Book"/>
              <a:cs typeface="SharpSansDisplayNo1-Book"/>
            </a:endParaRPr>
          </a:p>
          <a:p>
            <a:pPr marL="209550" marR="89535" indent="-108585">
              <a:lnSpc>
                <a:spcPct val="101899"/>
              </a:lnSpc>
              <a:spcBef>
                <a:spcPts val="284"/>
              </a:spcBef>
            </a:pPr>
            <a:r>
              <a:rPr sz="1350" b="1" baseline="12345" dirty="0">
                <a:latin typeface="Sharp Sans Display No1"/>
                <a:cs typeface="Sharp Sans Display No1"/>
              </a:rPr>
              <a:t>.</a:t>
            </a:r>
            <a:r>
              <a:rPr sz="1350" b="1" spc="322" baseline="12345" dirty="0">
                <a:latin typeface="Sharp Sans Display No1"/>
                <a:cs typeface="Sharp Sans Display No1"/>
              </a:rPr>
              <a:t>  </a:t>
            </a:r>
            <a:r>
              <a:rPr sz="900" spc="-10" dirty="0">
                <a:latin typeface="SharpSansDisplayNo1-Book"/>
                <a:cs typeface="SharpSansDisplayNo1-Book"/>
              </a:rPr>
              <a:t>In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b="1" spc="-45" dirty="0">
                <a:latin typeface="SharpSansDisplayNo1-Semibold"/>
                <a:cs typeface="SharpSansDisplayNo1-Semibold"/>
              </a:rPr>
              <a:t>APAC</a:t>
            </a:r>
            <a:r>
              <a:rPr sz="900" spc="-45" dirty="0">
                <a:latin typeface="SharpSansDisplayNo1-Book"/>
                <a:cs typeface="SharpSansDisplayNo1-Book"/>
              </a:rPr>
              <a:t>,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higher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near-term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yields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 </a:t>
            </a:r>
            <a:r>
              <a:rPr sz="900" spc="-35" dirty="0">
                <a:latin typeface="SharpSansDisplayNo1-Book"/>
                <a:cs typeface="SharpSansDisplayNo1-Book"/>
              </a:rPr>
              <a:t>Korea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and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Australia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provide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attractive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entry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levels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for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35" dirty="0">
                <a:latin typeface="SharpSansDisplayNo1-Book"/>
                <a:cs typeface="SharpSansDisplayNo1-Book"/>
              </a:rPr>
              <a:t>investors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 </a:t>
            </a:r>
            <a:r>
              <a:rPr sz="900" spc="-30" dirty="0">
                <a:latin typeface="SharpSansDisplayNo1-Book"/>
                <a:cs typeface="SharpSansDisplayNo1-Book"/>
              </a:rPr>
              <a:t>sectors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such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as </a:t>
            </a:r>
            <a:r>
              <a:rPr sz="900" spc="-30" dirty="0">
                <a:latin typeface="SharpSansDisplayNo1-Book"/>
                <a:cs typeface="SharpSansDisplayNo1-Book"/>
              </a:rPr>
              <a:t>offices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Seoul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as </a:t>
            </a:r>
            <a:r>
              <a:rPr sz="900" spc="-25" dirty="0">
                <a:latin typeface="SharpSansDisplayNo1-Book"/>
                <a:cs typeface="SharpSansDisplayNo1-Book"/>
              </a:rPr>
              <a:t>well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as </a:t>
            </a:r>
            <a:r>
              <a:rPr sz="900" spc="-25" dirty="0">
                <a:latin typeface="SharpSansDisplayNo1-Book"/>
                <a:cs typeface="SharpSansDisplayNo1-Book"/>
              </a:rPr>
              <a:t>industrial/logistics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Greater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Seoul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and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Australian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capital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cities.</a:t>
            </a:r>
            <a:endParaRPr sz="900" dirty="0">
              <a:latin typeface="SharpSansDisplayNo1-Book"/>
              <a:cs typeface="SharpSansDisplayNo1-Book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 dirty="0">
              <a:latin typeface="SharpSansDisplayNo1-Book"/>
              <a:cs typeface="SharpSansDisplayNo1-Book"/>
            </a:endParaRPr>
          </a:p>
          <a:p>
            <a:pPr marL="101600">
              <a:lnSpc>
                <a:spcPct val="100000"/>
              </a:lnSpc>
            </a:pPr>
            <a:r>
              <a:rPr sz="900" b="1" spc="-30" dirty="0">
                <a:latin typeface="SharpSansDisplayNo1-Semibold"/>
                <a:cs typeface="SharpSansDisplayNo1-Semibold"/>
              </a:rPr>
              <a:t>Private</a:t>
            </a:r>
            <a:r>
              <a:rPr sz="900" b="1" dirty="0">
                <a:latin typeface="SharpSansDisplayNo1-Semibold"/>
                <a:cs typeface="SharpSansDisplayNo1-Semibold"/>
              </a:rPr>
              <a:t> </a:t>
            </a:r>
            <a:r>
              <a:rPr sz="900" b="1" spc="-10" dirty="0">
                <a:latin typeface="SharpSansDisplayNo1-Semibold"/>
                <a:cs typeface="SharpSansDisplayNo1-Semibold"/>
              </a:rPr>
              <a:t>Credit</a:t>
            </a:r>
            <a:endParaRPr sz="900" dirty="0">
              <a:latin typeface="SharpSansDisplayNo1-Semibold"/>
              <a:cs typeface="SharpSansDisplayNo1-Semibold"/>
            </a:endParaRPr>
          </a:p>
          <a:p>
            <a:pPr marL="209550" marR="88900" indent="-108585">
              <a:lnSpc>
                <a:spcPct val="101899"/>
              </a:lnSpc>
              <a:spcBef>
                <a:spcPts val="284"/>
              </a:spcBef>
            </a:pPr>
            <a:r>
              <a:rPr sz="1350" b="1" baseline="12345" dirty="0">
                <a:latin typeface="Sharp Sans Display No1"/>
                <a:cs typeface="Sharp Sans Display No1"/>
              </a:rPr>
              <a:t>.</a:t>
            </a:r>
            <a:r>
              <a:rPr sz="1350" b="1" spc="630" baseline="12345" dirty="0">
                <a:latin typeface="Sharp Sans Display No1"/>
                <a:cs typeface="Sharp Sans Display No1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Demand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for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private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credit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continues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to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remain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robust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traditional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lenders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pullback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response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to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rising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interest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rates.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It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is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attractive</a:t>
            </a:r>
            <a:r>
              <a:rPr sz="900" spc="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space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as</a:t>
            </a:r>
            <a:r>
              <a:rPr sz="900" spc="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it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offers</a:t>
            </a:r>
            <a:r>
              <a:rPr sz="900" spc="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some</a:t>
            </a:r>
            <a:r>
              <a:rPr sz="900" spc="1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advantages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vs</a:t>
            </a:r>
            <a:r>
              <a:rPr sz="900" spc="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public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bond</a:t>
            </a:r>
            <a:r>
              <a:rPr sz="900" spc="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including</a:t>
            </a:r>
            <a:r>
              <a:rPr sz="900" spc="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additional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potential</a:t>
            </a:r>
            <a:r>
              <a:rPr sz="900" spc="1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return,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stronger</a:t>
            </a:r>
            <a:r>
              <a:rPr sz="900" spc="1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covenants</a:t>
            </a:r>
            <a:r>
              <a:rPr sz="900" spc="1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and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lower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correlation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to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GDP.</a:t>
            </a:r>
            <a:r>
              <a:rPr sz="900" spc="-10" dirty="0">
                <a:latin typeface="SharpSansDisplayNo1-Book"/>
                <a:cs typeface="SharpSansDisplayNo1-Book"/>
              </a:rPr>
              <a:t> However,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deal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selection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remains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key</a:t>
            </a:r>
            <a:r>
              <a:rPr lang="en-GB" sz="900" spc="-10" dirty="0">
                <a:latin typeface="SharpSansDisplayNo1-Book"/>
                <a:cs typeface="SharpSansDisplayNo1-Book"/>
              </a:rPr>
              <a:t>, so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we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will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look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for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assets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that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offer </a:t>
            </a:r>
            <a:r>
              <a:rPr sz="900" dirty="0">
                <a:latin typeface="SharpSansDisplayNo1-Book"/>
                <a:cs typeface="SharpSansDisplayNo1-Book"/>
              </a:rPr>
              <a:t>a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good</a:t>
            </a:r>
            <a:r>
              <a:rPr sz="900" spc="-10" dirty="0">
                <a:latin typeface="SharpSansDisplayNo1-Book"/>
                <a:cs typeface="SharpSansDisplayNo1-Book"/>
              </a:rPr>
              <a:t> risk/reward balance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and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downside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protection.</a:t>
            </a:r>
            <a:endParaRPr sz="900" dirty="0">
              <a:latin typeface="SharpSansDisplayNo1-Book"/>
              <a:cs typeface="SharpSansDisplayNo1-Book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 dirty="0">
              <a:latin typeface="SharpSansDisplayNo1-Book"/>
              <a:cs typeface="SharpSansDisplayNo1-Book"/>
            </a:endParaRPr>
          </a:p>
          <a:p>
            <a:pPr marL="101600">
              <a:lnSpc>
                <a:spcPct val="100000"/>
              </a:lnSpc>
            </a:pPr>
            <a:r>
              <a:rPr sz="900" b="1" spc="-25" dirty="0">
                <a:latin typeface="SharpSansDisplayNo1-Semibold"/>
                <a:cs typeface="SharpSansDisplayNo1-Semibold"/>
              </a:rPr>
              <a:t>Natural</a:t>
            </a:r>
            <a:r>
              <a:rPr sz="900" b="1" spc="-5" dirty="0">
                <a:latin typeface="SharpSansDisplayNo1-Semibold"/>
                <a:cs typeface="SharpSansDisplayNo1-Semibold"/>
              </a:rPr>
              <a:t> </a:t>
            </a:r>
            <a:r>
              <a:rPr sz="900" b="1" spc="-10" dirty="0">
                <a:latin typeface="SharpSansDisplayNo1-Semibold"/>
                <a:cs typeface="SharpSansDisplayNo1-Semibold"/>
              </a:rPr>
              <a:t>Resources</a:t>
            </a:r>
            <a:endParaRPr sz="900" dirty="0">
              <a:latin typeface="SharpSansDisplayNo1-Semibold"/>
              <a:cs typeface="SharpSansDisplayNo1-Semibold"/>
            </a:endParaRPr>
          </a:p>
          <a:p>
            <a:pPr marL="209550" marR="102870" indent="-108585">
              <a:lnSpc>
                <a:spcPct val="101899"/>
              </a:lnSpc>
              <a:spcBef>
                <a:spcPts val="280"/>
              </a:spcBef>
            </a:pPr>
            <a:r>
              <a:rPr sz="1350" b="1" baseline="12345" dirty="0">
                <a:latin typeface="Sharp Sans Display No1"/>
                <a:cs typeface="Sharp Sans Display No1"/>
              </a:rPr>
              <a:t>.</a:t>
            </a:r>
            <a:r>
              <a:rPr sz="1350" b="1" spc="660" baseline="12345" dirty="0">
                <a:latin typeface="Sharp Sans Display No1"/>
                <a:cs typeface="Sharp Sans Display No1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Will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play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essential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role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global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transition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to</a:t>
            </a:r>
            <a:r>
              <a:rPr sz="900" spc="-10" dirty="0">
                <a:latin typeface="SharpSansDisplayNo1-Book"/>
                <a:cs typeface="SharpSansDisplayNo1-Book"/>
              </a:rPr>
              <a:t> lower-</a:t>
            </a:r>
            <a:r>
              <a:rPr sz="900" dirty="0">
                <a:latin typeface="SharpSansDisplayNo1-Book"/>
                <a:cs typeface="SharpSansDisplayNo1-Book"/>
              </a:rPr>
              <a:t>emission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sources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of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energy.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We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see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this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space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where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the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opportunity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set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will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continue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to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evolve </a:t>
            </a:r>
            <a:r>
              <a:rPr sz="900" dirty="0">
                <a:latin typeface="SharpSansDisplayNo1-Book"/>
                <a:cs typeface="SharpSansDisplayNo1-Book"/>
              </a:rPr>
              <a:t>with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emergence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of</a:t>
            </a:r>
            <a:r>
              <a:rPr sz="900" spc="-10" dirty="0">
                <a:latin typeface="SharpSansDisplayNo1-Book"/>
                <a:cs typeface="SharpSansDisplayNo1-Book"/>
              </a:rPr>
              <a:t> low-</a:t>
            </a:r>
            <a:r>
              <a:rPr sz="900" dirty="0">
                <a:latin typeface="SharpSansDisplayNo1-Book"/>
                <a:cs typeface="SharpSansDisplayNo1-Book"/>
              </a:rPr>
              <a:t>cost</a:t>
            </a:r>
            <a:r>
              <a:rPr sz="900" spc="-10" dirty="0">
                <a:latin typeface="SharpSansDisplayNo1-Book"/>
                <a:cs typeface="SharpSansDisplayNo1-Book"/>
              </a:rPr>
              <a:t> renewable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power,</a:t>
            </a:r>
            <a:r>
              <a:rPr sz="900" spc="-10" dirty="0">
                <a:latin typeface="SharpSansDisplayNo1-Book"/>
                <a:cs typeface="SharpSansDisplayNo1-Book"/>
              </a:rPr>
              <a:t> growth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of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carbon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markets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role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of</a:t>
            </a:r>
            <a:r>
              <a:rPr sz="900" spc="-2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timber.</a:t>
            </a:r>
            <a:endParaRPr sz="900" dirty="0">
              <a:latin typeface="SharpSansDisplayNo1-Book"/>
              <a:cs typeface="SharpSansDisplayNo1-Book"/>
            </a:endParaRPr>
          </a:p>
          <a:p>
            <a:pPr marL="101600">
              <a:lnSpc>
                <a:spcPct val="100000"/>
              </a:lnSpc>
              <a:spcBef>
                <a:spcPts val="670"/>
              </a:spcBef>
            </a:pPr>
            <a:r>
              <a:rPr sz="900" dirty="0">
                <a:latin typeface="SharpSansDisplayNo1-Book"/>
                <a:cs typeface="SharpSansDisplayNo1-Book"/>
              </a:rPr>
              <a:t>Source: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abrdn</a:t>
            </a:r>
            <a:endParaRPr sz="900" dirty="0">
              <a:latin typeface="SharpSansDisplayNo1-Book"/>
              <a:cs typeface="SharpSansDisplayNo1-Boo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20" dirty="0"/>
              <a:t>Private</a:t>
            </a:r>
            <a:r>
              <a:rPr dirty="0"/>
              <a:t> </a:t>
            </a:r>
            <a:r>
              <a:rPr spc="-20" dirty="0"/>
              <a:t>Markets</a:t>
            </a:r>
            <a:r>
              <a:rPr dirty="0"/>
              <a:t> </a:t>
            </a:r>
            <a:r>
              <a:rPr spc="-10" dirty="0"/>
              <a:t>House</a:t>
            </a:r>
            <a:r>
              <a:rPr spc="5" dirty="0"/>
              <a:t> </a:t>
            </a:r>
            <a:r>
              <a:rPr spc="-20" dirty="0"/>
              <a:t>View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330">
              <a:lnSpc>
                <a:spcPts val="910"/>
              </a:lnSpc>
            </a:pPr>
            <a:fld id="{81D60167-4931-47E6-BA6A-407CBD079E47}" type="slidenum">
              <a:rPr dirty="0">
                <a:solidFill>
                  <a:srgbClr val="FFFFFF"/>
                </a:solidFill>
              </a:rPr>
              <a:t>4</a:t>
            </a:fld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6FF6A5D5-1631-51AD-A179-6143471ED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025" y="1697696"/>
            <a:ext cx="12454025" cy="59794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Political</a:t>
            </a:r>
            <a:r>
              <a:rPr spc="-65" dirty="0"/>
              <a:t> </a:t>
            </a:r>
            <a:r>
              <a:rPr spc="-25" dirty="0"/>
              <a:t>and</a:t>
            </a:r>
            <a:r>
              <a:rPr spc="-55" dirty="0"/>
              <a:t> </a:t>
            </a:r>
            <a:r>
              <a:rPr lang="en-GB" spc="-40" dirty="0"/>
              <a:t>E</a:t>
            </a:r>
            <a:r>
              <a:rPr spc="-40" dirty="0" err="1"/>
              <a:t>conomic</a:t>
            </a:r>
            <a:r>
              <a:rPr spc="-50" dirty="0"/>
              <a:t> </a:t>
            </a:r>
            <a:r>
              <a:rPr spc="-35" dirty="0"/>
              <a:t>outlook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20" dirty="0"/>
              <a:t>Private</a:t>
            </a:r>
            <a:r>
              <a:rPr dirty="0"/>
              <a:t> </a:t>
            </a:r>
            <a:r>
              <a:rPr spc="-20" dirty="0"/>
              <a:t>Markets</a:t>
            </a:r>
            <a:r>
              <a:rPr dirty="0"/>
              <a:t> </a:t>
            </a:r>
            <a:r>
              <a:rPr spc="-10" dirty="0"/>
              <a:t>House</a:t>
            </a:r>
            <a:r>
              <a:rPr spc="5" dirty="0"/>
              <a:t> </a:t>
            </a:r>
            <a:r>
              <a:rPr spc="-20" dirty="0"/>
              <a:t>View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330">
              <a:lnSpc>
                <a:spcPts val="910"/>
              </a:lnSpc>
            </a:pPr>
            <a:fld id="{81D60167-4931-47E6-BA6A-407CBD079E47}" type="slidenum">
              <a:rPr dirty="0">
                <a:solidFill>
                  <a:srgbClr val="FFFFFF"/>
                </a:solidFill>
              </a:rPr>
              <a:t>5</a:t>
            </a:fld>
            <a:endParaRPr dirty="0">
              <a:solidFill>
                <a:srgbClr val="FFFFFF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38D70D4-E13B-FEE6-EA86-6B4439575C66}"/>
              </a:ext>
            </a:extLst>
          </p:cNvPr>
          <p:cNvGrpSpPr/>
          <p:nvPr/>
        </p:nvGrpSpPr>
        <p:grpSpPr>
          <a:xfrm>
            <a:off x="637867" y="6965272"/>
            <a:ext cx="13873001" cy="783547"/>
            <a:chOff x="637867" y="6965272"/>
            <a:chExt cx="13873001" cy="783547"/>
          </a:xfrm>
        </p:grpSpPr>
        <p:sp>
          <p:nvSpPr>
            <p:cNvPr id="7" name="object 7"/>
            <p:cNvSpPr txBox="1"/>
            <p:nvPr/>
          </p:nvSpPr>
          <p:spPr>
            <a:xfrm>
              <a:off x="637867" y="6965272"/>
              <a:ext cx="3136901" cy="783547"/>
            </a:xfrm>
            <a:prstGeom prst="rect">
              <a:avLst/>
            </a:prstGeom>
          </p:spPr>
          <p:txBody>
            <a:bodyPr vert="horz" wrap="square" lIns="0" tIns="52069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409"/>
                </a:spcBef>
              </a:pPr>
              <a:r>
                <a:rPr sz="900" dirty="0">
                  <a:latin typeface="SharpSansDisplayNo1-Book"/>
                  <a:cs typeface="SharpSansDisplayNo1-Book"/>
                </a:rPr>
                <a:t>Source:</a:t>
              </a:r>
              <a:r>
                <a:rPr sz="900" spc="-20" dirty="0">
                  <a:latin typeface="SharpSansDisplayNo1-Book"/>
                  <a:cs typeface="SharpSansDisplayNo1-Book"/>
                </a:rPr>
                <a:t> </a:t>
              </a:r>
              <a:r>
                <a:rPr sz="900" spc="-10" dirty="0">
                  <a:latin typeface="SharpSansDisplayNo1-Book"/>
                  <a:cs typeface="SharpSansDisplayNo1-Book"/>
                </a:rPr>
                <a:t>abrdn</a:t>
              </a:r>
              <a:endParaRPr sz="900" dirty="0">
                <a:latin typeface="SharpSansDisplayNo1-Book"/>
                <a:cs typeface="SharpSansDisplayNo1-Book"/>
              </a:endParaRPr>
            </a:p>
            <a:p>
              <a:pPr marL="12700">
                <a:lnSpc>
                  <a:spcPct val="100000"/>
                </a:lnSpc>
                <a:spcBef>
                  <a:spcPts val="315"/>
                </a:spcBef>
              </a:pPr>
              <a:r>
                <a:rPr sz="900" spc="-10" dirty="0">
                  <a:latin typeface="SharpSansDisplayNo1-Book"/>
                  <a:cs typeface="SharpSansDisplayNo1-Book"/>
                </a:rPr>
                <a:t>Projections</a:t>
              </a:r>
              <a:r>
                <a:rPr sz="900" dirty="0">
                  <a:latin typeface="SharpSansDisplayNo1-Book"/>
                  <a:cs typeface="SharpSansDisplayNo1-Book"/>
                </a:rPr>
                <a:t> are </a:t>
              </a:r>
              <a:r>
                <a:rPr sz="900" spc="-10" dirty="0">
                  <a:latin typeface="SharpSansDisplayNo1-Book"/>
                  <a:cs typeface="SharpSansDisplayNo1-Book"/>
                </a:rPr>
                <a:t>offered</a:t>
              </a:r>
              <a:r>
                <a:rPr sz="900" spc="5" dirty="0">
                  <a:latin typeface="SharpSansDisplayNo1-Book"/>
                  <a:cs typeface="SharpSansDisplayNo1-Book"/>
                </a:rPr>
                <a:t> </a:t>
              </a:r>
              <a:r>
                <a:rPr sz="900" dirty="0">
                  <a:latin typeface="SharpSansDisplayNo1-Book"/>
                  <a:cs typeface="SharpSansDisplayNo1-Book"/>
                </a:rPr>
                <a:t>as opinion</a:t>
              </a:r>
              <a:r>
                <a:rPr sz="900" spc="5" dirty="0">
                  <a:latin typeface="SharpSansDisplayNo1-Book"/>
                  <a:cs typeface="SharpSansDisplayNo1-Book"/>
                </a:rPr>
                <a:t> </a:t>
              </a:r>
              <a:r>
                <a:rPr sz="900" dirty="0">
                  <a:latin typeface="SharpSansDisplayNo1-Book"/>
                  <a:cs typeface="SharpSansDisplayNo1-Book"/>
                </a:rPr>
                <a:t>and are not</a:t>
              </a:r>
              <a:r>
                <a:rPr sz="900" spc="5" dirty="0">
                  <a:latin typeface="SharpSansDisplayNo1-Book"/>
                  <a:cs typeface="SharpSansDisplayNo1-Book"/>
                </a:rPr>
                <a:t> </a:t>
              </a:r>
              <a:r>
                <a:rPr sz="900" spc="-10" dirty="0">
                  <a:latin typeface="SharpSansDisplayNo1-Book"/>
                  <a:cs typeface="SharpSansDisplayNo1-Book"/>
                </a:rPr>
                <a:t>reflective</a:t>
              </a:r>
              <a:r>
                <a:rPr sz="900" dirty="0">
                  <a:latin typeface="SharpSansDisplayNo1-Book"/>
                  <a:cs typeface="SharpSansDisplayNo1-Book"/>
                </a:rPr>
                <a:t> of</a:t>
              </a:r>
              <a:r>
                <a:rPr sz="900" spc="5" dirty="0">
                  <a:latin typeface="SharpSansDisplayNo1-Book"/>
                  <a:cs typeface="SharpSansDisplayNo1-Book"/>
                </a:rPr>
                <a:t> </a:t>
              </a:r>
              <a:r>
                <a:rPr sz="900" spc="-10" dirty="0">
                  <a:latin typeface="SharpSansDisplayNo1-Book"/>
                  <a:cs typeface="SharpSansDisplayNo1-Book"/>
                </a:rPr>
                <a:t>potential</a:t>
              </a:r>
              <a:r>
                <a:rPr sz="900" dirty="0">
                  <a:latin typeface="SharpSansDisplayNo1-Book"/>
                  <a:cs typeface="SharpSansDisplayNo1-Book"/>
                </a:rPr>
                <a:t> performance</a:t>
              </a:r>
              <a:r>
                <a:rPr sz="900" spc="5" dirty="0">
                  <a:latin typeface="SharpSansDisplayNo1-Book"/>
                  <a:cs typeface="SharpSansDisplayNo1-Book"/>
                </a:rPr>
                <a:t> </a:t>
              </a:r>
              <a:br>
                <a:rPr lang="en-GB" sz="900" spc="5" dirty="0">
                  <a:latin typeface="SharpSansDisplayNo1-Book"/>
                  <a:cs typeface="SharpSansDisplayNo1-Book"/>
                </a:rPr>
              </a:br>
              <a:r>
                <a:rPr sz="900" spc="-10" dirty="0">
                  <a:latin typeface="SharpSansDisplayNo1-Book"/>
                  <a:cs typeface="SharpSansDisplayNo1-Book"/>
                </a:rPr>
                <a:t>Projections</a:t>
              </a:r>
              <a:r>
                <a:rPr sz="900" dirty="0">
                  <a:latin typeface="SharpSansDisplayNo1-Book"/>
                  <a:cs typeface="SharpSansDisplayNo1-Book"/>
                </a:rPr>
                <a:t> are not</a:t>
              </a:r>
              <a:r>
                <a:rPr sz="900" spc="5" dirty="0">
                  <a:latin typeface="SharpSansDisplayNo1-Book"/>
                  <a:cs typeface="SharpSansDisplayNo1-Book"/>
                </a:rPr>
                <a:t> </a:t>
              </a:r>
              <a:r>
                <a:rPr sz="900" spc="-10" dirty="0">
                  <a:latin typeface="SharpSansDisplayNo1-Book"/>
                  <a:cs typeface="SharpSansDisplayNo1-Book"/>
                </a:rPr>
                <a:t>guaranteed</a:t>
              </a:r>
              <a:r>
                <a:rPr sz="900" dirty="0">
                  <a:latin typeface="SharpSansDisplayNo1-Book"/>
                  <a:cs typeface="SharpSansDisplayNo1-Book"/>
                </a:rPr>
                <a:t> and</a:t>
              </a:r>
              <a:r>
                <a:rPr sz="900" spc="5" dirty="0">
                  <a:latin typeface="SharpSansDisplayNo1-Book"/>
                  <a:cs typeface="SharpSansDisplayNo1-Book"/>
                </a:rPr>
                <a:t> </a:t>
              </a:r>
              <a:r>
                <a:rPr sz="900" dirty="0">
                  <a:latin typeface="SharpSansDisplayNo1-Book"/>
                  <a:cs typeface="SharpSansDisplayNo1-Book"/>
                </a:rPr>
                <a:t>actual </a:t>
              </a:r>
              <a:r>
                <a:rPr sz="900" spc="-10" dirty="0">
                  <a:latin typeface="SharpSansDisplayNo1-Book"/>
                  <a:cs typeface="SharpSansDisplayNo1-Book"/>
                </a:rPr>
                <a:t>events</a:t>
              </a:r>
              <a:r>
                <a:rPr sz="900" spc="5" dirty="0">
                  <a:latin typeface="SharpSansDisplayNo1-Book"/>
                  <a:cs typeface="SharpSansDisplayNo1-Book"/>
                </a:rPr>
                <a:t> </a:t>
              </a:r>
              <a:r>
                <a:rPr sz="900" dirty="0">
                  <a:latin typeface="SharpSansDisplayNo1-Book"/>
                  <a:cs typeface="SharpSansDisplayNo1-Book"/>
                </a:rPr>
                <a:t>or </a:t>
              </a:r>
              <a:r>
                <a:rPr sz="900" spc="-10" dirty="0">
                  <a:latin typeface="SharpSansDisplayNo1-Book"/>
                  <a:cs typeface="SharpSansDisplayNo1-Book"/>
                </a:rPr>
                <a:t>results</a:t>
              </a:r>
              <a:r>
                <a:rPr sz="900" dirty="0">
                  <a:latin typeface="SharpSansDisplayNo1-Book"/>
                  <a:cs typeface="SharpSansDisplayNo1-Book"/>
                </a:rPr>
                <a:t> may</a:t>
              </a:r>
              <a:r>
                <a:rPr sz="900" spc="5" dirty="0">
                  <a:latin typeface="SharpSansDisplayNo1-Book"/>
                  <a:cs typeface="SharpSansDisplayNo1-Book"/>
                </a:rPr>
                <a:t> </a:t>
              </a:r>
              <a:r>
                <a:rPr sz="900" dirty="0">
                  <a:latin typeface="SharpSansDisplayNo1-Book"/>
                  <a:cs typeface="SharpSansDisplayNo1-Book"/>
                </a:rPr>
                <a:t>differ </a:t>
              </a:r>
              <a:r>
                <a:rPr sz="900" spc="-10" dirty="0">
                  <a:latin typeface="SharpSansDisplayNo1-Book"/>
                  <a:cs typeface="SharpSansDisplayNo1-Book"/>
                </a:rPr>
                <a:t>materially</a:t>
              </a:r>
              <a:endParaRPr sz="900" dirty="0">
                <a:latin typeface="SharpSansDisplayNo1-Book"/>
                <a:cs typeface="SharpSansDisplayNo1-Book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11567643" y="7502158"/>
              <a:ext cx="294322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spc="-20" dirty="0">
                  <a:latin typeface="SharpSansDisplayNo1-Book"/>
                  <a:cs typeface="SharpSansDisplayNo1-Book"/>
                </a:rPr>
                <a:t>Latest</a:t>
              </a:r>
              <a:r>
                <a:rPr sz="900" spc="-25" dirty="0">
                  <a:latin typeface="SharpSansDisplayNo1-Book"/>
                  <a:cs typeface="SharpSansDisplayNo1-Book"/>
                </a:rPr>
                <a:t> </a:t>
              </a:r>
              <a:r>
                <a:rPr sz="900" spc="-10" dirty="0">
                  <a:latin typeface="SharpSansDisplayNo1-Book"/>
                  <a:cs typeface="SharpSansDisplayNo1-Book"/>
                </a:rPr>
                <a:t>Global</a:t>
              </a:r>
              <a:r>
                <a:rPr sz="900" spc="-15" dirty="0">
                  <a:latin typeface="SharpSansDisplayNo1-Book"/>
                  <a:cs typeface="SharpSansDisplayNo1-Book"/>
                </a:rPr>
                <a:t> </a:t>
              </a:r>
              <a:r>
                <a:rPr sz="900" spc="-10" dirty="0">
                  <a:latin typeface="SharpSansDisplayNo1-Book"/>
                  <a:cs typeface="SharpSansDisplayNo1-Book"/>
                </a:rPr>
                <a:t>Economic</a:t>
              </a:r>
              <a:r>
                <a:rPr sz="900" spc="-15" dirty="0">
                  <a:latin typeface="SharpSansDisplayNo1-Book"/>
                  <a:cs typeface="SharpSansDisplayNo1-Book"/>
                </a:rPr>
                <a:t> </a:t>
              </a:r>
              <a:r>
                <a:rPr sz="900" spc="-10" dirty="0">
                  <a:latin typeface="SharpSansDisplayNo1-Book"/>
                  <a:cs typeface="SharpSansDisplayNo1-Book"/>
                </a:rPr>
                <a:t>Outlook </a:t>
              </a:r>
              <a:r>
                <a:rPr sz="900" dirty="0">
                  <a:latin typeface="SharpSansDisplayNo1-Book"/>
                  <a:cs typeface="SharpSansDisplayNo1-Book"/>
                </a:rPr>
                <a:t>can</a:t>
              </a:r>
              <a:r>
                <a:rPr sz="900" spc="-15" dirty="0">
                  <a:latin typeface="SharpSansDisplayNo1-Book"/>
                  <a:cs typeface="SharpSansDisplayNo1-Book"/>
                </a:rPr>
                <a:t> </a:t>
              </a:r>
              <a:r>
                <a:rPr sz="900" dirty="0">
                  <a:latin typeface="SharpSansDisplayNo1-Book"/>
                  <a:cs typeface="SharpSansDisplayNo1-Book"/>
                </a:rPr>
                <a:t>be</a:t>
              </a:r>
              <a:r>
                <a:rPr sz="900" spc="-15" dirty="0">
                  <a:latin typeface="SharpSansDisplayNo1-Book"/>
                  <a:cs typeface="SharpSansDisplayNo1-Book"/>
                </a:rPr>
                <a:t> </a:t>
              </a:r>
              <a:r>
                <a:rPr sz="900" spc="-10" dirty="0">
                  <a:latin typeface="SharpSansDisplayNo1-Book"/>
                  <a:cs typeface="SharpSansDisplayNo1-Book"/>
                </a:rPr>
                <a:t>accessed </a:t>
              </a:r>
              <a:r>
                <a:rPr sz="900" b="1" spc="-10" dirty="0">
                  <a:latin typeface="SharpSansDisplayNo1-Semibold"/>
                  <a:cs typeface="SharpSansDisplayNo1-Semibold"/>
                  <a:hlinkClick r:id="rId3"/>
                </a:rPr>
                <a:t>here</a:t>
              </a:r>
              <a:r>
                <a:rPr sz="900" spc="-10" dirty="0">
                  <a:latin typeface="SharpSansDisplayNo1-Book"/>
                  <a:cs typeface="SharpSansDisplayNo1-Book"/>
                </a:rPr>
                <a:t>.</a:t>
              </a:r>
              <a:endParaRPr sz="900" dirty="0">
                <a:latin typeface="SharpSansDisplayNo1-Book"/>
                <a:cs typeface="SharpSansDisplayNo1-Book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023912" y="4520671"/>
            <a:ext cx="107314" cy="192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5" dirty="0">
                <a:solidFill>
                  <a:srgbClr val="FFFFFF"/>
                </a:solidFill>
                <a:latin typeface="SharpSansDisplayNo1-Semibold"/>
                <a:cs typeface="SharpSansDisplayNo1-Semibold"/>
              </a:rPr>
              <a:t>2</a:t>
            </a:r>
            <a:endParaRPr sz="1100" dirty="0">
              <a:latin typeface="SharpSansDisplayNo1-Semibold"/>
              <a:cs typeface="SharpSansDisplayNo1-Semi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49412" y="3766904"/>
            <a:ext cx="107314" cy="192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5" dirty="0">
                <a:solidFill>
                  <a:srgbClr val="FFFFFF"/>
                </a:solidFill>
                <a:latin typeface="SharpSansDisplayNo1-Semibold"/>
                <a:cs typeface="SharpSansDisplayNo1-Semibold"/>
              </a:rPr>
              <a:t>1</a:t>
            </a:r>
            <a:endParaRPr sz="1100">
              <a:latin typeface="SharpSansDisplayNo1-Semibold"/>
              <a:cs typeface="SharpSansDisplayNo1-Semi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061487" y="4044688"/>
            <a:ext cx="107314" cy="192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5" dirty="0">
                <a:solidFill>
                  <a:srgbClr val="FFFFFF"/>
                </a:solidFill>
                <a:latin typeface="SharpSansDisplayNo1-Semibold"/>
                <a:cs typeface="SharpSansDisplayNo1-Semibold"/>
              </a:rPr>
              <a:t>8</a:t>
            </a:r>
            <a:endParaRPr sz="1100">
              <a:latin typeface="SharpSansDisplayNo1-Semibold"/>
              <a:cs typeface="SharpSansDisplayNo1-Semi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94187" y="3285342"/>
            <a:ext cx="107314" cy="192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5" dirty="0">
                <a:solidFill>
                  <a:srgbClr val="FFFFFF"/>
                </a:solidFill>
                <a:latin typeface="SharpSansDisplayNo1-Semibold"/>
                <a:cs typeface="SharpSansDisplayNo1-Semibold"/>
              </a:rPr>
              <a:t>4</a:t>
            </a:r>
            <a:endParaRPr sz="1100">
              <a:latin typeface="SharpSansDisplayNo1-Semibold"/>
              <a:cs typeface="SharpSansDisplayNo1-Semibol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611912" y="4447373"/>
            <a:ext cx="107314" cy="192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5" dirty="0">
                <a:solidFill>
                  <a:srgbClr val="FFFFFF"/>
                </a:solidFill>
                <a:latin typeface="SharpSansDisplayNo1-Semibold"/>
                <a:cs typeface="SharpSansDisplayNo1-Semibold"/>
              </a:rPr>
              <a:t>6</a:t>
            </a:r>
            <a:endParaRPr sz="1100">
              <a:latin typeface="SharpSansDisplayNo1-Semibold"/>
              <a:cs typeface="SharpSansDisplayNo1-Semi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059712" y="4087370"/>
            <a:ext cx="107314" cy="192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5" dirty="0">
                <a:solidFill>
                  <a:srgbClr val="FFFFFF"/>
                </a:solidFill>
                <a:latin typeface="SharpSansDisplayNo1-Semibold"/>
                <a:cs typeface="SharpSansDisplayNo1-Semibold"/>
              </a:rPr>
              <a:t>7</a:t>
            </a:r>
            <a:endParaRPr sz="1100">
              <a:latin typeface="SharpSansDisplayNo1-Semibold"/>
              <a:cs typeface="SharpSansDisplayNo1-Semibold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54893B7-6B74-E59F-83B2-22BC1A87D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6346" y="1994091"/>
            <a:ext cx="2921000" cy="20701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591B96A-8199-ADAE-7942-494BAE49D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700" y="4044688"/>
            <a:ext cx="3276600" cy="11684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6E96573-8A3E-760A-5317-B8C5124778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3113" y="5662744"/>
            <a:ext cx="3136900" cy="11811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62CB90B-4425-72A8-C862-24987E4665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7718" y="1519037"/>
            <a:ext cx="2235200" cy="20574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6068A1E-FA3C-F522-5CBE-A7161B3668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6622" y="1626027"/>
            <a:ext cx="2286000" cy="2057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5C16112-CF2B-A20F-4EA5-F85BE7EF4B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42089" y="4361826"/>
            <a:ext cx="1727200" cy="23495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78DBBB3-9488-D42D-A24D-244DD6AAAE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77780" y="1985451"/>
            <a:ext cx="1854200" cy="24003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F7EFC47-8128-F66E-D93B-536427DB1F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912055" y="2638291"/>
            <a:ext cx="2565400" cy="20828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6441A65-493F-DC03-B513-C055359A66F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924062" y="5331120"/>
            <a:ext cx="1892300" cy="1473200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C4026504-1D7F-EC69-2560-565DE06D498E}"/>
              </a:ext>
            </a:extLst>
          </p:cNvPr>
          <p:cNvGrpSpPr/>
          <p:nvPr/>
        </p:nvGrpSpPr>
        <p:grpSpPr>
          <a:xfrm>
            <a:off x="8677274" y="7502158"/>
            <a:ext cx="2486268" cy="180000"/>
            <a:chOff x="11391747" y="1481862"/>
            <a:chExt cx="2486268" cy="180000"/>
          </a:xfrm>
        </p:grpSpPr>
        <p:sp>
          <p:nvSpPr>
            <p:cNvPr id="55" name="object 9">
              <a:extLst>
                <a:ext uri="{FF2B5EF4-FFF2-40B4-BE49-F238E27FC236}">
                  <a16:creationId xmlns:a16="http://schemas.microsoft.com/office/drawing/2014/main" id="{30378467-F0C8-755F-1865-7B6A2792E5F7}"/>
                </a:ext>
              </a:extLst>
            </p:cNvPr>
            <p:cNvSpPr txBox="1"/>
            <p:nvPr/>
          </p:nvSpPr>
          <p:spPr>
            <a:xfrm>
              <a:off x="11641135" y="1498202"/>
              <a:ext cx="965835" cy="1473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dirty="0">
                  <a:latin typeface="SharpSansDisplayNo1-Book"/>
                  <a:cs typeface="SharpSansDisplayNo1-Book"/>
                </a:rPr>
                <a:t>Developed</a:t>
              </a:r>
              <a:r>
                <a:rPr sz="800" spc="-45" dirty="0">
                  <a:latin typeface="SharpSansDisplayNo1-Book"/>
                  <a:cs typeface="SharpSansDisplayNo1-Book"/>
                </a:rPr>
                <a:t> </a:t>
              </a:r>
              <a:r>
                <a:rPr sz="800" spc="-10" dirty="0">
                  <a:latin typeface="SharpSansDisplayNo1-Book"/>
                  <a:cs typeface="SharpSansDisplayNo1-Book"/>
                </a:rPr>
                <a:t>markets</a:t>
              </a:r>
              <a:endParaRPr sz="800" dirty="0">
                <a:latin typeface="SharpSansDisplayNo1-Book"/>
                <a:cs typeface="SharpSansDisplayNo1-Book"/>
              </a:endParaRPr>
            </a:p>
          </p:txBody>
        </p:sp>
        <p:sp>
          <p:nvSpPr>
            <p:cNvPr id="56" name="object 10">
              <a:extLst>
                <a:ext uri="{FF2B5EF4-FFF2-40B4-BE49-F238E27FC236}">
                  <a16:creationId xmlns:a16="http://schemas.microsoft.com/office/drawing/2014/main" id="{29A0BDF6-878E-408B-6151-E6CB3D48DECE}"/>
                </a:ext>
              </a:extLst>
            </p:cNvPr>
            <p:cNvSpPr txBox="1"/>
            <p:nvPr/>
          </p:nvSpPr>
          <p:spPr>
            <a:xfrm>
              <a:off x="12967425" y="1498202"/>
              <a:ext cx="910590" cy="1473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dirty="0">
                  <a:latin typeface="SharpSansDisplayNo1-Book"/>
                  <a:cs typeface="SharpSansDisplayNo1-Book"/>
                </a:rPr>
                <a:t>Emerging</a:t>
              </a:r>
              <a:r>
                <a:rPr sz="800" spc="-45" dirty="0">
                  <a:latin typeface="SharpSansDisplayNo1-Book"/>
                  <a:cs typeface="SharpSansDisplayNo1-Book"/>
                </a:rPr>
                <a:t> </a:t>
              </a:r>
              <a:r>
                <a:rPr sz="800" spc="-10" dirty="0">
                  <a:latin typeface="SharpSansDisplayNo1-Book"/>
                  <a:cs typeface="SharpSansDisplayNo1-Book"/>
                </a:rPr>
                <a:t>markets</a:t>
              </a:r>
              <a:endParaRPr sz="800" dirty="0">
                <a:latin typeface="SharpSansDisplayNo1-Book"/>
                <a:cs typeface="SharpSansDisplayNo1-Book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51D7457-3EA3-EB83-6376-C01965E18A80}"/>
                </a:ext>
              </a:extLst>
            </p:cNvPr>
            <p:cNvSpPr/>
            <p:nvPr/>
          </p:nvSpPr>
          <p:spPr>
            <a:xfrm>
              <a:off x="11391747" y="1481862"/>
              <a:ext cx="180000" cy="180000"/>
            </a:xfrm>
            <a:prstGeom prst="ellipse">
              <a:avLst/>
            </a:prstGeom>
            <a:solidFill>
              <a:srgbClr val="0057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8034DFE3-F8D1-ADA5-1AD0-5A325027C701}"/>
                </a:ext>
              </a:extLst>
            </p:cNvPr>
            <p:cNvSpPr/>
            <p:nvPr/>
          </p:nvSpPr>
          <p:spPr>
            <a:xfrm>
              <a:off x="12744450" y="1481862"/>
              <a:ext cx="180000" cy="180000"/>
            </a:xfrm>
            <a:prstGeom prst="ellipse">
              <a:avLst/>
            </a:prstGeom>
            <a:solidFill>
              <a:srgbClr val="00C1D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C1D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454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Political</a:t>
            </a:r>
            <a:r>
              <a:rPr spc="-65" dirty="0"/>
              <a:t> </a:t>
            </a:r>
            <a:r>
              <a:rPr spc="-25" dirty="0"/>
              <a:t>and</a:t>
            </a:r>
            <a:r>
              <a:rPr spc="-55" dirty="0"/>
              <a:t> </a:t>
            </a:r>
            <a:r>
              <a:rPr lang="en-GB" spc="-40" dirty="0"/>
              <a:t>E</a:t>
            </a:r>
            <a:r>
              <a:rPr spc="-40" dirty="0" err="1"/>
              <a:t>conomic</a:t>
            </a:r>
            <a:r>
              <a:rPr spc="-50" dirty="0"/>
              <a:t> </a:t>
            </a:r>
            <a:r>
              <a:rPr spc="-35" dirty="0"/>
              <a:t>outlook</a:t>
            </a:r>
          </a:p>
        </p:txBody>
      </p:sp>
      <p:sp>
        <p:nvSpPr>
          <p:cNvPr id="3" name="object 3"/>
          <p:cNvSpPr/>
          <p:nvPr/>
        </p:nvSpPr>
        <p:spPr>
          <a:xfrm>
            <a:off x="635000" y="1523995"/>
            <a:ext cx="4450080" cy="5969000"/>
          </a:xfrm>
          <a:custGeom>
            <a:avLst/>
            <a:gdLst/>
            <a:ahLst/>
            <a:cxnLst/>
            <a:rect l="l" t="t" r="r" b="b"/>
            <a:pathLst>
              <a:path w="4450080" h="5969000">
                <a:moveTo>
                  <a:pt x="4322737" y="0"/>
                </a:moveTo>
                <a:lnTo>
                  <a:pt x="127000" y="0"/>
                </a:lnTo>
                <a:lnTo>
                  <a:pt x="77565" y="9980"/>
                </a:lnTo>
                <a:lnTo>
                  <a:pt x="37196" y="37196"/>
                </a:lnTo>
                <a:lnTo>
                  <a:pt x="9980" y="77565"/>
                </a:lnTo>
                <a:lnTo>
                  <a:pt x="0" y="127000"/>
                </a:lnTo>
                <a:lnTo>
                  <a:pt x="0" y="5842000"/>
                </a:lnTo>
                <a:lnTo>
                  <a:pt x="9980" y="5891434"/>
                </a:lnTo>
                <a:lnTo>
                  <a:pt x="37196" y="5931803"/>
                </a:lnTo>
                <a:lnTo>
                  <a:pt x="77565" y="5959019"/>
                </a:lnTo>
                <a:lnTo>
                  <a:pt x="127000" y="5969000"/>
                </a:lnTo>
                <a:lnTo>
                  <a:pt x="4322737" y="5969000"/>
                </a:lnTo>
                <a:lnTo>
                  <a:pt x="4372172" y="5959019"/>
                </a:lnTo>
                <a:lnTo>
                  <a:pt x="4412540" y="5931803"/>
                </a:lnTo>
                <a:lnTo>
                  <a:pt x="4439757" y="5891434"/>
                </a:lnTo>
                <a:lnTo>
                  <a:pt x="4449737" y="5842000"/>
                </a:lnTo>
                <a:lnTo>
                  <a:pt x="4449737" y="127000"/>
                </a:lnTo>
                <a:lnTo>
                  <a:pt x="4439757" y="77565"/>
                </a:lnTo>
                <a:lnTo>
                  <a:pt x="4412540" y="37196"/>
                </a:lnTo>
                <a:lnTo>
                  <a:pt x="4372172" y="9980"/>
                </a:lnTo>
                <a:lnTo>
                  <a:pt x="4322737" y="0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4C6ED381-DAB3-294A-BD41-8BB4FA48B71D}"/>
              </a:ext>
            </a:extLst>
          </p:cNvPr>
          <p:cNvGrpSpPr/>
          <p:nvPr/>
        </p:nvGrpSpPr>
        <p:grpSpPr>
          <a:xfrm>
            <a:off x="812800" y="1676395"/>
            <a:ext cx="4048123" cy="1925334"/>
            <a:chOff x="812800" y="1676395"/>
            <a:chExt cx="4048123" cy="1925334"/>
          </a:xfrm>
        </p:grpSpPr>
        <p:sp>
          <p:nvSpPr>
            <p:cNvPr id="4" name="object 4"/>
            <p:cNvSpPr txBox="1"/>
            <p:nvPr/>
          </p:nvSpPr>
          <p:spPr>
            <a:xfrm>
              <a:off x="812800" y="1676395"/>
              <a:ext cx="728345" cy="45465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10" dirty="0">
                  <a:latin typeface="SharpSansDisplayNo1-Semibold"/>
                  <a:cs typeface="SharpSansDisplayNo1-Semibold"/>
                </a:rPr>
                <a:t>Americas</a:t>
              </a:r>
              <a:endParaRPr sz="1200">
                <a:latin typeface="SharpSansDisplayNo1-Semibold"/>
                <a:cs typeface="SharpSansDisplayNo1-Semibold"/>
              </a:endParaRPr>
            </a:p>
            <a:p>
              <a:pPr marL="12700">
                <a:lnSpc>
                  <a:spcPct val="100000"/>
                </a:lnSpc>
                <a:spcBef>
                  <a:spcPts val="860"/>
                </a:spcBef>
              </a:pPr>
              <a:r>
                <a:rPr sz="900" b="1" dirty="0">
                  <a:latin typeface="SharpSansDisplayNo1-Semibold"/>
                  <a:cs typeface="SharpSansDisplayNo1-Semibold"/>
                </a:rPr>
                <a:t>GDP </a:t>
              </a:r>
              <a:r>
                <a:rPr sz="900" b="1" spc="-10" dirty="0">
                  <a:latin typeface="SharpSansDisplayNo1-Semibold"/>
                  <a:cs typeface="SharpSansDisplayNo1-Semibold"/>
                </a:rPr>
                <a:t>forecast</a:t>
              </a:r>
              <a:endParaRPr sz="900">
                <a:latin typeface="SharpSansDisplayNo1-Semibold"/>
                <a:cs typeface="SharpSansDisplayNo1-Semibold"/>
              </a:endParaRPr>
            </a:p>
          </p:txBody>
        </p:sp>
        <p:grpSp>
          <p:nvGrpSpPr>
            <p:cNvPr id="5" name="object 5"/>
            <p:cNvGrpSpPr/>
            <p:nvPr/>
          </p:nvGrpSpPr>
          <p:grpSpPr>
            <a:xfrm>
              <a:off x="825498" y="3049914"/>
              <a:ext cx="4035425" cy="551815"/>
              <a:chOff x="825498" y="3049914"/>
              <a:chExt cx="4035425" cy="551815"/>
            </a:xfrm>
          </p:grpSpPr>
          <p:pic>
            <p:nvPicPr>
              <p:cNvPr id="6" name="object 6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25498" y="3493573"/>
                <a:ext cx="108000" cy="108000"/>
              </a:xfrm>
              <a:prstGeom prst="rect">
                <a:avLst/>
              </a:prstGeom>
            </p:spPr>
          </p:pic>
          <p:pic>
            <p:nvPicPr>
              <p:cNvPr id="7" name="object 7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711285" y="3493573"/>
                <a:ext cx="108000" cy="108000"/>
              </a:xfrm>
              <a:prstGeom prst="rect">
                <a:avLst/>
              </a:prstGeom>
            </p:spPr>
          </p:pic>
          <p:pic>
            <p:nvPicPr>
              <p:cNvPr id="8" name="object 8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417319" y="3493573"/>
                <a:ext cx="108000" cy="108000"/>
              </a:xfrm>
              <a:prstGeom prst="rect">
                <a:avLst/>
              </a:prstGeom>
            </p:spPr>
          </p:pic>
          <p:sp>
            <p:nvSpPr>
              <p:cNvPr id="9" name="object 9"/>
              <p:cNvSpPr/>
              <p:nvPr/>
            </p:nvSpPr>
            <p:spPr>
              <a:xfrm>
                <a:off x="1026483" y="3053089"/>
                <a:ext cx="383159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3831590" h="6350">
                    <a:moveTo>
                      <a:pt x="0" y="0"/>
                    </a:moveTo>
                    <a:lnTo>
                      <a:pt x="117798" y="0"/>
                    </a:lnTo>
                  </a:path>
                  <a:path w="3831590" h="6350">
                    <a:moveTo>
                      <a:pt x="237331" y="0"/>
                    </a:moveTo>
                    <a:lnTo>
                      <a:pt x="255428" y="0"/>
                    </a:lnTo>
                  </a:path>
                  <a:path w="3831590" h="6350">
                    <a:moveTo>
                      <a:pt x="374961" y="0"/>
                    </a:moveTo>
                    <a:lnTo>
                      <a:pt x="748163" y="0"/>
                    </a:lnTo>
                  </a:path>
                  <a:path w="3831590" h="6350">
                    <a:moveTo>
                      <a:pt x="867695" y="0"/>
                    </a:moveTo>
                    <a:lnTo>
                      <a:pt x="885805" y="0"/>
                    </a:lnTo>
                  </a:path>
                  <a:path w="3831590" h="6350">
                    <a:moveTo>
                      <a:pt x="1005338" y="0"/>
                    </a:moveTo>
                    <a:lnTo>
                      <a:pt x="1023448" y="0"/>
                    </a:lnTo>
                  </a:path>
                  <a:path w="3831590" h="6350">
                    <a:moveTo>
                      <a:pt x="1142980" y="0"/>
                    </a:moveTo>
                    <a:lnTo>
                      <a:pt x="1378553" y="0"/>
                    </a:lnTo>
                  </a:path>
                  <a:path w="3831590" h="6350">
                    <a:moveTo>
                      <a:pt x="1498085" y="0"/>
                    </a:moveTo>
                    <a:lnTo>
                      <a:pt x="1516195" y="0"/>
                    </a:lnTo>
                  </a:path>
                  <a:path w="3831590" h="6350">
                    <a:moveTo>
                      <a:pt x="1635728" y="0"/>
                    </a:moveTo>
                    <a:lnTo>
                      <a:pt x="1653838" y="0"/>
                    </a:lnTo>
                  </a:path>
                  <a:path w="3831590" h="6350">
                    <a:moveTo>
                      <a:pt x="1773370" y="0"/>
                    </a:moveTo>
                    <a:lnTo>
                      <a:pt x="2008879" y="0"/>
                    </a:lnTo>
                  </a:path>
                  <a:path w="3831590" h="6350">
                    <a:moveTo>
                      <a:pt x="2128412" y="0"/>
                    </a:moveTo>
                    <a:lnTo>
                      <a:pt x="2146522" y="0"/>
                    </a:lnTo>
                  </a:path>
                  <a:path w="3831590" h="6350">
                    <a:moveTo>
                      <a:pt x="2266054" y="0"/>
                    </a:moveTo>
                    <a:lnTo>
                      <a:pt x="2284164" y="0"/>
                    </a:lnTo>
                  </a:path>
                  <a:path w="3831590" h="6350">
                    <a:moveTo>
                      <a:pt x="2403697" y="0"/>
                    </a:moveTo>
                    <a:lnTo>
                      <a:pt x="2639294" y="0"/>
                    </a:lnTo>
                  </a:path>
                  <a:path w="3831590" h="6350">
                    <a:moveTo>
                      <a:pt x="2758827" y="0"/>
                    </a:moveTo>
                    <a:lnTo>
                      <a:pt x="2776937" y="0"/>
                    </a:lnTo>
                  </a:path>
                  <a:path w="3831590" h="6350">
                    <a:moveTo>
                      <a:pt x="2896469" y="0"/>
                    </a:moveTo>
                    <a:lnTo>
                      <a:pt x="2914567" y="0"/>
                    </a:lnTo>
                  </a:path>
                  <a:path w="3831590" h="6350">
                    <a:moveTo>
                      <a:pt x="3034099" y="0"/>
                    </a:moveTo>
                    <a:lnTo>
                      <a:pt x="3269659" y="0"/>
                    </a:lnTo>
                  </a:path>
                  <a:path w="3831590" h="6350">
                    <a:moveTo>
                      <a:pt x="3389191" y="0"/>
                    </a:moveTo>
                    <a:lnTo>
                      <a:pt x="3407302" y="0"/>
                    </a:lnTo>
                  </a:path>
                  <a:path w="3831590" h="6350">
                    <a:moveTo>
                      <a:pt x="3526834" y="0"/>
                    </a:moveTo>
                    <a:lnTo>
                      <a:pt x="3544944" y="0"/>
                    </a:lnTo>
                  </a:path>
                  <a:path w="3831590" h="6350">
                    <a:moveTo>
                      <a:pt x="3664477" y="0"/>
                    </a:moveTo>
                    <a:lnTo>
                      <a:pt x="3831018" y="0"/>
                    </a:lnTo>
                  </a:path>
                  <a:path w="3831590" h="6350">
                    <a:moveTo>
                      <a:pt x="0" y="6350"/>
                    </a:moveTo>
                    <a:lnTo>
                      <a:pt x="3831018" y="6350"/>
                    </a:lnTo>
                  </a:path>
                </a:pathLst>
              </a:custGeom>
              <a:ln w="6356">
                <a:solidFill>
                  <a:srgbClr val="A7A8A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" name="object 10"/>
            <p:cNvSpPr txBox="1"/>
            <p:nvPr/>
          </p:nvSpPr>
          <p:spPr>
            <a:xfrm>
              <a:off x="813804" y="2212205"/>
              <a:ext cx="189230" cy="110172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54610">
                <a:lnSpc>
                  <a:spcPts val="800"/>
                </a:lnSpc>
                <a:spcBef>
                  <a:spcPts val="100"/>
                </a:spcBef>
              </a:pPr>
              <a:r>
                <a:rPr sz="700" spc="-25" dirty="0">
                  <a:latin typeface="SharpSansDisplayNo1-Book"/>
                  <a:cs typeface="SharpSansDisplayNo1-Book"/>
                </a:rPr>
                <a:t>4.0</a:t>
              </a:r>
              <a:endParaRPr sz="700">
                <a:latin typeface="SharpSansDisplayNo1-Book"/>
                <a:cs typeface="SharpSansDisplayNo1-Book"/>
              </a:endParaRPr>
            </a:p>
            <a:p>
              <a:pPr marL="54610">
                <a:lnSpc>
                  <a:spcPts val="765"/>
                </a:lnSpc>
              </a:pPr>
              <a:r>
                <a:rPr sz="700" spc="-25" dirty="0">
                  <a:latin typeface="SharpSansDisplayNo1-Book"/>
                  <a:cs typeface="SharpSansDisplayNo1-Book"/>
                </a:rPr>
                <a:t>3.5</a:t>
              </a:r>
              <a:endParaRPr sz="700">
                <a:latin typeface="SharpSansDisplayNo1-Book"/>
                <a:cs typeface="SharpSansDisplayNo1-Book"/>
              </a:endParaRPr>
            </a:p>
            <a:p>
              <a:pPr marL="54610">
                <a:lnSpc>
                  <a:spcPts val="765"/>
                </a:lnSpc>
              </a:pPr>
              <a:r>
                <a:rPr sz="700" spc="-25" dirty="0">
                  <a:latin typeface="SharpSansDisplayNo1-Book"/>
                  <a:cs typeface="SharpSansDisplayNo1-Book"/>
                </a:rPr>
                <a:t>3.0</a:t>
              </a:r>
              <a:endParaRPr sz="700">
                <a:latin typeface="SharpSansDisplayNo1-Book"/>
                <a:cs typeface="SharpSansDisplayNo1-Book"/>
              </a:endParaRPr>
            </a:p>
            <a:p>
              <a:pPr marL="54610">
                <a:lnSpc>
                  <a:spcPts val="765"/>
                </a:lnSpc>
              </a:pPr>
              <a:r>
                <a:rPr sz="700" spc="-25" dirty="0">
                  <a:latin typeface="SharpSansDisplayNo1-Book"/>
                  <a:cs typeface="SharpSansDisplayNo1-Book"/>
                </a:rPr>
                <a:t>2.5</a:t>
              </a:r>
              <a:endParaRPr sz="700">
                <a:latin typeface="SharpSansDisplayNo1-Book"/>
                <a:cs typeface="SharpSansDisplayNo1-Book"/>
              </a:endParaRPr>
            </a:p>
            <a:p>
              <a:pPr marL="54610">
                <a:lnSpc>
                  <a:spcPts val="765"/>
                </a:lnSpc>
              </a:pPr>
              <a:r>
                <a:rPr sz="700" spc="-25" dirty="0">
                  <a:latin typeface="SharpSansDisplayNo1-Book"/>
                  <a:cs typeface="SharpSansDisplayNo1-Book"/>
                </a:rPr>
                <a:t>2.0</a:t>
              </a:r>
              <a:endParaRPr sz="700">
                <a:latin typeface="SharpSansDisplayNo1-Book"/>
                <a:cs typeface="SharpSansDisplayNo1-Book"/>
              </a:endParaRPr>
            </a:p>
            <a:p>
              <a:pPr marL="54610">
                <a:lnSpc>
                  <a:spcPts val="765"/>
                </a:lnSpc>
              </a:pPr>
              <a:r>
                <a:rPr sz="700" spc="-25" dirty="0">
                  <a:latin typeface="SharpSansDisplayNo1-Book"/>
                  <a:cs typeface="SharpSansDisplayNo1-Book"/>
                </a:rPr>
                <a:t>1.5</a:t>
              </a:r>
              <a:endParaRPr sz="700">
                <a:latin typeface="SharpSansDisplayNo1-Book"/>
                <a:cs typeface="SharpSansDisplayNo1-Book"/>
              </a:endParaRPr>
            </a:p>
            <a:p>
              <a:pPr marL="54610">
                <a:lnSpc>
                  <a:spcPts val="765"/>
                </a:lnSpc>
              </a:pPr>
              <a:r>
                <a:rPr sz="700" spc="-25" dirty="0">
                  <a:latin typeface="SharpSansDisplayNo1-Book"/>
                  <a:cs typeface="SharpSansDisplayNo1-Book"/>
                </a:rPr>
                <a:t>1.0</a:t>
              </a:r>
              <a:endParaRPr sz="700">
                <a:latin typeface="SharpSansDisplayNo1-Book"/>
                <a:cs typeface="SharpSansDisplayNo1-Book"/>
              </a:endParaRPr>
            </a:p>
            <a:p>
              <a:pPr marL="54610">
                <a:lnSpc>
                  <a:spcPts val="765"/>
                </a:lnSpc>
              </a:pPr>
              <a:r>
                <a:rPr sz="700" spc="-25" dirty="0">
                  <a:latin typeface="SharpSansDisplayNo1-Book"/>
                  <a:cs typeface="SharpSansDisplayNo1-Book"/>
                </a:rPr>
                <a:t>0.5</a:t>
              </a:r>
              <a:endParaRPr sz="700">
                <a:latin typeface="SharpSansDisplayNo1-Book"/>
                <a:cs typeface="SharpSansDisplayNo1-Book"/>
              </a:endParaRPr>
            </a:p>
            <a:p>
              <a:pPr marL="54610">
                <a:lnSpc>
                  <a:spcPts val="765"/>
                </a:lnSpc>
              </a:pPr>
              <a:r>
                <a:rPr sz="700" spc="-25" dirty="0">
                  <a:latin typeface="SharpSansDisplayNo1-Book"/>
                  <a:cs typeface="SharpSansDisplayNo1-Book"/>
                </a:rPr>
                <a:t>0.0</a:t>
              </a:r>
              <a:endParaRPr sz="700">
                <a:latin typeface="SharpSansDisplayNo1-Book"/>
                <a:cs typeface="SharpSansDisplayNo1-Book"/>
              </a:endParaRPr>
            </a:p>
            <a:p>
              <a:pPr marL="12700">
                <a:lnSpc>
                  <a:spcPts val="765"/>
                </a:lnSpc>
              </a:pPr>
              <a:r>
                <a:rPr sz="700" dirty="0">
                  <a:latin typeface="SharpSansDisplayNo1-Book"/>
                  <a:cs typeface="SharpSansDisplayNo1-Book"/>
                </a:rPr>
                <a:t>-</a:t>
              </a:r>
              <a:r>
                <a:rPr sz="700" spc="-25" dirty="0">
                  <a:latin typeface="SharpSansDisplayNo1-Book"/>
                  <a:cs typeface="SharpSansDisplayNo1-Book"/>
                </a:rPr>
                <a:t>0.5</a:t>
              </a:r>
              <a:endParaRPr sz="700">
                <a:latin typeface="SharpSansDisplayNo1-Book"/>
                <a:cs typeface="SharpSansDisplayNo1-Book"/>
              </a:endParaRPr>
            </a:p>
            <a:p>
              <a:pPr marL="12700">
                <a:lnSpc>
                  <a:spcPts val="800"/>
                </a:lnSpc>
              </a:pPr>
              <a:r>
                <a:rPr sz="700" dirty="0">
                  <a:latin typeface="SharpSansDisplayNo1-Book"/>
                  <a:cs typeface="SharpSansDisplayNo1-Book"/>
                </a:rPr>
                <a:t>-</a:t>
              </a:r>
              <a:r>
                <a:rPr sz="700" spc="-25" dirty="0">
                  <a:latin typeface="SharpSansDisplayNo1-Book"/>
                  <a:cs typeface="SharpSansDisplayNo1-Book"/>
                </a:rPr>
                <a:t>1.0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grpSp>
          <p:nvGrpSpPr>
            <p:cNvPr id="11" name="object 11"/>
            <p:cNvGrpSpPr/>
            <p:nvPr/>
          </p:nvGrpSpPr>
          <p:grpSpPr>
            <a:xfrm>
              <a:off x="1024896" y="2279316"/>
              <a:ext cx="3834765" cy="972819"/>
              <a:chOff x="1024896" y="2279316"/>
              <a:chExt cx="3834765" cy="972819"/>
            </a:xfrm>
          </p:grpSpPr>
          <p:sp>
            <p:nvSpPr>
              <p:cNvPr id="12" name="object 12"/>
              <p:cNvSpPr/>
              <p:nvPr/>
            </p:nvSpPr>
            <p:spPr>
              <a:xfrm>
                <a:off x="1026483" y="3250101"/>
                <a:ext cx="37826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782695">
                    <a:moveTo>
                      <a:pt x="0" y="0"/>
                    </a:moveTo>
                    <a:lnTo>
                      <a:pt x="3782263" y="0"/>
                    </a:lnTo>
                  </a:path>
                </a:pathLst>
              </a:custGeom>
              <a:ln w="3175">
                <a:solidFill>
                  <a:srgbClr val="A7A8A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1026483" y="3153181"/>
                <a:ext cx="383159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31590">
                    <a:moveTo>
                      <a:pt x="0" y="0"/>
                    </a:moveTo>
                    <a:lnTo>
                      <a:pt x="3831018" y="0"/>
                    </a:lnTo>
                  </a:path>
                </a:pathLst>
              </a:custGeom>
              <a:ln w="3175">
                <a:solidFill>
                  <a:srgbClr val="A7A8A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1026483" y="2959341"/>
                <a:ext cx="1023619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23619">
                    <a:moveTo>
                      <a:pt x="0" y="0"/>
                    </a:moveTo>
                    <a:lnTo>
                      <a:pt x="117798" y="0"/>
                    </a:lnTo>
                  </a:path>
                  <a:path w="1023619">
                    <a:moveTo>
                      <a:pt x="237331" y="0"/>
                    </a:moveTo>
                    <a:lnTo>
                      <a:pt x="255428" y="0"/>
                    </a:lnTo>
                  </a:path>
                  <a:path w="1023619">
                    <a:moveTo>
                      <a:pt x="374961" y="0"/>
                    </a:moveTo>
                    <a:lnTo>
                      <a:pt x="393071" y="0"/>
                    </a:lnTo>
                  </a:path>
                  <a:path w="1023619">
                    <a:moveTo>
                      <a:pt x="512603" y="0"/>
                    </a:moveTo>
                    <a:lnTo>
                      <a:pt x="748163" y="0"/>
                    </a:lnTo>
                  </a:path>
                  <a:path w="1023619">
                    <a:moveTo>
                      <a:pt x="867695" y="0"/>
                    </a:moveTo>
                    <a:lnTo>
                      <a:pt x="885805" y="0"/>
                    </a:lnTo>
                  </a:path>
                  <a:path w="1023619">
                    <a:moveTo>
                      <a:pt x="1005338" y="0"/>
                    </a:moveTo>
                    <a:lnTo>
                      <a:pt x="1023448" y="0"/>
                    </a:lnTo>
                  </a:path>
                </a:pathLst>
              </a:custGeom>
              <a:ln w="3175">
                <a:solidFill>
                  <a:srgbClr val="A7A8A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2169464" y="2958547"/>
                <a:ext cx="511175" cy="1905"/>
              </a:xfrm>
              <a:custGeom>
                <a:avLst/>
                <a:gdLst/>
                <a:ahLst/>
                <a:cxnLst/>
                <a:rect l="l" t="t" r="r" b="b"/>
                <a:pathLst>
                  <a:path w="511175" h="1905">
                    <a:moveTo>
                      <a:pt x="0" y="1587"/>
                    </a:moveTo>
                    <a:lnTo>
                      <a:pt x="235572" y="1587"/>
                    </a:lnTo>
                  </a:path>
                  <a:path w="511175" h="1905">
                    <a:moveTo>
                      <a:pt x="355104" y="1587"/>
                    </a:moveTo>
                    <a:lnTo>
                      <a:pt x="510857" y="1587"/>
                    </a:lnTo>
                  </a:path>
                  <a:path w="511175" h="1905">
                    <a:moveTo>
                      <a:pt x="0" y="0"/>
                    </a:moveTo>
                    <a:lnTo>
                      <a:pt x="235572" y="0"/>
                    </a:lnTo>
                  </a:path>
                  <a:path w="511175" h="1905">
                    <a:moveTo>
                      <a:pt x="355104" y="0"/>
                    </a:moveTo>
                    <a:lnTo>
                      <a:pt x="510857" y="0"/>
                    </a:lnTo>
                  </a:path>
                </a:pathLst>
              </a:custGeom>
              <a:ln w="3175">
                <a:solidFill>
                  <a:srgbClr val="A7A8A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1026483" y="2862422"/>
                <a:ext cx="3831590" cy="97155"/>
              </a:xfrm>
              <a:custGeom>
                <a:avLst/>
                <a:gdLst/>
                <a:ahLst/>
                <a:cxnLst/>
                <a:rect l="l" t="t" r="r" b="b"/>
                <a:pathLst>
                  <a:path w="3831590" h="97155">
                    <a:moveTo>
                      <a:pt x="1773370" y="96918"/>
                    </a:moveTo>
                    <a:lnTo>
                      <a:pt x="2008879" y="96918"/>
                    </a:lnTo>
                  </a:path>
                  <a:path w="3831590" h="97155">
                    <a:moveTo>
                      <a:pt x="2128412" y="96918"/>
                    </a:moveTo>
                    <a:lnTo>
                      <a:pt x="2146522" y="96918"/>
                    </a:lnTo>
                  </a:path>
                  <a:path w="3831590" h="97155">
                    <a:moveTo>
                      <a:pt x="2266054" y="96918"/>
                    </a:moveTo>
                    <a:lnTo>
                      <a:pt x="2284164" y="96918"/>
                    </a:lnTo>
                  </a:path>
                  <a:path w="3831590" h="97155">
                    <a:moveTo>
                      <a:pt x="2403697" y="96918"/>
                    </a:moveTo>
                    <a:lnTo>
                      <a:pt x="2639294" y="96918"/>
                    </a:lnTo>
                  </a:path>
                  <a:path w="3831590" h="97155">
                    <a:moveTo>
                      <a:pt x="2758827" y="96918"/>
                    </a:moveTo>
                    <a:lnTo>
                      <a:pt x="2776937" y="96918"/>
                    </a:lnTo>
                  </a:path>
                  <a:path w="3831590" h="97155">
                    <a:moveTo>
                      <a:pt x="2896469" y="96918"/>
                    </a:moveTo>
                    <a:lnTo>
                      <a:pt x="2914567" y="96918"/>
                    </a:lnTo>
                  </a:path>
                  <a:path w="3831590" h="97155">
                    <a:moveTo>
                      <a:pt x="3034099" y="96918"/>
                    </a:moveTo>
                    <a:lnTo>
                      <a:pt x="3269659" y="96918"/>
                    </a:lnTo>
                  </a:path>
                  <a:path w="3831590" h="97155">
                    <a:moveTo>
                      <a:pt x="3389191" y="96918"/>
                    </a:moveTo>
                    <a:lnTo>
                      <a:pt x="3407302" y="96918"/>
                    </a:lnTo>
                  </a:path>
                  <a:path w="3831590" h="97155">
                    <a:moveTo>
                      <a:pt x="3526834" y="96918"/>
                    </a:moveTo>
                    <a:lnTo>
                      <a:pt x="3544944" y="96918"/>
                    </a:lnTo>
                  </a:path>
                  <a:path w="3831590" h="97155">
                    <a:moveTo>
                      <a:pt x="3664477" y="96918"/>
                    </a:moveTo>
                    <a:lnTo>
                      <a:pt x="3831018" y="96918"/>
                    </a:lnTo>
                  </a:path>
                  <a:path w="3831590" h="97155">
                    <a:moveTo>
                      <a:pt x="0" y="0"/>
                    </a:moveTo>
                    <a:lnTo>
                      <a:pt x="117798" y="0"/>
                    </a:lnTo>
                  </a:path>
                  <a:path w="3831590" h="97155">
                    <a:moveTo>
                      <a:pt x="237331" y="0"/>
                    </a:moveTo>
                    <a:lnTo>
                      <a:pt x="255428" y="0"/>
                    </a:lnTo>
                  </a:path>
                  <a:path w="3831590" h="97155">
                    <a:moveTo>
                      <a:pt x="374961" y="0"/>
                    </a:moveTo>
                    <a:lnTo>
                      <a:pt x="393071" y="0"/>
                    </a:lnTo>
                  </a:path>
                  <a:path w="3831590" h="97155">
                    <a:moveTo>
                      <a:pt x="512603" y="0"/>
                    </a:moveTo>
                    <a:lnTo>
                      <a:pt x="748163" y="0"/>
                    </a:lnTo>
                  </a:path>
                  <a:path w="3831590" h="97155">
                    <a:moveTo>
                      <a:pt x="867695" y="0"/>
                    </a:moveTo>
                    <a:lnTo>
                      <a:pt x="1023448" y="0"/>
                    </a:lnTo>
                  </a:path>
                </a:pathLst>
              </a:custGeom>
              <a:ln w="3175">
                <a:solidFill>
                  <a:srgbClr val="A7A8A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2169464" y="2861631"/>
                <a:ext cx="2688590" cy="1905"/>
              </a:xfrm>
              <a:custGeom>
                <a:avLst/>
                <a:gdLst/>
                <a:ahLst/>
                <a:cxnLst/>
                <a:rect l="l" t="t" r="r" b="b"/>
                <a:pathLst>
                  <a:path w="2688590" h="1905">
                    <a:moveTo>
                      <a:pt x="0" y="1587"/>
                    </a:moveTo>
                    <a:lnTo>
                      <a:pt x="865898" y="1587"/>
                    </a:lnTo>
                  </a:path>
                  <a:path w="2688590" h="1905">
                    <a:moveTo>
                      <a:pt x="985431" y="1587"/>
                    </a:moveTo>
                    <a:lnTo>
                      <a:pt x="1003541" y="1587"/>
                    </a:lnTo>
                  </a:path>
                  <a:path w="2688590" h="1905">
                    <a:moveTo>
                      <a:pt x="1123073" y="1587"/>
                    </a:moveTo>
                    <a:lnTo>
                      <a:pt x="1141183" y="1587"/>
                    </a:lnTo>
                  </a:path>
                  <a:path w="2688590" h="1905">
                    <a:moveTo>
                      <a:pt x="1260716" y="1587"/>
                    </a:moveTo>
                    <a:lnTo>
                      <a:pt x="1496314" y="1587"/>
                    </a:lnTo>
                  </a:path>
                  <a:path w="2688590" h="1905">
                    <a:moveTo>
                      <a:pt x="1615846" y="1587"/>
                    </a:moveTo>
                    <a:lnTo>
                      <a:pt x="1633956" y="1587"/>
                    </a:lnTo>
                  </a:path>
                  <a:path w="2688590" h="1905">
                    <a:moveTo>
                      <a:pt x="1753489" y="1587"/>
                    </a:moveTo>
                    <a:lnTo>
                      <a:pt x="1771586" y="1587"/>
                    </a:lnTo>
                  </a:path>
                  <a:path w="2688590" h="1905">
                    <a:moveTo>
                      <a:pt x="1891118" y="1587"/>
                    </a:moveTo>
                    <a:lnTo>
                      <a:pt x="2126678" y="1587"/>
                    </a:lnTo>
                  </a:path>
                  <a:path w="2688590" h="1905">
                    <a:moveTo>
                      <a:pt x="2246210" y="1587"/>
                    </a:moveTo>
                    <a:lnTo>
                      <a:pt x="2264321" y="1587"/>
                    </a:lnTo>
                  </a:path>
                  <a:path w="2688590" h="1905">
                    <a:moveTo>
                      <a:pt x="2383853" y="1587"/>
                    </a:moveTo>
                    <a:lnTo>
                      <a:pt x="2401963" y="1587"/>
                    </a:lnTo>
                  </a:path>
                  <a:path w="2688590" h="1905">
                    <a:moveTo>
                      <a:pt x="2521496" y="1587"/>
                    </a:moveTo>
                    <a:lnTo>
                      <a:pt x="2688037" y="1587"/>
                    </a:lnTo>
                  </a:path>
                  <a:path w="2688590" h="1905">
                    <a:moveTo>
                      <a:pt x="0" y="0"/>
                    </a:moveTo>
                    <a:lnTo>
                      <a:pt x="865898" y="0"/>
                    </a:lnTo>
                  </a:path>
                  <a:path w="2688590" h="1905">
                    <a:moveTo>
                      <a:pt x="985431" y="0"/>
                    </a:moveTo>
                    <a:lnTo>
                      <a:pt x="1003541" y="0"/>
                    </a:lnTo>
                  </a:path>
                  <a:path w="2688590" h="1905">
                    <a:moveTo>
                      <a:pt x="1123073" y="0"/>
                    </a:moveTo>
                    <a:lnTo>
                      <a:pt x="1141183" y="0"/>
                    </a:lnTo>
                  </a:path>
                  <a:path w="2688590" h="1905">
                    <a:moveTo>
                      <a:pt x="1260716" y="0"/>
                    </a:moveTo>
                    <a:lnTo>
                      <a:pt x="1496314" y="0"/>
                    </a:lnTo>
                  </a:path>
                  <a:path w="2688590" h="1905">
                    <a:moveTo>
                      <a:pt x="1615846" y="0"/>
                    </a:moveTo>
                    <a:lnTo>
                      <a:pt x="1633956" y="0"/>
                    </a:lnTo>
                  </a:path>
                  <a:path w="2688590" h="1905">
                    <a:moveTo>
                      <a:pt x="1753489" y="0"/>
                    </a:moveTo>
                    <a:lnTo>
                      <a:pt x="1771586" y="0"/>
                    </a:lnTo>
                  </a:path>
                  <a:path w="2688590" h="1905">
                    <a:moveTo>
                      <a:pt x="1891118" y="0"/>
                    </a:moveTo>
                    <a:lnTo>
                      <a:pt x="2126678" y="0"/>
                    </a:lnTo>
                  </a:path>
                  <a:path w="2688590" h="1905">
                    <a:moveTo>
                      <a:pt x="2246210" y="0"/>
                    </a:moveTo>
                    <a:lnTo>
                      <a:pt x="2264321" y="0"/>
                    </a:lnTo>
                  </a:path>
                  <a:path w="2688590" h="1905">
                    <a:moveTo>
                      <a:pt x="2383853" y="0"/>
                    </a:moveTo>
                    <a:lnTo>
                      <a:pt x="2401963" y="0"/>
                    </a:lnTo>
                  </a:path>
                  <a:path w="2688590" h="1905">
                    <a:moveTo>
                      <a:pt x="2521496" y="0"/>
                    </a:moveTo>
                    <a:lnTo>
                      <a:pt x="2688037" y="0"/>
                    </a:lnTo>
                  </a:path>
                </a:pathLst>
              </a:custGeom>
              <a:ln w="3175">
                <a:solidFill>
                  <a:srgbClr val="A7A8A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1026483" y="2668582"/>
                <a:ext cx="3831590" cy="97155"/>
              </a:xfrm>
              <a:custGeom>
                <a:avLst/>
                <a:gdLst/>
                <a:ahLst/>
                <a:cxnLst/>
                <a:rect l="l" t="t" r="r" b="b"/>
                <a:pathLst>
                  <a:path w="3831590" h="97155">
                    <a:moveTo>
                      <a:pt x="0" y="96920"/>
                    </a:moveTo>
                    <a:lnTo>
                      <a:pt x="117798" y="96920"/>
                    </a:lnTo>
                  </a:path>
                  <a:path w="3831590" h="97155">
                    <a:moveTo>
                      <a:pt x="237331" y="96920"/>
                    </a:moveTo>
                    <a:lnTo>
                      <a:pt x="255428" y="96920"/>
                    </a:lnTo>
                  </a:path>
                  <a:path w="3831590" h="97155">
                    <a:moveTo>
                      <a:pt x="374961" y="96920"/>
                    </a:moveTo>
                    <a:lnTo>
                      <a:pt x="393071" y="96920"/>
                    </a:lnTo>
                  </a:path>
                  <a:path w="3831590" h="97155">
                    <a:moveTo>
                      <a:pt x="512603" y="96920"/>
                    </a:moveTo>
                    <a:lnTo>
                      <a:pt x="748163" y="96920"/>
                    </a:lnTo>
                  </a:path>
                  <a:path w="3831590" h="97155">
                    <a:moveTo>
                      <a:pt x="867695" y="96920"/>
                    </a:moveTo>
                    <a:lnTo>
                      <a:pt x="1023448" y="96920"/>
                    </a:lnTo>
                  </a:path>
                  <a:path w="3831590" h="97155">
                    <a:moveTo>
                      <a:pt x="1142980" y="96920"/>
                    </a:moveTo>
                    <a:lnTo>
                      <a:pt x="2146522" y="96920"/>
                    </a:lnTo>
                  </a:path>
                  <a:path w="3831590" h="97155">
                    <a:moveTo>
                      <a:pt x="2266054" y="96920"/>
                    </a:moveTo>
                    <a:lnTo>
                      <a:pt x="2639294" y="96920"/>
                    </a:lnTo>
                  </a:path>
                  <a:path w="3831590" h="97155">
                    <a:moveTo>
                      <a:pt x="2758827" y="96920"/>
                    </a:moveTo>
                    <a:lnTo>
                      <a:pt x="2776937" y="96920"/>
                    </a:lnTo>
                  </a:path>
                  <a:path w="3831590" h="97155">
                    <a:moveTo>
                      <a:pt x="2896469" y="96920"/>
                    </a:moveTo>
                    <a:lnTo>
                      <a:pt x="2914567" y="96920"/>
                    </a:lnTo>
                  </a:path>
                  <a:path w="3831590" h="97155">
                    <a:moveTo>
                      <a:pt x="3034099" y="96920"/>
                    </a:moveTo>
                    <a:lnTo>
                      <a:pt x="3269659" y="96920"/>
                    </a:lnTo>
                  </a:path>
                  <a:path w="3831590" h="97155">
                    <a:moveTo>
                      <a:pt x="3389191" y="96920"/>
                    </a:moveTo>
                    <a:lnTo>
                      <a:pt x="3407302" y="96920"/>
                    </a:lnTo>
                  </a:path>
                  <a:path w="3831590" h="97155">
                    <a:moveTo>
                      <a:pt x="3526834" y="96920"/>
                    </a:moveTo>
                    <a:lnTo>
                      <a:pt x="3544944" y="96920"/>
                    </a:lnTo>
                  </a:path>
                  <a:path w="3831590" h="97155">
                    <a:moveTo>
                      <a:pt x="3664477" y="96920"/>
                    </a:moveTo>
                    <a:lnTo>
                      <a:pt x="3831018" y="96920"/>
                    </a:lnTo>
                  </a:path>
                  <a:path w="3831590" h="97155">
                    <a:moveTo>
                      <a:pt x="0" y="0"/>
                    </a:moveTo>
                    <a:lnTo>
                      <a:pt x="117798" y="0"/>
                    </a:lnTo>
                  </a:path>
                  <a:path w="3831590" h="97155">
                    <a:moveTo>
                      <a:pt x="237331" y="0"/>
                    </a:moveTo>
                    <a:lnTo>
                      <a:pt x="255428" y="0"/>
                    </a:lnTo>
                  </a:path>
                  <a:path w="3831590" h="97155">
                    <a:moveTo>
                      <a:pt x="374961" y="0"/>
                    </a:moveTo>
                    <a:lnTo>
                      <a:pt x="393071" y="0"/>
                    </a:lnTo>
                  </a:path>
                  <a:path w="3831590" h="97155">
                    <a:moveTo>
                      <a:pt x="512603" y="0"/>
                    </a:moveTo>
                    <a:lnTo>
                      <a:pt x="748163" y="0"/>
                    </a:lnTo>
                  </a:path>
                  <a:path w="3831590" h="97155">
                    <a:moveTo>
                      <a:pt x="867695" y="0"/>
                    </a:moveTo>
                    <a:lnTo>
                      <a:pt x="1023448" y="0"/>
                    </a:lnTo>
                  </a:path>
                  <a:path w="3831590" h="97155">
                    <a:moveTo>
                      <a:pt x="1142980" y="0"/>
                    </a:moveTo>
                    <a:lnTo>
                      <a:pt x="2146522" y="0"/>
                    </a:lnTo>
                  </a:path>
                  <a:path w="3831590" h="97155">
                    <a:moveTo>
                      <a:pt x="2266054" y="0"/>
                    </a:moveTo>
                    <a:lnTo>
                      <a:pt x="2639294" y="0"/>
                    </a:lnTo>
                  </a:path>
                  <a:path w="3831590" h="97155">
                    <a:moveTo>
                      <a:pt x="2758827" y="0"/>
                    </a:moveTo>
                    <a:lnTo>
                      <a:pt x="2776937" y="0"/>
                    </a:lnTo>
                  </a:path>
                </a:pathLst>
              </a:custGeom>
              <a:ln w="3175">
                <a:solidFill>
                  <a:srgbClr val="A7A8A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3922953" y="2667791"/>
                <a:ext cx="648970" cy="1905"/>
              </a:xfrm>
              <a:custGeom>
                <a:avLst/>
                <a:gdLst/>
                <a:ahLst/>
                <a:cxnLst/>
                <a:rect l="l" t="t" r="r" b="b"/>
                <a:pathLst>
                  <a:path w="648970" h="1905">
                    <a:moveTo>
                      <a:pt x="0" y="1587"/>
                    </a:moveTo>
                    <a:lnTo>
                      <a:pt x="648474" y="1587"/>
                    </a:lnTo>
                  </a:path>
                  <a:path w="648970" h="1905">
                    <a:moveTo>
                      <a:pt x="0" y="0"/>
                    </a:moveTo>
                    <a:lnTo>
                      <a:pt x="648474" y="0"/>
                    </a:lnTo>
                  </a:path>
                </a:pathLst>
              </a:custGeom>
              <a:ln w="3175">
                <a:solidFill>
                  <a:srgbClr val="A7A8A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1026483" y="2571662"/>
                <a:ext cx="3831590" cy="97155"/>
              </a:xfrm>
              <a:custGeom>
                <a:avLst/>
                <a:gdLst/>
                <a:ahLst/>
                <a:cxnLst/>
                <a:rect l="l" t="t" r="r" b="b"/>
                <a:pathLst>
                  <a:path w="3831590" h="97155">
                    <a:moveTo>
                      <a:pt x="3664477" y="96920"/>
                    </a:moveTo>
                    <a:lnTo>
                      <a:pt x="3831018" y="96920"/>
                    </a:lnTo>
                  </a:path>
                  <a:path w="3831590" h="97155">
                    <a:moveTo>
                      <a:pt x="0" y="0"/>
                    </a:moveTo>
                    <a:lnTo>
                      <a:pt x="255428" y="0"/>
                    </a:lnTo>
                  </a:path>
                  <a:path w="3831590" h="97155">
                    <a:moveTo>
                      <a:pt x="374961" y="0"/>
                    </a:moveTo>
                    <a:lnTo>
                      <a:pt x="393071" y="0"/>
                    </a:lnTo>
                  </a:path>
                  <a:path w="3831590" h="97155">
                    <a:moveTo>
                      <a:pt x="512603" y="0"/>
                    </a:moveTo>
                    <a:lnTo>
                      <a:pt x="1023448" y="0"/>
                    </a:lnTo>
                  </a:path>
                  <a:path w="3831590" h="97155">
                    <a:moveTo>
                      <a:pt x="1142980" y="0"/>
                    </a:moveTo>
                    <a:lnTo>
                      <a:pt x="2146522" y="0"/>
                    </a:lnTo>
                  </a:path>
                  <a:path w="3831590" h="97155">
                    <a:moveTo>
                      <a:pt x="2266054" y="0"/>
                    </a:moveTo>
                    <a:lnTo>
                      <a:pt x="2639294" y="0"/>
                    </a:lnTo>
                  </a:path>
                  <a:path w="3831590" h="97155">
                    <a:moveTo>
                      <a:pt x="2758827" y="0"/>
                    </a:moveTo>
                    <a:lnTo>
                      <a:pt x="3831018" y="0"/>
                    </a:lnTo>
                  </a:path>
                </a:pathLst>
              </a:custGeom>
              <a:ln w="3175">
                <a:solidFill>
                  <a:srgbClr val="A7A8A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1026483" y="2473951"/>
                <a:ext cx="3831590" cy="1905"/>
              </a:xfrm>
              <a:custGeom>
                <a:avLst/>
                <a:gdLst/>
                <a:ahLst/>
                <a:cxnLst/>
                <a:rect l="l" t="t" r="r" b="b"/>
                <a:pathLst>
                  <a:path w="3831590" h="1905">
                    <a:moveTo>
                      <a:pt x="0" y="1587"/>
                    </a:moveTo>
                    <a:lnTo>
                      <a:pt x="255428" y="1587"/>
                    </a:lnTo>
                  </a:path>
                  <a:path w="3831590" h="1905">
                    <a:moveTo>
                      <a:pt x="374961" y="1587"/>
                    </a:moveTo>
                    <a:lnTo>
                      <a:pt x="1023448" y="1587"/>
                    </a:lnTo>
                  </a:path>
                  <a:path w="3831590" h="1905">
                    <a:moveTo>
                      <a:pt x="1142980" y="1587"/>
                    </a:moveTo>
                    <a:lnTo>
                      <a:pt x="2639294" y="1587"/>
                    </a:lnTo>
                  </a:path>
                  <a:path w="3831590" h="1905">
                    <a:moveTo>
                      <a:pt x="2758827" y="1587"/>
                    </a:moveTo>
                    <a:lnTo>
                      <a:pt x="3831018" y="1587"/>
                    </a:lnTo>
                  </a:path>
                  <a:path w="3831590" h="1905">
                    <a:moveTo>
                      <a:pt x="0" y="0"/>
                    </a:moveTo>
                    <a:lnTo>
                      <a:pt x="255428" y="0"/>
                    </a:lnTo>
                  </a:path>
                  <a:path w="3831590" h="1905">
                    <a:moveTo>
                      <a:pt x="374961" y="0"/>
                    </a:moveTo>
                    <a:lnTo>
                      <a:pt x="1023448" y="0"/>
                    </a:lnTo>
                  </a:path>
                  <a:path w="3831590" h="1905">
                    <a:moveTo>
                      <a:pt x="1142980" y="0"/>
                    </a:moveTo>
                    <a:lnTo>
                      <a:pt x="2639294" y="0"/>
                    </a:lnTo>
                  </a:path>
                  <a:path w="3831590" h="1905">
                    <a:moveTo>
                      <a:pt x="2758827" y="0"/>
                    </a:moveTo>
                    <a:lnTo>
                      <a:pt x="3831018" y="0"/>
                    </a:lnTo>
                  </a:path>
                </a:pathLst>
              </a:custGeom>
              <a:ln w="3175">
                <a:solidFill>
                  <a:srgbClr val="A7A8A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1026483" y="2377823"/>
                <a:ext cx="383159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31590">
                    <a:moveTo>
                      <a:pt x="0" y="0"/>
                    </a:moveTo>
                    <a:lnTo>
                      <a:pt x="3831018" y="0"/>
                    </a:lnTo>
                  </a:path>
                </a:pathLst>
              </a:custGeom>
              <a:ln w="3175">
                <a:solidFill>
                  <a:srgbClr val="A7A8A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23"/>
              <p:cNvSpPr/>
              <p:nvPr/>
            </p:nvSpPr>
            <p:spPr>
              <a:xfrm>
                <a:off x="1026483" y="2280903"/>
                <a:ext cx="383159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31590">
                    <a:moveTo>
                      <a:pt x="0" y="0"/>
                    </a:moveTo>
                    <a:lnTo>
                      <a:pt x="3831018" y="0"/>
                    </a:lnTo>
                  </a:path>
                </a:pathLst>
              </a:custGeom>
              <a:ln w="3175">
                <a:solidFill>
                  <a:srgbClr val="A7A8A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4" name="object 24"/>
            <p:cNvSpPr txBox="1"/>
            <p:nvPr/>
          </p:nvSpPr>
          <p:spPr>
            <a:xfrm>
              <a:off x="4260262" y="3261393"/>
              <a:ext cx="492759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94615">
                <a:lnSpc>
                  <a:spcPct val="100000"/>
                </a:lnSpc>
                <a:spcBef>
                  <a:spcPts val="100"/>
                </a:spcBef>
              </a:pPr>
              <a:r>
                <a:rPr sz="700" dirty="0">
                  <a:latin typeface="SharpSansDisplayNo1-Book"/>
                  <a:cs typeface="SharpSansDisplayNo1-Book"/>
                </a:rPr>
                <a:t>5</a:t>
              </a:r>
              <a:r>
                <a:rPr sz="700" spc="-10" dirty="0">
                  <a:latin typeface="SharpSansDisplayNo1-Book"/>
                  <a:cs typeface="SharpSansDisplayNo1-Book"/>
                </a:rPr>
                <a:t> </a:t>
              </a:r>
              <a:r>
                <a:rPr sz="700" spc="-20" dirty="0">
                  <a:latin typeface="SharpSansDisplayNo1-Book"/>
                  <a:cs typeface="SharpSansDisplayNo1-Book"/>
                </a:rPr>
                <a:t>Year</a:t>
              </a:r>
              <a:r>
                <a:rPr sz="700" spc="500" dirty="0">
                  <a:latin typeface="SharpSansDisplayNo1-Book"/>
                  <a:cs typeface="SharpSansDisplayNo1-Book"/>
                </a:rPr>
                <a:t> </a:t>
              </a:r>
              <a:r>
                <a:rPr sz="700" spc="-10" dirty="0">
                  <a:latin typeface="SharpSansDisplayNo1-Book"/>
                  <a:cs typeface="SharpSansDisplayNo1-Book"/>
                </a:rPr>
                <a:t>Annualised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3745975" y="3261393"/>
              <a:ext cx="234950" cy="1320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700" spc="-20" dirty="0">
                  <a:latin typeface="SharpSansDisplayNo1-Book"/>
                  <a:cs typeface="SharpSansDisplayNo1-Book"/>
                </a:rPr>
                <a:t>2026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3115585" y="3261393"/>
              <a:ext cx="234950" cy="1320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700" spc="-20" dirty="0">
                  <a:latin typeface="SharpSansDisplayNo1-Book"/>
                  <a:cs typeface="SharpSansDisplayNo1-Book"/>
                </a:rPr>
                <a:t>2025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2485284" y="3261393"/>
              <a:ext cx="234950" cy="1320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700" spc="-20" dirty="0">
                  <a:latin typeface="SharpSansDisplayNo1-Book"/>
                  <a:cs typeface="SharpSansDisplayNo1-Book"/>
                </a:rPr>
                <a:t>2024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1854894" y="3261393"/>
              <a:ext cx="234950" cy="1320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700" spc="-20" dirty="0">
                  <a:latin typeface="SharpSansDisplayNo1-Book"/>
                  <a:cs typeface="SharpSansDisplayNo1-Book"/>
                </a:rPr>
                <a:t>2023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sp>
          <p:nvSpPr>
            <p:cNvPr id="29" name="object 29"/>
            <p:cNvSpPr txBox="1"/>
            <p:nvPr/>
          </p:nvSpPr>
          <p:spPr>
            <a:xfrm>
              <a:off x="1224504" y="3261393"/>
              <a:ext cx="234950" cy="1320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700" spc="-20" dirty="0">
                  <a:latin typeface="SharpSansDisplayNo1-Book"/>
                  <a:cs typeface="SharpSansDisplayNo1-Book"/>
                </a:rPr>
                <a:t>2022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grpSp>
          <p:nvGrpSpPr>
            <p:cNvPr id="30" name="object 30"/>
            <p:cNvGrpSpPr/>
            <p:nvPr/>
          </p:nvGrpSpPr>
          <p:grpSpPr>
            <a:xfrm>
              <a:off x="1026483" y="2397214"/>
              <a:ext cx="3831590" cy="854710"/>
              <a:chOff x="1026483" y="2397214"/>
              <a:chExt cx="3831590" cy="854710"/>
            </a:xfrm>
          </p:grpSpPr>
          <p:sp>
            <p:nvSpPr>
              <p:cNvPr id="31" name="object 31"/>
              <p:cNvSpPr/>
              <p:nvPr/>
            </p:nvSpPr>
            <p:spPr>
              <a:xfrm>
                <a:off x="1026483" y="3250101"/>
                <a:ext cx="383159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31590">
                    <a:moveTo>
                      <a:pt x="0" y="0"/>
                    </a:moveTo>
                    <a:lnTo>
                      <a:pt x="3831018" y="0"/>
                    </a:lnTo>
                  </a:path>
                </a:pathLst>
              </a:custGeom>
              <a:ln w="3175">
                <a:solidFill>
                  <a:srgbClr val="A7A8A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1419555" y="2474747"/>
                <a:ext cx="120014" cy="581660"/>
              </a:xfrm>
              <a:custGeom>
                <a:avLst/>
                <a:gdLst/>
                <a:ahLst/>
                <a:cxnLst/>
                <a:rect l="l" t="t" r="r" b="b"/>
                <a:pathLst>
                  <a:path w="120015" h="581660">
                    <a:moveTo>
                      <a:pt x="119532" y="0"/>
                    </a:moveTo>
                    <a:lnTo>
                      <a:pt x="0" y="0"/>
                    </a:lnTo>
                    <a:lnTo>
                      <a:pt x="0" y="581520"/>
                    </a:lnTo>
                    <a:lnTo>
                      <a:pt x="119532" y="581520"/>
                    </a:lnTo>
                    <a:lnTo>
                      <a:pt x="119532" y="0"/>
                    </a:lnTo>
                    <a:close/>
                  </a:path>
                </a:pathLst>
              </a:custGeom>
              <a:solidFill>
                <a:srgbClr val="00AD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3"/>
              <p:cNvSpPr/>
              <p:nvPr/>
            </p:nvSpPr>
            <p:spPr>
              <a:xfrm>
                <a:off x="1281912" y="2397214"/>
                <a:ext cx="120014" cy="659130"/>
              </a:xfrm>
              <a:custGeom>
                <a:avLst/>
                <a:gdLst/>
                <a:ahLst/>
                <a:cxnLst/>
                <a:rect l="l" t="t" r="r" b="b"/>
                <a:pathLst>
                  <a:path w="120015" h="659130">
                    <a:moveTo>
                      <a:pt x="119532" y="0"/>
                    </a:moveTo>
                    <a:lnTo>
                      <a:pt x="0" y="0"/>
                    </a:lnTo>
                    <a:lnTo>
                      <a:pt x="0" y="659053"/>
                    </a:lnTo>
                    <a:lnTo>
                      <a:pt x="119532" y="659053"/>
                    </a:lnTo>
                    <a:lnTo>
                      <a:pt x="119532" y="0"/>
                    </a:lnTo>
                    <a:close/>
                  </a:path>
                </a:pathLst>
              </a:custGeom>
              <a:solidFill>
                <a:srgbClr val="001F5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1144282" y="2649194"/>
                <a:ext cx="120014" cy="407670"/>
              </a:xfrm>
              <a:custGeom>
                <a:avLst/>
                <a:gdLst/>
                <a:ahLst/>
                <a:cxnLst/>
                <a:rect l="l" t="t" r="r" b="b"/>
                <a:pathLst>
                  <a:path w="120015" h="407669">
                    <a:moveTo>
                      <a:pt x="119532" y="0"/>
                    </a:moveTo>
                    <a:lnTo>
                      <a:pt x="0" y="0"/>
                    </a:lnTo>
                    <a:lnTo>
                      <a:pt x="0" y="407060"/>
                    </a:lnTo>
                    <a:lnTo>
                      <a:pt x="119532" y="407060"/>
                    </a:lnTo>
                    <a:lnTo>
                      <a:pt x="119532" y="0"/>
                    </a:lnTo>
                    <a:close/>
                  </a:path>
                </a:pathLst>
              </a:custGeom>
              <a:solidFill>
                <a:srgbClr val="0056B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5"/>
              <p:cNvSpPr/>
              <p:nvPr/>
            </p:nvSpPr>
            <p:spPr>
              <a:xfrm>
                <a:off x="2049932" y="2455367"/>
                <a:ext cx="120014" cy="601345"/>
              </a:xfrm>
              <a:custGeom>
                <a:avLst/>
                <a:gdLst/>
                <a:ahLst/>
                <a:cxnLst/>
                <a:rect l="l" t="t" r="r" b="b"/>
                <a:pathLst>
                  <a:path w="120014" h="601344">
                    <a:moveTo>
                      <a:pt x="119532" y="0"/>
                    </a:moveTo>
                    <a:lnTo>
                      <a:pt x="0" y="0"/>
                    </a:lnTo>
                    <a:lnTo>
                      <a:pt x="0" y="600900"/>
                    </a:lnTo>
                    <a:lnTo>
                      <a:pt x="119532" y="600900"/>
                    </a:lnTo>
                    <a:lnTo>
                      <a:pt x="119532" y="0"/>
                    </a:lnTo>
                    <a:close/>
                  </a:path>
                </a:pathLst>
              </a:custGeom>
              <a:solidFill>
                <a:srgbClr val="00AD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6"/>
              <p:cNvSpPr/>
              <p:nvPr/>
            </p:nvSpPr>
            <p:spPr>
              <a:xfrm>
                <a:off x="1912289" y="2881808"/>
                <a:ext cx="120014" cy="174625"/>
              </a:xfrm>
              <a:custGeom>
                <a:avLst/>
                <a:gdLst/>
                <a:ahLst/>
                <a:cxnLst/>
                <a:rect l="l" t="t" r="r" b="b"/>
                <a:pathLst>
                  <a:path w="120014" h="174625">
                    <a:moveTo>
                      <a:pt x="119532" y="0"/>
                    </a:moveTo>
                    <a:lnTo>
                      <a:pt x="0" y="0"/>
                    </a:lnTo>
                    <a:lnTo>
                      <a:pt x="0" y="174459"/>
                    </a:lnTo>
                    <a:lnTo>
                      <a:pt x="119532" y="174459"/>
                    </a:lnTo>
                    <a:lnTo>
                      <a:pt x="119532" y="0"/>
                    </a:lnTo>
                    <a:close/>
                  </a:path>
                </a:pathLst>
              </a:custGeom>
              <a:solidFill>
                <a:srgbClr val="001F5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1774647" y="2610434"/>
                <a:ext cx="120014" cy="446405"/>
              </a:xfrm>
              <a:custGeom>
                <a:avLst/>
                <a:gdLst/>
                <a:ahLst/>
                <a:cxnLst/>
                <a:rect l="l" t="t" r="r" b="b"/>
                <a:pathLst>
                  <a:path w="120014" h="446405">
                    <a:moveTo>
                      <a:pt x="119532" y="0"/>
                    </a:moveTo>
                    <a:lnTo>
                      <a:pt x="0" y="0"/>
                    </a:lnTo>
                    <a:lnTo>
                      <a:pt x="0" y="445833"/>
                    </a:lnTo>
                    <a:lnTo>
                      <a:pt x="119532" y="445833"/>
                    </a:lnTo>
                    <a:lnTo>
                      <a:pt x="119532" y="0"/>
                    </a:lnTo>
                    <a:close/>
                  </a:path>
                </a:pathLst>
              </a:custGeom>
              <a:solidFill>
                <a:srgbClr val="0056B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8"/>
              <p:cNvSpPr/>
              <p:nvPr/>
            </p:nvSpPr>
            <p:spPr>
              <a:xfrm>
                <a:off x="2680322" y="2862427"/>
                <a:ext cx="120014" cy="194310"/>
              </a:xfrm>
              <a:custGeom>
                <a:avLst/>
                <a:gdLst/>
                <a:ahLst/>
                <a:cxnLst/>
                <a:rect l="l" t="t" r="r" b="b"/>
                <a:pathLst>
                  <a:path w="120014" h="194310">
                    <a:moveTo>
                      <a:pt x="119532" y="0"/>
                    </a:moveTo>
                    <a:lnTo>
                      <a:pt x="0" y="0"/>
                    </a:lnTo>
                    <a:lnTo>
                      <a:pt x="0" y="193840"/>
                    </a:lnTo>
                    <a:lnTo>
                      <a:pt x="119532" y="193840"/>
                    </a:lnTo>
                    <a:lnTo>
                      <a:pt x="119532" y="0"/>
                    </a:lnTo>
                    <a:close/>
                  </a:path>
                </a:pathLst>
              </a:custGeom>
              <a:solidFill>
                <a:srgbClr val="00AD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2542679" y="2959341"/>
                <a:ext cx="120014" cy="97155"/>
              </a:xfrm>
              <a:custGeom>
                <a:avLst/>
                <a:gdLst/>
                <a:ahLst/>
                <a:cxnLst/>
                <a:rect l="l" t="t" r="r" b="b"/>
                <a:pathLst>
                  <a:path w="120014" h="97155">
                    <a:moveTo>
                      <a:pt x="119532" y="0"/>
                    </a:moveTo>
                    <a:lnTo>
                      <a:pt x="0" y="0"/>
                    </a:lnTo>
                    <a:lnTo>
                      <a:pt x="0" y="96913"/>
                    </a:lnTo>
                    <a:lnTo>
                      <a:pt x="119532" y="96913"/>
                    </a:lnTo>
                    <a:lnTo>
                      <a:pt x="119532" y="0"/>
                    </a:lnTo>
                    <a:close/>
                  </a:path>
                </a:pathLst>
              </a:custGeom>
              <a:solidFill>
                <a:srgbClr val="001F5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2405037" y="2939961"/>
                <a:ext cx="120014" cy="116839"/>
              </a:xfrm>
              <a:custGeom>
                <a:avLst/>
                <a:gdLst/>
                <a:ahLst/>
                <a:cxnLst/>
                <a:rect l="l" t="t" r="r" b="b"/>
                <a:pathLst>
                  <a:path w="120014" h="116839">
                    <a:moveTo>
                      <a:pt x="119532" y="0"/>
                    </a:moveTo>
                    <a:lnTo>
                      <a:pt x="0" y="0"/>
                    </a:lnTo>
                    <a:lnTo>
                      <a:pt x="0" y="116306"/>
                    </a:lnTo>
                    <a:lnTo>
                      <a:pt x="119532" y="116306"/>
                    </a:lnTo>
                    <a:lnTo>
                      <a:pt x="119532" y="0"/>
                    </a:lnTo>
                    <a:close/>
                  </a:path>
                </a:pathLst>
              </a:custGeom>
              <a:solidFill>
                <a:srgbClr val="0056B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41"/>
              <p:cNvSpPr/>
              <p:nvPr/>
            </p:nvSpPr>
            <p:spPr>
              <a:xfrm>
                <a:off x="3310648" y="2784894"/>
                <a:ext cx="120014" cy="271780"/>
              </a:xfrm>
              <a:custGeom>
                <a:avLst/>
                <a:gdLst/>
                <a:ahLst/>
                <a:cxnLst/>
                <a:rect l="l" t="t" r="r" b="b"/>
                <a:pathLst>
                  <a:path w="120014" h="271780">
                    <a:moveTo>
                      <a:pt x="119532" y="0"/>
                    </a:moveTo>
                    <a:lnTo>
                      <a:pt x="0" y="0"/>
                    </a:lnTo>
                    <a:lnTo>
                      <a:pt x="0" y="271373"/>
                    </a:lnTo>
                    <a:lnTo>
                      <a:pt x="119532" y="271373"/>
                    </a:lnTo>
                    <a:lnTo>
                      <a:pt x="119532" y="0"/>
                    </a:lnTo>
                    <a:close/>
                  </a:path>
                </a:pathLst>
              </a:custGeom>
              <a:solidFill>
                <a:srgbClr val="00AD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42"/>
              <p:cNvSpPr/>
              <p:nvPr/>
            </p:nvSpPr>
            <p:spPr>
              <a:xfrm>
                <a:off x="3173006" y="2494127"/>
                <a:ext cx="120014" cy="562610"/>
              </a:xfrm>
              <a:custGeom>
                <a:avLst/>
                <a:gdLst/>
                <a:ahLst/>
                <a:cxnLst/>
                <a:rect l="l" t="t" r="r" b="b"/>
                <a:pathLst>
                  <a:path w="120014" h="562610">
                    <a:moveTo>
                      <a:pt x="119532" y="0"/>
                    </a:moveTo>
                    <a:lnTo>
                      <a:pt x="0" y="0"/>
                    </a:lnTo>
                    <a:lnTo>
                      <a:pt x="0" y="562140"/>
                    </a:lnTo>
                    <a:lnTo>
                      <a:pt x="119532" y="562140"/>
                    </a:lnTo>
                    <a:lnTo>
                      <a:pt x="119532" y="0"/>
                    </a:lnTo>
                    <a:close/>
                  </a:path>
                </a:pathLst>
              </a:custGeom>
              <a:solidFill>
                <a:srgbClr val="001F5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43"/>
              <p:cNvSpPr/>
              <p:nvPr/>
            </p:nvSpPr>
            <p:spPr>
              <a:xfrm>
                <a:off x="3035363" y="2843034"/>
                <a:ext cx="120014" cy="213360"/>
              </a:xfrm>
              <a:custGeom>
                <a:avLst/>
                <a:gdLst/>
                <a:ahLst/>
                <a:cxnLst/>
                <a:rect l="l" t="t" r="r" b="b"/>
                <a:pathLst>
                  <a:path w="120014" h="213360">
                    <a:moveTo>
                      <a:pt x="119532" y="0"/>
                    </a:moveTo>
                    <a:lnTo>
                      <a:pt x="0" y="0"/>
                    </a:lnTo>
                    <a:lnTo>
                      <a:pt x="0" y="213220"/>
                    </a:lnTo>
                    <a:lnTo>
                      <a:pt x="119532" y="213220"/>
                    </a:lnTo>
                    <a:lnTo>
                      <a:pt x="119532" y="0"/>
                    </a:lnTo>
                    <a:close/>
                  </a:path>
                </a:pathLst>
              </a:custGeom>
              <a:solidFill>
                <a:srgbClr val="0056B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44"/>
              <p:cNvSpPr/>
              <p:nvPr/>
            </p:nvSpPr>
            <p:spPr>
              <a:xfrm>
                <a:off x="3941051" y="2687967"/>
                <a:ext cx="120014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120014" h="368300">
                    <a:moveTo>
                      <a:pt x="119532" y="0"/>
                    </a:moveTo>
                    <a:lnTo>
                      <a:pt x="0" y="0"/>
                    </a:lnTo>
                    <a:lnTo>
                      <a:pt x="0" y="368300"/>
                    </a:lnTo>
                    <a:lnTo>
                      <a:pt x="119532" y="368300"/>
                    </a:lnTo>
                    <a:lnTo>
                      <a:pt x="119532" y="0"/>
                    </a:lnTo>
                    <a:close/>
                  </a:path>
                </a:pathLst>
              </a:custGeom>
              <a:solidFill>
                <a:srgbClr val="00AD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3803421" y="2591054"/>
                <a:ext cx="120014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120014" h="465455">
                    <a:moveTo>
                      <a:pt x="119532" y="0"/>
                    </a:moveTo>
                    <a:lnTo>
                      <a:pt x="0" y="0"/>
                    </a:lnTo>
                    <a:lnTo>
                      <a:pt x="0" y="465213"/>
                    </a:lnTo>
                    <a:lnTo>
                      <a:pt x="119532" y="465213"/>
                    </a:lnTo>
                    <a:lnTo>
                      <a:pt x="119532" y="0"/>
                    </a:lnTo>
                    <a:close/>
                  </a:path>
                </a:pathLst>
              </a:custGeom>
              <a:solidFill>
                <a:srgbClr val="001F5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3665778" y="2435974"/>
                <a:ext cx="120014" cy="620395"/>
              </a:xfrm>
              <a:custGeom>
                <a:avLst/>
                <a:gdLst/>
                <a:ahLst/>
                <a:cxnLst/>
                <a:rect l="l" t="t" r="r" b="b"/>
                <a:pathLst>
                  <a:path w="120014" h="620394">
                    <a:moveTo>
                      <a:pt x="119532" y="0"/>
                    </a:moveTo>
                    <a:lnTo>
                      <a:pt x="0" y="0"/>
                    </a:lnTo>
                    <a:lnTo>
                      <a:pt x="0" y="620280"/>
                    </a:lnTo>
                    <a:lnTo>
                      <a:pt x="119532" y="620280"/>
                    </a:lnTo>
                    <a:lnTo>
                      <a:pt x="119532" y="0"/>
                    </a:lnTo>
                    <a:close/>
                  </a:path>
                </a:pathLst>
              </a:custGeom>
              <a:solidFill>
                <a:srgbClr val="0056B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47"/>
              <p:cNvSpPr/>
              <p:nvPr/>
            </p:nvSpPr>
            <p:spPr>
              <a:xfrm>
                <a:off x="4571428" y="2649194"/>
                <a:ext cx="120014" cy="407670"/>
              </a:xfrm>
              <a:custGeom>
                <a:avLst/>
                <a:gdLst/>
                <a:ahLst/>
                <a:cxnLst/>
                <a:rect l="l" t="t" r="r" b="b"/>
                <a:pathLst>
                  <a:path w="120014" h="407669">
                    <a:moveTo>
                      <a:pt x="119532" y="0"/>
                    </a:moveTo>
                    <a:lnTo>
                      <a:pt x="0" y="0"/>
                    </a:lnTo>
                    <a:lnTo>
                      <a:pt x="0" y="407060"/>
                    </a:lnTo>
                    <a:lnTo>
                      <a:pt x="119532" y="407060"/>
                    </a:lnTo>
                    <a:lnTo>
                      <a:pt x="119532" y="0"/>
                    </a:lnTo>
                    <a:close/>
                  </a:path>
                </a:pathLst>
              </a:custGeom>
              <a:solidFill>
                <a:srgbClr val="00AD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48"/>
              <p:cNvSpPr/>
              <p:nvPr/>
            </p:nvSpPr>
            <p:spPr>
              <a:xfrm>
                <a:off x="4433785" y="2668587"/>
                <a:ext cx="120014" cy="387985"/>
              </a:xfrm>
              <a:custGeom>
                <a:avLst/>
                <a:gdLst/>
                <a:ahLst/>
                <a:cxnLst/>
                <a:rect l="l" t="t" r="r" b="b"/>
                <a:pathLst>
                  <a:path w="120014" h="387985">
                    <a:moveTo>
                      <a:pt x="119532" y="0"/>
                    </a:moveTo>
                    <a:lnTo>
                      <a:pt x="0" y="0"/>
                    </a:lnTo>
                    <a:lnTo>
                      <a:pt x="0" y="387680"/>
                    </a:lnTo>
                    <a:lnTo>
                      <a:pt x="119532" y="387680"/>
                    </a:lnTo>
                    <a:lnTo>
                      <a:pt x="119532" y="0"/>
                    </a:lnTo>
                    <a:close/>
                  </a:path>
                </a:pathLst>
              </a:custGeom>
              <a:solidFill>
                <a:srgbClr val="001F5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4296143" y="2707348"/>
                <a:ext cx="120014" cy="349250"/>
              </a:xfrm>
              <a:custGeom>
                <a:avLst/>
                <a:gdLst/>
                <a:ahLst/>
                <a:cxnLst/>
                <a:rect l="l" t="t" r="r" b="b"/>
                <a:pathLst>
                  <a:path w="120014" h="349250">
                    <a:moveTo>
                      <a:pt x="119532" y="0"/>
                    </a:moveTo>
                    <a:lnTo>
                      <a:pt x="0" y="0"/>
                    </a:lnTo>
                    <a:lnTo>
                      <a:pt x="0" y="348907"/>
                    </a:lnTo>
                    <a:lnTo>
                      <a:pt x="119532" y="348907"/>
                    </a:lnTo>
                    <a:lnTo>
                      <a:pt x="119532" y="0"/>
                    </a:lnTo>
                    <a:close/>
                  </a:path>
                </a:pathLst>
              </a:custGeom>
              <a:solidFill>
                <a:srgbClr val="0056B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50" name="object 50"/>
          <p:cNvSpPr txBox="1"/>
          <p:nvPr/>
        </p:nvSpPr>
        <p:spPr>
          <a:xfrm>
            <a:off x="812800" y="3481336"/>
            <a:ext cx="203644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3335" algn="r">
              <a:lnSpc>
                <a:spcPct val="100000"/>
              </a:lnSpc>
              <a:spcBef>
                <a:spcPts val="100"/>
              </a:spcBef>
              <a:tabLst>
                <a:tab pos="889000" algn="l"/>
                <a:tab pos="1593215" algn="l"/>
              </a:tabLst>
            </a:pPr>
            <a:r>
              <a:rPr sz="7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United </a:t>
            </a:r>
            <a:r>
              <a:rPr sz="700" spc="-1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States</a:t>
            </a:r>
            <a:r>
              <a:rPr sz="7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	</a:t>
            </a:r>
            <a:r>
              <a:rPr sz="700" spc="-1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Canada</a:t>
            </a:r>
            <a:r>
              <a:rPr sz="7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	</a:t>
            </a:r>
            <a:r>
              <a:rPr sz="700" spc="-1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Brazil</a:t>
            </a:r>
            <a:endParaRPr sz="700" dirty="0">
              <a:latin typeface="SharpSansDisplayNo1-Book"/>
              <a:cs typeface="SharpSansDisplayNo1-Book"/>
            </a:endParaRPr>
          </a:p>
        </p:txBody>
      </p:sp>
      <p:graphicFrame>
        <p:nvGraphicFramePr>
          <p:cNvPr id="51" name="object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162019"/>
              </p:ext>
            </p:extLst>
          </p:nvPr>
        </p:nvGraphicFramePr>
        <p:xfrm>
          <a:off x="825500" y="4102145"/>
          <a:ext cx="4068445" cy="2971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8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5950">
                <a:tc>
                  <a:txBody>
                    <a:bodyPr/>
                    <a:lstStyle/>
                    <a:p>
                      <a:pPr marL="317500">
                        <a:lnSpc>
                          <a:spcPts val="760"/>
                        </a:lnSpc>
                      </a:pPr>
                      <a:r>
                        <a:rPr sz="800" b="1" spc="-10" dirty="0">
                          <a:latin typeface="SharpSansDisplayNo1-Semibold"/>
                          <a:cs typeface="SharpSansDisplayNo1-Semibold"/>
                        </a:rPr>
                        <a:t>Growth</a:t>
                      </a:r>
                      <a:endParaRPr sz="800" dirty="0">
                        <a:latin typeface="SharpSansDisplayNo1-Semibold"/>
                        <a:cs typeface="SharpSansDisplayNo1-Semibold"/>
                      </a:endParaRPr>
                    </a:p>
                    <a:p>
                      <a:pPr marL="317500" marR="116839">
                        <a:lnSpc>
                          <a:spcPct val="114599"/>
                        </a:lnSpc>
                        <a:spcBef>
                          <a:spcPts val="150"/>
                        </a:spcBef>
                      </a:pP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The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US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economy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continues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to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benefit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from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robust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consumer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and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business</a:t>
                      </a:r>
                      <a:r>
                        <a:rPr sz="8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balance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sheets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and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a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strong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labour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market.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This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should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support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underlying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US</a:t>
                      </a:r>
                      <a:r>
                        <a:rPr sz="8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growth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into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at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least mid-2024,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but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we then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expect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a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mild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recession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to ensue.</a:t>
                      </a:r>
                      <a:endParaRPr sz="800" dirty="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0" marB="0"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3175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800" b="1" spc="-10" dirty="0">
                          <a:latin typeface="SharpSansDisplayNo1-Semibold"/>
                          <a:cs typeface="SharpSansDisplayNo1-Semibold"/>
                        </a:rPr>
                        <a:t>Inflation</a:t>
                      </a:r>
                      <a:endParaRPr sz="800" dirty="0">
                        <a:latin typeface="SharpSansDisplayNo1-Semibold"/>
                        <a:cs typeface="SharpSansDisplayNo1-Semibold"/>
                      </a:endParaRPr>
                    </a:p>
                    <a:p>
                      <a:pPr marL="317500" marR="6985">
                        <a:lnSpc>
                          <a:spcPct val="114599"/>
                        </a:lnSpc>
                        <a:spcBef>
                          <a:spcPts val="150"/>
                        </a:spcBef>
                      </a:pP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Above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35" dirty="0">
                          <a:latin typeface="SharpSansDisplayNo1-Book"/>
                          <a:cs typeface="SharpSansDisplayNo1-Book"/>
                        </a:rPr>
                        <a:t>target-</a:t>
                      </a:r>
                      <a:r>
                        <a:rPr sz="800" spc="-30" dirty="0">
                          <a:latin typeface="SharpSansDisplayNo1-Book"/>
                          <a:cs typeface="SharpSansDisplayNo1-Book"/>
                        </a:rPr>
                        <a:t>consistent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30" dirty="0">
                          <a:latin typeface="SharpSansDisplayNo1-Book"/>
                          <a:cs typeface="SharpSansDisplayNo1-Book"/>
                        </a:rPr>
                        <a:t>rates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of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30" dirty="0">
                          <a:latin typeface="SharpSansDisplayNo1-Book"/>
                          <a:cs typeface="SharpSansDisplayNo1-Book"/>
                        </a:rPr>
                        <a:t>core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inflation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remain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a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30" dirty="0">
                          <a:latin typeface="SharpSansDisplayNo1-Book"/>
                          <a:cs typeface="SharpSansDisplayNo1-Book"/>
                        </a:rPr>
                        <a:t>problem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in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the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Americas.</a:t>
                      </a:r>
                      <a:r>
                        <a:rPr sz="8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But</a:t>
                      </a:r>
                      <a:r>
                        <a:rPr sz="800" spc="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disinflationary</a:t>
                      </a:r>
                      <a:r>
                        <a:rPr sz="800" spc="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30" dirty="0">
                          <a:latin typeface="SharpSansDisplayNo1-Book"/>
                          <a:cs typeface="SharpSansDisplayNo1-Book"/>
                        </a:rPr>
                        <a:t>progress</a:t>
                      </a:r>
                      <a:r>
                        <a:rPr sz="800" spc="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has</a:t>
                      </a:r>
                      <a:r>
                        <a:rPr sz="800" spc="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been</a:t>
                      </a:r>
                      <a:r>
                        <a:rPr sz="800" spc="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made</a:t>
                      </a:r>
                      <a:r>
                        <a:rPr sz="800" spc="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and</a:t>
                      </a:r>
                      <a:r>
                        <a:rPr sz="800" spc="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further</a:t>
                      </a:r>
                      <a:r>
                        <a:rPr sz="800" spc="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30" dirty="0">
                          <a:latin typeface="SharpSansDisplayNo1-Book"/>
                          <a:cs typeface="SharpSansDisplayNo1-Book"/>
                        </a:rPr>
                        <a:t>growth</a:t>
                      </a:r>
                      <a:r>
                        <a:rPr sz="800" spc="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30" dirty="0">
                          <a:latin typeface="SharpSansDisplayNo1-Book"/>
                          <a:cs typeface="SharpSansDisplayNo1-Book"/>
                        </a:rPr>
                        <a:t>slowdowns</a:t>
                      </a:r>
                      <a:r>
                        <a:rPr sz="800" spc="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should</a:t>
                      </a:r>
                      <a:r>
                        <a:rPr sz="8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help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to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rebalance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economies,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taking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further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heat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out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of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30" dirty="0">
                          <a:latin typeface="SharpSansDisplayNo1-Book"/>
                          <a:cs typeface="SharpSansDisplayNo1-Book"/>
                        </a:rPr>
                        <a:t>core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inflation.</a:t>
                      </a:r>
                      <a:endParaRPr sz="800" dirty="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7620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6950">
                <a:tc>
                  <a:txBody>
                    <a:bodyPr/>
                    <a:lstStyle/>
                    <a:p>
                      <a:pPr marL="317500" algn="just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800" b="1" dirty="0">
                          <a:latin typeface="SharpSansDisplayNo1-Semibold"/>
                          <a:cs typeface="SharpSansDisplayNo1-Semibold"/>
                        </a:rPr>
                        <a:t>Monetary</a:t>
                      </a:r>
                      <a:r>
                        <a:rPr sz="800" b="1" spc="-45" dirty="0">
                          <a:latin typeface="SharpSansDisplayNo1-Semibold"/>
                          <a:cs typeface="SharpSansDisplayNo1-Semibold"/>
                        </a:rPr>
                        <a:t> </a:t>
                      </a:r>
                      <a:r>
                        <a:rPr sz="800" b="1" spc="-10" dirty="0">
                          <a:latin typeface="SharpSansDisplayNo1-Semibold"/>
                          <a:cs typeface="SharpSansDisplayNo1-Semibold"/>
                        </a:rPr>
                        <a:t>policy</a:t>
                      </a:r>
                      <a:endParaRPr sz="800">
                        <a:latin typeface="SharpSansDisplayNo1-Semibold"/>
                        <a:cs typeface="SharpSansDisplayNo1-Semibold"/>
                      </a:endParaRPr>
                    </a:p>
                    <a:p>
                      <a:pPr marL="317500" marR="33020" algn="just">
                        <a:lnSpc>
                          <a:spcPct val="114599"/>
                        </a:lnSpc>
                        <a:spcBef>
                          <a:spcPts val="150"/>
                        </a:spcBef>
                      </a:pP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The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Fed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continues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to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push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a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‘higher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for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longer’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messaging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motivated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by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a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desire</a:t>
                      </a:r>
                      <a:r>
                        <a:rPr sz="8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to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 keep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a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grip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on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financial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conditions.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Our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DM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policy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rate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forecasts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a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period</a:t>
                      </a:r>
                      <a:endParaRPr sz="800">
                        <a:latin typeface="SharpSansDisplayNo1-Book"/>
                        <a:cs typeface="SharpSansDisplayNo1-Book"/>
                      </a:endParaRPr>
                    </a:p>
                    <a:p>
                      <a:pPr marL="317500" marR="155575" algn="just">
                        <a:lnSpc>
                          <a:spcPct val="114599"/>
                        </a:lnSpc>
                      </a:pP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of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 rates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remaining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at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or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around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current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levels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but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followed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by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an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easing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cycle</a:t>
                      </a:r>
                      <a:r>
                        <a:rPr sz="8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from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H2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2024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onwards.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LatAm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central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banks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are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well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placed to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continue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their</a:t>
                      </a:r>
                      <a:r>
                        <a:rPr sz="8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cautious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easing given high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real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rates.</a:t>
                      </a:r>
                      <a:endParaRPr sz="8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7620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350">
                <a:tc>
                  <a:txBody>
                    <a:bodyPr/>
                    <a:lstStyle/>
                    <a:p>
                      <a:pPr marL="3175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800" b="1" spc="-10" dirty="0">
                          <a:latin typeface="SharpSansDisplayNo1-Semibold"/>
                          <a:cs typeface="SharpSansDisplayNo1-Semibold"/>
                        </a:rPr>
                        <a:t>Politics</a:t>
                      </a:r>
                      <a:endParaRPr sz="800" dirty="0">
                        <a:latin typeface="SharpSansDisplayNo1-Semibold"/>
                        <a:cs typeface="SharpSansDisplayNo1-Semibold"/>
                      </a:endParaRPr>
                    </a:p>
                    <a:p>
                      <a:pPr marL="317500" marR="59055" algn="just">
                        <a:lnSpc>
                          <a:spcPct val="114599"/>
                        </a:lnSpc>
                        <a:spcBef>
                          <a:spcPts val="125"/>
                        </a:spcBef>
                      </a:pP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The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US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election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result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will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be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extremely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close,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with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both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Trump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and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Biden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facing</a:t>
                      </a:r>
                      <a:r>
                        <a:rPr sz="8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headwinds.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The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outcome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will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impact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trade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policy,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with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knock-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on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effects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for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the</a:t>
                      </a:r>
                      <a:r>
                        <a:rPr sz="8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west’s</a:t>
                      </a:r>
                      <a:r>
                        <a:rPr sz="800" spc="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broader</a:t>
                      </a:r>
                      <a:r>
                        <a:rPr sz="800" spc="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shift</a:t>
                      </a:r>
                      <a:r>
                        <a:rPr sz="800" spc="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to</a:t>
                      </a:r>
                      <a:r>
                        <a:rPr sz="800" spc="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interventionist</a:t>
                      </a:r>
                      <a:r>
                        <a:rPr sz="800" spc="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industrial</a:t>
                      </a:r>
                      <a:r>
                        <a:rPr sz="800" spc="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strategy.</a:t>
                      </a:r>
                      <a:endParaRPr sz="800" dirty="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76200" marB="0">
                    <a:lnT w="3175">
                      <a:solidFill>
                        <a:srgbClr val="A7A8A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2" name="object 5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5500" y="4102142"/>
            <a:ext cx="190500" cy="190500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5500" y="4819692"/>
            <a:ext cx="190500" cy="190500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5500" y="5537242"/>
            <a:ext cx="190500" cy="190500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5500" y="6534191"/>
            <a:ext cx="190500" cy="190500"/>
          </a:xfrm>
          <a:prstGeom prst="rect">
            <a:avLst/>
          </a:prstGeom>
        </p:spPr>
      </p:pic>
      <p:sp>
        <p:nvSpPr>
          <p:cNvPr id="56" name="object 56"/>
          <p:cNvSpPr/>
          <p:nvPr/>
        </p:nvSpPr>
        <p:spPr>
          <a:xfrm>
            <a:off x="5338733" y="1523995"/>
            <a:ext cx="4450080" cy="5969000"/>
          </a:xfrm>
          <a:custGeom>
            <a:avLst/>
            <a:gdLst/>
            <a:ahLst/>
            <a:cxnLst/>
            <a:rect l="l" t="t" r="r" b="b"/>
            <a:pathLst>
              <a:path w="4450080" h="5969000">
                <a:moveTo>
                  <a:pt x="4322737" y="0"/>
                </a:moveTo>
                <a:lnTo>
                  <a:pt x="127000" y="0"/>
                </a:lnTo>
                <a:lnTo>
                  <a:pt x="77565" y="9980"/>
                </a:lnTo>
                <a:lnTo>
                  <a:pt x="37196" y="37196"/>
                </a:lnTo>
                <a:lnTo>
                  <a:pt x="9980" y="77565"/>
                </a:lnTo>
                <a:lnTo>
                  <a:pt x="0" y="127000"/>
                </a:lnTo>
                <a:lnTo>
                  <a:pt x="0" y="5842000"/>
                </a:lnTo>
                <a:lnTo>
                  <a:pt x="9980" y="5891434"/>
                </a:lnTo>
                <a:lnTo>
                  <a:pt x="37196" y="5931803"/>
                </a:lnTo>
                <a:lnTo>
                  <a:pt x="77565" y="5959019"/>
                </a:lnTo>
                <a:lnTo>
                  <a:pt x="127000" y="5969000"/>
                </a:lnTo>
                <a:lnTo>
                  <a:pt x="4322737" y="5969000"/>
                </a:lnTo>
                <a:lnTo>
                  <a:pt x="4372172" y="5959019"/>
                </a:lnTo>
                <a:lnTo>
                  <a:pt x="4412540" y="5931803"/>
                </a:lnTo>
                <a:lnTo>
                  <a:pt x="4439757" y="5891434"/>
                </a:lnTo>
                <a:lnTo>
                  <a:pt x="4449737" y="5842000"/>
                </a:lnTo>
                <a:lnTo>
                  <a:pt x="4449737" y="127000"/>
                </a:lnTo>
                <a:lnTo>
                  <a:pt x="4439757" y="77565"/>
                </a:lnTo>
                <a:lnTo>
                  <a:pt x="4412540" y="37196"/>
                </a:lnTo>
                <a:lnTo>
                  <a:pt x="4372172" y="9980"/>
                </a:lnTo>
                <a:lnTo>
                  <a:pt x="4322737" y="0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A63170A-9CF0-7B49-8C5F-CB03DFB81845}"/>
              </a:ext>
            </a:extLst>
          </p:cNvPr>
          <p:cNvGrpSpPr/>
          <p:nvPr/>
        </p:nvGrpSpPr>
        <p:grpSpPr>
          <a:xfrm>
            <a:off x="5516533" y="1676395"/>
            <a:ext cx="4050491" cy="1945706"/>
            <a:chOff x="5516533" y="1676395"/>
            <a:chExt cx="4050491" cy="1945706"/>
          </a:xfrm>
        </p:grpSpPr>
        <p:sp>
          <p:nvSpPr>
            <p:cNvPr id="57" name="object 57"/>
            <p:cNvSpPr txBox="1"/>
            <p:nvPr/>
          </p:nvSpPr>
          <p:spPr>
            <a:xfrm>
              <a:off x="5516533" y="1676395"/>
              <a:ext cx="728345" cy="45465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10" dirty="0">
                  <a:latin typeface="SharpSansDisplayNo1-Semibold"/>
                  <a:cs typeface="SharpSansDisplayNo1-Semibold"/>
                </a:rPr>
                <a:t>Europe</a:t>
              </a:r>
              <a:endParaRPr sz="1200" dirty="0">
                <a:latin typeface="SharpSansDisplayNo1-Semibold"/>
                <a:cs typeface="SharpSansDisplayNo1-Semibold"/>
              </a:endParaRPr>
            </a:p>
            <a:p>
              <a:pPr marL="12700">
                <a:lnSpc>
                  <a:spcPct val="100000"/>
                </a:lnSpc>
                <a:spcBef>
                  <a:spcPts val="860"/>
                </a:spcBef>
              </a:pPr>
              <a:r>
                <a:rPr sz="900" b="1" dirty="0">
                  <a:latin typeface="SharpSansDisplayNo1-Semibold"/>
                  <a:cs typeface="SharpSansDisplayNo1-Semibold"/>
                </a:rPr>
                <a:t>GDP </a:t>
              </a:r>
              <a:r>
                <a:rPr sz="900" b="1" spc="-10" dirty="0">
                  <a:latin typeface="SharpSansDisplayNo1-Semibold"/>
                  <a:cs typeface="SharpSansDisplayNo1-Semibold"/>
                </a:rPr>
                <a:t>forecast</a:t>
              </a:r>
              <a:endParaRPr sz="900" dirty="0">
                <a:latin typeface="SharpSansDisplayNo1-Semibold"/>
                <a:cs typeface="SharpSansDisplayNo1-Semibold"/>
              </a:endParaRPr>
            </a:p>
          </p:txBody>
        </p:sp>
        <p:grpSp>
          <p:nvGrpSpPr>
            <p:cNvPr id="58" name="object 58"/>
            <p:cNvGrpSpPr/>
            <p:nvPr/>
          </p:nvGrpSpPr>
          <p:grpSpPr>
            <a:xfrm>
              <a:off x="5531599" y="2902561"/>
              <a:ext cx="4035425" cy="708025"/>
              <a:chOff x="5531599" y="2902561"/>
              <a:chExt cx="4035425" cy="708025"/>
            </a:xfrm>
          </p:grpSpPr>
          <p:pic>
            <p:nvPicPr>
              <p:cNvPr id="59" name="object 59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531599" y="3502257"/>
                <a:ext cx="108000" cy="108000"/>
              </a:xfrm>
              <a:prstGeom prst="rect">
                <a:avLst/>
              </a:prstGeom>
            </p:spPr>
          </p:pic>
          <p:pic>
            <p:nvPicPr>
              <p:cNvPr id="60" name="object 60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562107" y="3502257"/>
                <a:ext cx="108000" cy="108000"/>
              </a:xfrm>
              <a:prstGeom prst="rect">
                <a:avLst/>
              </a:prstGeom>
            </p:spPr>
          </p:pic>
          <p:pic>
            <p:nvPicPr>
              <p:cNvPr id="61" name="object 61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7328245" y="3502257"/>
                <a:ext cx="108000" cy="108000"/>
              </a:xfrm>
              <a:prstGeom prst="rect">
                <a:avLst/>
              </a:prstGeom>
            </p:spPr>
          </p:pic>
          <p:pic>
            <p:nvPicPr>
              <p:cNvPr id="62" name="object 62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8032196" y="3502257"/>
                <a:ext cx="108000" cy="108000"/>
              </a:xfrm>
              <a:prstGeom prst="rect">
                <a:avLst/>
              </a:prstGeom>
            </p:spPr>
          </p:pic>
          <p:sp>
            <p:nvSpPr>
              <p:cNvPr id="63" name="object 63"/>
              <p:cNvSpPr/>
              <p:nvPr/>
            </p:nvSpPr>
            <p:spPr>
              <a:xfrm>
                <a:off x="5662971" y="2905736"/>
                <a:ext cx="3900804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3900804" h="6350">
                    <a:moveTo>
                      <a:pt x="0" y="6350"/>
                    </a:moveTo>
                    <a:lnTo>
                      <a:pt x="967774" y="6350"/>
                    </a:lnTo>
                  </a:path>
                  <a:path w="3900804" h="6350">
                    <a:moveTo>
                      <a:pt x="1083141" y="6350"/>
                    </a:moveTo>
                    <a:lnTo>
                      <a:pt x="3900627" y="6350"/>
                    </a:lnTo>
                  </a:path>
                  <a:path w="3900804" h="6350">
                    <a:moveTo>
                      <a:pt x="0" y="0"/>
                    </a:moveTo>
                    <a:lnTo>
                      <a:pt x="70493" y="0"/>
                    </a:lnTo>
                  </a:path>
                  <a:path w="3900804" h="6350">
                    <a:moveTo>
                      <a:pt x="185860" y="0"/>
                    </a:moveTo>
                    <a:lnTo>
                      <a:pt x="198687" y="0"/>
                    </a:lnTo>
                  </a:path>
                  <a:path w="3900804" h="6350">
                    <a:moveTo>
                      <a:pt x="314054" y="0"/>
                    </a:moveTo>
                    <a:lnTo>
                      <a:pt x="326868" y="0"/>
                    </a:lnTo>
                  </a:path>
                  <a:path w="3900804" h="6350">
                    <a:moveTo>
                      <a:pt x="442235" y="0"/>
                    </a:moveTo>
                    <a:lnTo>
                      <a:pt x="1095955" y="0"/>
                    </a:lnTo>
                  </a:path>
                  <a:path w="3900804" h="6350">
                    <a:moveTo>
                      <a:pt x="1211322" y="0"/>
                    </a:moveTo>
                    <a:lnTo>
                      <a:pt x="1736873" y="0"/>
                    </a:lnTo>
                  </a:path>
                  <a:path w="3900804" h="6350">
                    <a:moveTo>
                      <a:pt x="1852240" y="0"/>
                    </a:moveTo>
                    <a:lnTo>
                      <a:pt x="1993235" y="0"/>
                    </a:lnTo>
                  </a:path>
                  <a:path w="3900804" h="6350">
                    <a:moveTo>
                      <a:pt x="2108602" y="0"/>
                    </a:moveTo>
                    <a:lnTo>
                      <a:pt x="2121416" y="0"/>
                    </a:lnTo>
                  </a:path>
                  <a:path w="3900804" h="6350">
                    <a:moveTo>
                      <a:pt x="2236783" y="0"/>
                    </a:moveTo>
                    <a:lnTo>
                      <a:pt x="2249597" y="0"/>
                    </a:lnTo>
                  </a:path>
                  <a:path w="3900804" h="6350">
                    <a:moveTo>
                      <a:pt x="2364964" y="0"/>
                    </a:moveTo>
                    <a:lnTo>
                      <a:pt x="2634141" y="0"/>
                    </a:lnTo>
                  </a:path>
                  <a:path w="3900804" h="6350">
                    <a:moveTo>
                      <a:pt x="2749508" y="0"/>
                    </a:moveTo>
                    <a:lnTo>
                      <a:pt x="2762335" y="0"/>
                    </a:lnTo>
                  </a:path>
                  <a:path w="3900804" h="6350">
                    <a:moveTo>
                      <a:pt x="2877701" y="0"/>
                    </a:moveTo>
                    <a:lnTo>
                      <a:pt x="2890516" y="0"/>
                    </a:lnTo>
                  </a:path>
                  <a:path w="3900804" h="6350">
                    <a:moveTo>
                      <a:pt x="3005882" y="0"/>
                    </a:moveTo>
                    <a:lnTo>
                      <a:pt x="3018697" y="0"/>
                    </a:lnTo>
                  </a:path>
                  <a:path w="3900804" h="6350">
                    <a:moveTo>
                      <a:pt x="3134064" y="0"/>
                    </a:moveTo>
                    <a:lnTo>
                      <a:pt x="3275059" y="0"/>
                    </a:lnTo>
                  </a:path>
                  <a:path w="3900804" h="6350">
                    <a:moveTo>
                      <a:pt x="3390426" y="0"/>
                    </a:moveTo>
                    <a:lnTo>
                      <a:pt x="3403240" y="0"/>
                    </a:lnTo>
                  </a:path>
                  <a:path w="3900804" h="6350">
                    <a:moveTo>
                      <a:pt x="3518607" y="0"/>
                    </a:moveTo>
                    <a:lnTo>
                      <a:pt x="3531421" y="0"/>
                    </a:lnTo>
                  </a:path>
                  <a:path w="3900804" h="6350">
                    <a:moveTo>
                      <a:pt x="3646788" y="0"/>
                    </a:moveTo>
                    <a:lnTo>
                      <a:pt x="3900627" y="0"/>
                    </a:lnTo>
                  </a:path>
                </a:pathLst>
              </a:custGeom>
              <a:ln w="6352">
                <a:solidFill>
                  <a:srgbClr val="A7A8A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4" name="object 64"/>
            <p:cNvSpPr txBox="1"/>
            <p:nvPr/>
          </p:nvSpPr>
          <p:spPr>
            <a:xfrm>
              <a:off x="8199493" y="3490021"/>
              <a:ext cx="288925" cy="1320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700" spc="-10" dirty="0">
                  <a:solidFill>
                    <a:srgbClr val="1D1D1B"/>
                  </a:solidFill>
                  <a:latin typeface="SharpSansDisplayNo1-Book"/>
                  <a:cs typeface="SharpSansDisplayNo1-Book"/>
                </a:rPr>
                <a:t>Russia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sp>
          <p:nvSpPr>
            <p:cNvPr id="65" name="object 65"/>
            <p:cNvSpPr txBox="1"/>
            <p:nvPr/>
          </p:nvSpPr>
          <p:spPr>
            <a:xfrm>
              <a:off x="5519539" y="3144789"/>
              <a:ext cx="120014" cy="1320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700" dirty="0">
                  <a:latin typeface="SharpSansDisplayNo1-Book"/>
                  <a:cs typeface="SharpSansDisplayNo1-Book"/>
                </a:rPr>
                <a:t>-</a:t>
              </a:r>
              <a:r>
                <a:rPr sz="700" spc="-50" dirty="0">
                  <a:latin typeface="SharpSansDisplayNo1-Book"/>
                  <a:cs typeface="SharpSansDisplayNo1-Book"/>
                </a:rPr>
                <a:t>3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sp>
          <p:nvSpPr>
            <p:cNvPr id="66" name="object 66"/>
            <p:cNvSpPr txBox="1"/>
            <p:nvPr/>
          </p:nvSpPr>
          <p:spPr>
            <a:xfrm>
              <a:off x="5561763" y="2838513"/>
              <a:ext cx="78105" cy="1320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700" dirty="0">
                  <a:latin typeface="SharpSansDisplayNo1-Book"/>
                  <a:cs typeface="SharpSansDisplayNo1-Book"/>
                </a:rPr>
                <a:t>0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sp>
          <p:nvSpPr>
            <p:cNvPr id="67" name="object 67"/>
            <p:cNvSpPr txBox="1"/>
            <p:nvPr/>
          </p:nvSpPr>
          <p:spPr>
            <a:xfrm>
              <a:off x="5561763" y="2532253"/>
              <a:ext cx="78105" cy="1320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700" dirty="0">
                  <a:latin typeface="SharpSansDisplayNo1-Book"/>
                  <a:cs typeface="SharpSansDisplayNo1-Book"/>
                </a:rPr>
                <a:t>3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sp>
          <p:nvSpPr>
            <p:cNvPr id="68" name="object 68"/>
            <p:cNvSpPr txBox="1"/>
            <p:nvPr/>
          </p:nvSpPr>
          <p:spPr>
            <a:xfrm>
              <a:off x="5561763" y="2225943"/>
              <a:ext cx="78105" cy="1320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700" dirty="0">
                  <a:latin typeface="SharpSansDisplayNo1-Book"/>
                  <a:cs typeface="SharpSansDisplayNo1-Book"/>
                </a:rPr>
                <a:t>6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grpSp>
          <p:nvGrpSpPr>
            <p:cNvPr id="69" name="object 69"/>
            <p:cNvGrpSpPr/>
            <p:nvPr/>
          </p:nvGrpSpPr>
          <p:grpSpPr>
            <a:xfrm>
              <a:off x="5661384" y="2294761"/>
              <a:ext cx="3903979" cy="808355"/>
              <a:chOff x="5661384" y="2294761"/>
              <a:chExt cx="3903979" cy="808355"/>
            </a:xfrm>
          </p:grpSpPr>
          <p:sp>
            <p:nvSpPr>
              <p:cNvPr id="70" name="object 70"/>
              <p:cNvSpPr/>
              <p:nvPr/>
            </p:nvSpPr>
            <p:spPr>
              <a:xfrm>
                <a:off x="5662971" y="2602630"/>
                <a:ext cx="3900804" cy="0"/>
              </a:xfrm>
              <a:custGeom>
                <a:avLst/>
                <a:gdLst/>
                <a:ahLst/>
                <a:cxnLst/>
                <a:rect l="l" t="t" r="r" b="b"/>
                <a:pathLst>
                  <a:path w="3900804">
                    <a:moveTo>
                      <a:pt x="0" y="0"/>
                    </a:moveTo>
                    <a:lnTo>
                      <a:pt x="70493" y="0"/>
                    </a:lnTo>
                  </a:path>
                  <a:path w="3900804">
                    <a:moveTo>
                      <a:pt x="185860" y="0"/>
                    </a:moveTo>
                    <a:lnTo>
                      <a:pt x="198687" y="0"/>
                    </a:lnTo>
                  </a:path>
                  <a:path w="3900804">
                    <a:moveTo>
                      <a:pt x="314054" y="0"/>
                    </a:moveTo>
                    <a:lnTo>
                      <a:pt x="3900627" y="0"/>
                    </a:lnTo>
                  </a:path>
                </a:pathLst>
              </a:custGeom>
              <a:ln w="3175">
                <a:solidFill>
                  <a:srgbClr val="A7A8A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" name="object 71"/>
              <p:cNvSpPr/>
              <p:nvPr/>
            </p:nvSpPr>
            <p:spPr>
              <a:xfrm>
                <a:off x="5662971" y="2296349"/>
                <a:ext cx="3900804" cy="0"/>
              </a:xfrm>
              <a:custGeom>
                <a:avLst/>
                <a:gdLst/>
                <a:ahLst/>
                <a:cxnLst/>
                <a:rect l="l" t="t" r="r" b="b"/>
                <a:pathLst>
                  <a:path w="3900804">
                    <a:moveTo>
                      <a:pt x="0" y="0"/>
                    </a:moveTo>
                    <a:lnTo>
                      <a:pt x="3900627" y="0"/>
                    </a:lnTo>
                  </a:path>
                </a:pathLst>
              </a:custGeom>
              <a:ln w="3175">
                <a:solidFill>
                  <a:srgbClr val="A7A8A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" name="object 72"/>
              <p:cNvSpPr/>
              <p:nvPr/>
            </p:nvSpPr>
            <p:spPr>
              <a:xfrm>
                <a:off x="6118021" y="2653677"/>
                <a:ext cx="3320415" cy="449580"/>
              </a:xfrm>
              <a:custGeom>
                <a:avLst/>
                <a:gdLst/>
                <a:ahLst/>
                <a:cxnLst/>
                <a:rect l="l" t="t" r="r" b="b"/>
                <a:pathLst>
                  <a:path w="3320415" h="449580">
                    <a:moveTo>
                      <a:pt x="115366" y="255231"/>
                    </a:moveTo>
                    <a:lnTo>
                      <a:pt x="0" y="255231"/>
                    </a:lnTo>
                    <a:lnTo>
                      <a:pt x="0" y="449211"/>
                    </a:lnTo>
                    <a:lnTo>
                      <a:pt x="115366" y="449211"/>
                    </a:lnTo>
                    <a:lnTo>
                      <a:pt x="115366" y="255231"/>
                    </a:lnTo>
                    <a:close/>
                  </a:path>
                  <a:path w="3320415" h="449580">
                    <a:moveTo>
                      <a:pt x="756259" y="0"/>
                    </a:moveTo>
                    <a:lnTo>
                      <a:pt x="640905" y="0"/>
                    </a:lnTo>
                    <a:lnTo>
                      <a:pt x="640905" y="255231"/>
                    </a:lnTo>
                    <a:lnTo>
                      <a:pt x="756259" y="255231"/>
                    </a:lnTo>
                    <a:lnTo>
                      <a:pt x="756259" y="0"/>
                    </a:lnTo>
                    <a:close/>
                  </a:path>
                  <a:path w="3320415" h="449580">
                    <a:moveTo>
                      <a:pt x="1397177" y="204190"/>
                    </a:moveTo>
                    <a:lnTo>
                      <a:pt x="1281823" y="204190"/>
                    </a:lnTo>
                    <a:lnTo>
                      <a:pt x="1281823" y="255231"/>
                    </a:lnTo>
                    <a:lnTo>
                      <a:pt x="1397177" y="255231"/>
                    </a:lnTo>
                    <a:lnTo>
                      <a:pt x="1397177" y="204190"/>
                    </a:lnTo>
                    <a:close/>
                  </a:path>
                  <a:path w="3320415" h="449580">
                    <a:moveTo>
                      <a:pt x="2038096" y="224612"/>
                    </a:moveTo>
                    <a:lnTo>
                      <a:pt x="1922729" y="224612"/>
                    </a:lnTo>
                    <a:lnTo>
                      <a:pt x="1922729" y="255244"/>
                    </a:lnTo>
                    <a:lnTo>
                      <a:pt x="2038096" y="255244"/>
                    </a:lnTo>
                    <a:lnTo>
                      <a:pt x="2038096" y="224612"/>
                    </a:lnTo>
                    <a:close/>
                  </a:path>
                  <a:path w="3320415" h="449580">
                    <a:moveTo>
                      <a:pt x="2679014" y="163360"/>
                    </a:moveTo>
                    <a:lnTo>
                      <a:pt x="2563647" y="163360"/>
                    </a:lnTo>
                    <a:lnTo>
                      <a:pt x="2563647" y="255257"/>
                    </a:lnTo>
                    <a:lnTo>
                      <a:pt x="2679014" y="255257"/>
                    </a:lnTo>
                    <a:lnTo>
                      <a:pt x="2679014" y="163360"/>
                    </a:lnTo>
                    <a:close/>
                  </a:path>
                  <a:path w="3320415" h="449580">
                    <a:moveTo>
                      <a:pt x="3319919" y="214401"/>
                    </a:moveTo>
                    <a:lnTo>
                      <a:pt x="3204553" y="214401"/>
                    </a:lnTo>
                    <a:lnTo>
                      <a:pt x="3204553" y="255257"/>
                    </a:lnTo>
                    <a:lnTo>
                      <a:pt x="3319919" y="255257"/>
                    </a:lnTo>
                    <a:lnTo>
                      <a:pt x="3319919" y="214401"/>
                    </a:lnTo>
                    <a:close/>
                  </a:path>
                </a:pathLst>
              </a:custGeom>
              <a:solidFill>
                <a:srgbClr val="7474C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" name="object 73"/>
              <p:cNvSpPr/>
              <p:nvPr/>
            </p:nvSpPr>
            <p:spPr>
              <a:xfrm>
                <a:off x="5989840" y="2612847"/>
                <a:ext cx="3320415" cy="357505"/>
              </a:xfrm>
              <a:custGeom>
                <a:avLst/>
                <a:gdLst/>
                <a:ahLst/>
                <a:cxnLst/>
                <a:rect l="l" t="t" r="r" b="b"/>
                <a:pathLst>
                  <a:path w="3320415" h="357505">
                    <a:moveTo>
                      <a:pt x="115366" y="0"/>
                    </a:moveTo>
                    <a:lnTo>
                      <a:pt x="0" y="0"/>
                    </a:lnTo>
                    <a:lnTo>
                      <a:pt x="0" y="296075"/>
                    </a:lnTo>
                    <a:lnTo>
                      <a:pt x="115366" y="296075"/>
                    </a:lnTo>
                    <a:lnTo>
                      <a:pt x="115366" y="0"/>
                    </a:lnTo>
                    <a:close/>
                  </a:path>
                  <a:path w="3320415" h="357505">
                    <a:moveTo>
                      <a:pt x="756259" y="296087"/>
                    </a:moveTo>
                    <a:lnTo>
                      <a:pt x="640905" y="296087"/>
                    </a:lnTo>
                    <a:lnTo>
                      <a:pt x="640905" y="357327"/>
                    </a:lnTo>
                    <a:lnTo>
                      <a:pt x="756259" y="357327"/>
                    </a:lnTo>
                    <a:lnTo>
                      <a:pt x="756259" y="296087"/>
                    </a:lnTo>
                    <a:close/>
                  </a:path>
                  <a:path w="3320415" h="357505">
                    <a:moveTo>
                      <a:pt x="1397190" y="275653"/>
                    </a:moveTo>
                    <a:lnTo>
                      <a:pt x="1281823" y="275653"/>
                    </a:lnTo>
                    <a:lnTo>
                      <a:pt x="1281823" y="296075"/>
                    </a:lnTo>
                    <a:lnTo>
                      <a:pt x="1397190" y="296075"/>
                    </a:lnTo>
                    <a:lnTo>
                      <a:pt x="1397190" y="275653"/>
                    </a:lnTo>
                    <a:close/>
                  </a:path>
                  <a:path w="3320415" h="357505">
                    <a:moveTo>
                      <a:pt x="2038096" y="81673"/>
                    </a:moveTo>
                    <a:lnTo>
                      <a:pt x="1922729" y="81673"/>
                    </a:lnTo>
                    <a:lnTo>
                      <a:pt x="1922729" y="296075"/>
                    </a:lnTo>
                    <a:lnTo>
                      <a:pt x="2038096" y="296075"/>
                    </a:lnTo>
                    <a:lnTo>
                      <a:pt x="2038096" y="81673"/>
                    </a:lnTo>
                    <a:close/>
                  </a:path>
                  <a:path w="3320415" h="357505">
                    <a:moveTo>
                      <a:pt x="2679014" y="71462"/>
                    </a:moveTo>
                    <a:lnTo>
                      <a:pt x="2563647" y="71462"/>
                    </a:lnTo>
                    <a:lnTo>
                      <a:pt x="2563647" y="296075"/>
                    </a:lnTo>
                    <a:lnTo>
                      <a:pt x="2679014" y="296075"/>
                    </a:lnTo>
                    <a:lnTo>
                      <a:pt x="2679014" y="71462"/>
                    </a:lnTo>
                    <a:close/>
                  </a:path>
                  <a:path w="3320415" h="357505">
                    <a:moveTo>
                      <a:pt x="3319907" y="163347"/>
                    </a:moveTo>
                    <a:lnTo>
                      <a:pt x="3204553" y="163347"/>
                    </a:lnTo>
                    <a:lnTo>
                      <a:pt x="3204553" y="296087"/>
                    </a:lnTo>
                    <a:lnTo>
                      <a:pt x="3319907" y="296087"/>
                    </a:lnTo>
                    <a:lnTo>
                      <a:pt x="3319907" y="163347"/>
                    </a:lnTo>
                    <a:close/>
                  </a:path>
                </a:pathLst>
              </a:custGeom>
              <a:solidFill>
                <a:srgbClr val="00AD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" name="object 74"/>
              <p:cNvSpPr/>
              <p:nvPr/>
            </p:nvSpPr>
            <p:spPr>
              <a:xfrm>
                <a:off x="5861659" y="2561793"/>
                <a:ext cx="3320415" cy="367665"/>
              </a:xfrm>
              <a:custGeom>
                <a:avLst/>
                <a:gdLst/>
                <a:ahLst/>
                <a:cxnLst/>
                <a:rect l="l" t="t" r="r" b="b"/>
                <a:pathLst>
                  <a:path w="3320415" h="367664">
                    <a:moveTo>
                      <a:pt x="115366" y="0"/>
                    </a:moveTo>
                    <a:lnTo>
                      <a:pt x="0" y="0"/>
                    </a:lnTo>
                    <a:lnTo>
                      <a:pt x="0" y="347116"/>
                    </a:lnTo>
                    <a:lnTo>
                      <a:pt x="115366" y="347116"/>
                    </a:lnTo>
                    <a:lnTo>
                      <a:pt x="115366" y="0"/>
                    </a:lnTo>
                    <a:close/>
                  </a:path>
                  <a:path w="3320415" h="367664">
                    <a:moveTo>
                      <a:pt x="756272" y="306285"/>
                    </a:moveTo>
                    <a:lnTo>
                      <a:pt x="640905" y="306285"/>
                    </a:lnTo>
                    <a:lnTo>
                      <a:pt x="640905" y="347141"/>
                    </a:lnTo>
                    <a:lnTo>
                      <a:pt x="756272" y="347141"/>
                    </a:lnTo>
                    <a:lnTo>
                      <a:pt x="756272" y="306285"/>
                    </a:lnTo>
                    <a:close/>
                  </a:path>
                  <a:path w="3320415" h="367664">
                    <a:moveTo>
                      <a:pt x="1397190" y="347116"/>
                    </a:moveTo>
                    <a:lnTo>
                      <a:pt x="1281823" y="347116"/>
                    </a:lnTo>
                    <a:lnTo>
                      <a:pt x="1281823" y="367538"/>
                    </a:lnTo>
                    <a:lnTo>
                      <a:pt x="1397190" y="367538"/>
                    </a:lnTo>
                    <a:lnTo>
                      <a:pt x="1397190" y="347116"/>
                    </a:lnTo>
                    <a:close/>
                  </a:path>
                  <a:path w="3320415" h="367664">
                    <a:moveTo>
                      <a:pt x="2038083" y="204190"/>
                    </a:moveTo>
                    <a:lnTo>
                      <a:pt x="1922729" y="204190"/>
                    </a:lnTo>
                    <a:lnTo>
                      <a:pt x="1922729" y="347116"/>
                    </a:lnTo>
                    <a:lnTo>
                      <a:pt x="2038083" y="347116"/>
                    </a:lnTo>
                    <a:lnTo>
                      <a:pt x="2038083" y="204190"/>
                    </a:lnTo>
                    <a:close/>
                  </a:path>
                  <a:path w="3320415" h="367664">
                    <a:moveTo>
                      <a:pt x="2679001" y="153149"/>
                    </a:moveTo>
                    <a:lnTo>
                      <a:pt x="2563647" y="153149"/>
                    </a:lnTo>
                    <a:lnTo>
                      <a:pt x="2563647" y="347129"/>
                    </a:lnTo>
                    <a:lnTo>
                      <a:pt x="2679001" y="347129"/>
                    </a:lnTo>
                    <a:lnTo>
                      <a:pt x="2679001" y="153149"/>
                    </a:lnTo>
                    <a:close/>
                  </a:path>
                  <a:path w="3320415" h="367664">
                    <a:moveTo>
                      <a:pt x="3319919" y="204190"/>
                    </a:moveTo>
                    <a:lnTo>
                      <a:pt x="3204553" y="204190"/>
                    </a:lnTo>
                    <a:lnTo>
                      <a:pt x="3204553" y="347116"/>
                    </a:lnTo>
                    <a:lnTo>
                      <a:pt x="3319919" y="347116"/>
                    </a:lnTo>
                    <a:lnTo>
                      <a:pt x="3319919" y="204190"/>
                    </a:lnTo>
                    <a:close/>
                  </a:path>
                </a:pathLst>
              </a:custGeom>
              <a:solidFill>
                <a:srgbClr val="001F5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" name="object 75"/>
              <p:cNvSpPr/>
              <p:nvPr/>
            </p:nvSpPr>
            <p:spPr>
              <a:xfrm>
                <a:off x="5733465" y="2490330"/>
                <a:ext cx="3320415" cy="429259"/>
              </a:xfrm>
              <a:custGeom>
                <a:avLst/>
                <a:gdLst/>
                <a:ahLst/>
                <a:cxnLst/>
                <a:rect l="l" t="t" r="r" b="b"/>
                <a:pathLst>
                  <a:path w="3320415" h="429260">
                    <a:moveTo>
                      <a:pt x="115366" y="0"/>
                    </a:moveTo>
                    <a:lnTo>
                      <a:pt x="0" y="0"/>
                    </a:lnTo>
                    <a:lnTo>
                      <a:pt x="0" y="418579"/>
                    </a:lnTo>
                    <a:lnTo>
                      <a:pt x="115366" y="418579"/>
                    </a:lnTo>
                    <a:lnTo>
                      <a:pt x="115366" y="0"/>
                    </a:lnTo>
                    <a:close/>
                  </a:path>
                  <a:path w="3320415" h="429260">
                    <a:moveTo>
                      <a:pt x="756285" y="398170"/>
                    </a:moveTo>
                    <a:lnTo>
                      <a:pt x="640918" y="398170"/>
                    </a:lnTo>
                    <a:lnTo>
                      <a:pt x="640918" y="418592"/>
                    </a:lnTo>
                    <a:lnTo>
                      <a:pt x="756285" y="418592"/>
                    </a:lnTo>
                    <a:lnTo>
                      <a:pt x="756285" y="398170"/>
                    </a:lnTo>
                    <a:close/>
                  </a:path>
                  <a:path w="3320415" h="429260">
                    <a:moveTo>
                      <a:pt x="1397177" y="418579"/>
                    </a:moveTo>
                    <a:lnTo>
                      <a:pt x="1281823" y="418579"/>
                    </a:lnTo>
                    <a:lnTo>
                      <a:pt x="1281823" y="428790"/>
                    </a:lnTo>
                    <a:lnTo>
                      <a:pt x="1397177" y="428790"/>
                    </a:lnTo>
                    <a:lnTo>
                      <a:pt x="1397177" y="418579"/>
                    </a:lnTo>
                    <a:close/>
                  </a:path>
                  <a:path w="3320415" h="429260">
                    <a:moveTo>
                      <a:pt x="2038108" y="255231"/>
                    </a:moveTo>
                    <a:lnTo>
                      <a:pt x="1922741" y="255231"/>
                    </a:lnTo>
                    <a:lnTo>
                      <a:pt x="1922741" y="418579"/>
                    </a:lnTo>
                    <a:lnTo>
                      <a:pt x="2038108" y="418579"/>
                    </a:lnTo>
                    <a:lnTo>
                      <a:pt x="2038108" y="255231"/>
                    </a:lnTo>
                    <a:close/>
                  </a:path>
                  <a:path w="3320415" h="429260">
                    <a:moveTo>
                      <a:pt x="2679014" y="224612"/>
                    </a:moveTo>
                    <a:lnTo>
                      <a:pt x="2563647" y="224612"/>
                    </a:lnTo>
                    <a:lnTo>
                      <a:pt x="2563647" y="418592"/>
                    </a:lnTo>
                    <a:lnTo>
                      <a:pt x="2679014" y="418592"/>
                    </a:lnTo>
                    <a:lnTo>
                      <a:pt x="2679014" y="224612"/>
                    </a:lnTo>
                    <a:close/>
                  </a:path>
                  <a:path w="3320415" h="429260">
                    <a:moveTo>
                      <a:pt x="3319932" y="255231"/>
                    </a:moveTo>
                    <a:lnTo>
                      <a:pt x="3204565" y="255231"/>
                    </a:lnTo>
                    <a:lnTo>
                      <a:pt x="3204565" y="418579"/>
                    </a:lnTo>
                    <a:lnTo>
                      <a:pt x="3319932" y="418579"/>
                    </a:lnTo>
                    <a:lnTo>
                      <a:pt x="3319932" y="255231"/>
                    </a:lnTo>
                    <a:close/>
                  </a:path>
                </a:pathLst>
              </a:custGeom>
              <a:solidFill>
                <a:srgbClr val="0056B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6" name="object 76"/>
            <p:cNvSpPr txBox="1"/>
            <p:nvPr/>
          </p:nvSpPr>
          <p:spPr>
            <a:xfrm>
              <a:off x="8941972" y="3229485"/>
              <a:ext cx="492125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88900">
                <a:lnSpc>
                  <a:spcPct val="100000"/>
                </a:lnSpc>
                <a:spcBef>
                  <a:spcPts val="100"/>
                </a:spcBef>
              </a:pPr>
              <a:r>
                <a:rPr sz="700" dirty="0">
                  <a:latin typeface="SharpSansDisplayNo1-Book"/>
                  <a:cs typeface="SharpSansDisplayNo1-Book"/>
                </a:rPr>
                <a:t>5 </a:t>
              </a:r>
              <a:r>
                <a:rPr sz="700" spc="-20" dirty="0">
                  <a:latin typeface="SharpSansDisplayNo1-Book"/>
                  <a:cs typeface="SharpSansDisplayNo1-Book"/>
                </a:rPr>
                <a:t>Year</a:t>
              </a:r>
              <a:r>
                <a:rPr sz="700" spc="500" dirty="0">
                  <a:latin typeface="SharpSansDisplayNo1-Book"/>
                  <a:cs typeface="SharpSansDisplayNo1-Book"/>
                </a:rPr>
                <a:t> </a:t>
              </a:r>
              <a:r>
                <a:rPr sz="700" spc="-10" dirty="0">
                  <a:latin typeface="SharpSansDisplayNo1-Book"/>
                  <a:cs typeface="SharpSansDisplayNo1-Book"/>
                </a:rPr>
                <a:t>Annualised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sp>
          <p:nvSpPr>
            <p:cNvPr id="77" name="object 77"/>
            <p:cNvSpPr txBox="1"/>
            <p:nvPr/>
          </p:nvSpPr>
          <p:spPr>
            <a:xfrm>
              <a:off x="8429819" y="3229485"/>
              <a:ext cx="234950" cy="1320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700" spc="-20" dirty="0">
                  <a:latin typeface="SharpSansDisplayNo1-Book"/>
                  <a:cs typeface="SharpSansDisplayNo1-Book"/>
                </a:rPr>
                <a:t>2026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sp>
          <p:nvSpPr>
            <p:cNvPr id="78" name="object 78"/>
            <p:cNvSpPr txBox="1"/>
            <p:nvPr/>
          </p:nvSpPr>
          <p:spPr>
            <a:xfrm>
              <a:off x="7788939" y="3229485"/>
              <a:ext cx="234950" cy="1320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700" spc="-20" dirty="0">
                  <a:latin typeface="SharpSansDisplayNo1-Book"/>
                  <a:cs typeface="SharpSansDisplayNo1-Book"/>
                </a:rPr>
                <a:t>2025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sp>
          <p:nvSpPr>
            <p:cNvPr id="79" name="object 79"/>
            <p:cNvSpPr txBox="1"/>
            <p:nvPr/>
          </p:nvSpPr>
          <p:spPr>
            <a:xfrm>
              <a:off x="7148059" y="3229485"/>
              <a:ext cx="234950" cy="1320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700" spc="-20" dirty="0">
                  <a:latin typeface="SharpSansDisplayNo1-Book"/>
                  <a:cs typeface="SharpSansDisplayNo1-Book"/>
                </a:rPr>
                <a:t>2024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sp>
          <p:nvSpPr>
            <p:cNvPr id="80" name="object 80"/>
            <p:cNvSpPr txBox="1"/>
            <p:nvPr/>
          </p:nvSpPr>
          <p:spPr>
            <a:xfrm>
              <a:off x="6507178" y="3229485"/>
              <a:ext cx="234950" cy="1320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700" spc="-20" dirty="0">
                  <a:latin typeface="SharpSansDisplayNo1-Book"/>
                  <a:cs typeface="SharpSansDisplayNo1-Book"/>
                </a:rPr>
                <a:t>2023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sp>
          <p:nvSpPr>
            <p:cNvPr id="81" name="object 81"/>
            <p:cNvSpPr txBox="1"/>
            <p:nvPr/>
          </p:nvSpPr>
          <p:spPr>
            <a:xfrm>
              <a:off x="5866298" y="3229485"/>
              <a:ext cx="234950" cy="1320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700" spc="-20" dirty="0">
                  <a:latin typeface="SharpSansDisplayNo1-Book"/>
                  <a:cs typeface="SharpSansDisplayNo1-Book"/>
                </a:rPr>
                <a:t>2022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5662971" y="3215193"/>
              <a:ext cx="3900804" cy="0"/>
            </a:xfrm>
            <a:custGeom>
              <a:avLst/>
              <a:gdLst/>
              <a:ahLst/>
              <a:cxnLst/>
              <a:rect l="l" t="t" r="r" b="b"/>
              <a:pathLst>
                <a:path w="3900804">
                  <a:moveTo>
                    <a:pt x="0" y="0"/>
                  </a:moveTo>
                  <a:lnTo>
                    <a:pt x="3900627" y="0"/>
                  </a:lnTo>
                </a:path>
              </a:pathLst>
            </a:custGeom>
            <a:ln w="3175">
              <a:solidFill>
                <a:srgbClr val="A7A8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 txBox="1"/>
            <p:nvPr/>
          </p:nvSpPr>
          <p:spPr>
            <a:xfrm>
              <a:off x="5516534" y="3490021"/>
              <a:ext cx="2348865" cy="12054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93040">
                <a:lnSpc>
                  <a:spcPct val="100000"/>
                </a:lnSpc>
                <a:spcBef>
                  <a:spcPts val="100"/>
                </a:spcBef>
                <a:tabLst>
                  <a:tab pos="1226820" algn="l"/>
                  <a:tab pos="1991360" algn="l"/>
                </a:tabLst>
              </a:pPr>
              <a:r>
                <a:rPr sz="700" dirty="0">
                  <a:solidFill>
                    <a:srgbClr val="1D1D1B"/>
                  </a:solidFill>
                  <a:latin typeface="SharpSansDisplayNo1-Book"/>
                  <a:cs typeface="SharpSansDisplayNo1-Book"/>
                </a:rPr>
                <a:t>United </a:t>
              </a:r>
              <a:r>
                <a:rPr sz="700" spc="-10" dirty="0">
                  <a:solidFill>
                    <a:srgbClr val="1D1D1B"/>
                  </a:solidFill>
                  <a:latin typeface="SharpSansDisplayNo1-Book"/>
                  <a:cs typeface="SharpSansDisplayNo1-Book"/>
                </a:rPr>
                <a:t>Kingdom</a:t>
              </a:r>
              <a:r>
                <a:rPr sz="700" dirty="0">
                  <a:solidFill>
                    <a:srgbClr val="1D1D1B"/>
                  </a:solidFill>
                  <a:latin typeface="SharpSansDisplayNo1-Book"/>
                  <a:cs typeface="SharpSansDisplayNo1-Book"/>
                </a:rPr>
                <a:t>	</a:t>
              </a:r>
              <a:r>
                <a:rPr sz="700" spc="-10" dirty="0">
                  <a:solidFill>
                    <a:srgbClr val="1D1D1B"/>
                  </a:solidFill>
                  <a:latin typeface="SharpSansDisplayNo1-Book"/>
                  <a:cs typeface="SharpSansDisplayNo1-Book"/>
                </a:rPr>
                <a:t>Eurozone</a:t>
              </a:r>
              <a:r>
                <a:rPr sz="700" dirty="0">
                  <a:solidFill>
                    <a:srgbClr val="1D1D1B"/>
                  </a:solidFill>
                  <a:latin typeface="SharpSansDisplayNo1-Book"/>
                  <a:cs typeface="SharpSansDisplayNo1-Book"/>
                </a:rPr>
                <a:t>	</a:t>
              </a:r>
              <a:r>
                <a:rPr sz="700" spc="-10" dirty="0">
                  <a:solidFill>
                    <a:srgbClr val="1D1D1B"/>
                  </a:solidFill>
                  <a:latin typeface="SharpSansDisplayNo1-Book"/>
                  <a:cs typeface="SharpSansDisplayNo1-Book"/>
                </a:rPr>
                <a:t>Sweden</a:t>
              </a:r>
              <a:endParaRPr sz="700" dirty="0">
                <a:latin typeface="SharpSansDisplayNo1-Book"/>
                <a:cs typeface="SharpSansDisplayNo1-Book"/>
              </a:endParaRPr>
            </a:p>
          </p:txBody>
        </p:sp>
      </p:grpSp>
      <p:graphicFrame>
        <p:nvGraphicFramePr>
          <p:cNvPr id="84" name="object 84"/>
          <p:cNvGraphicFramePr>
            <a:graphicFrameLocks noGrp="1"/>
          </p:cNvGraphicFramePr>
          <p:nvPr/>
        </p:nvGraphicFramePr>
        <p:xfrm>
          <a:off x="5529234" y="4102145"/>
          <a:ext cx="4068445" cy="3111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8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5950">
                <a:tc>
                  <a:txBody>
                    <a:bodyPr/>
                    <a:lstStyle/>
                    <a:p>
                      <a:pPr marL="317500">
                        <a:lnSpc>
                          <a:spcPts val="760"/>
                        </a:lnSpc>
                      </a:pPr>
                      <a:r>
                        <a:rPr sz="800" b="1" spc="-10" dirty="0">
                          <a:latin typeface="SharpSansDisplayNo1-Semibold"/>
                          <a:cs typeface="SharpSansDisplayNo1-Semibold"/>
                        </a:rPr>
                        <a:t>Growth</a:t>
                      </a:r>
                      <a:endParaRPr sz="800" dirty="0">
                        <a:latin typeface="SharpSansDisplayNo1-Semibold"/>
                        <a:cs typeface="SharpSansDisplayNo1-Semibold"/>
                      </a:endParaRPr>
                    </a:p>
                    <a:p>
                      <a:pPr marL="317500" marR="3175">
                        <a:lnSpc>
                          <a:spcPct val="114599"/>
                        </a:lnSpc>
                        <a:spcBef>
                          <a:spcPts val="150"/>
                        </a:spcBef>
                      </a:pP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The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30" dirty="0">
                          <a:latin typeface="SharpSansDisplayNo1-Book"/>
                          <a:cs typeface="SharpSansDisplayNo1-Book"/>
                        </a:rPr>
                        <a:t>Eurozone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and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UK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economies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are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set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to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endure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30" dirty="0">
                          <a:latin typeface="SharpSansDisplayNo1-Book"/>
                          <a:cs typeface="SharpSansDisplayNo1-Book"/>
                        </a:rPr>
                        <a:t>‘recession-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like’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conditions,</a:t>
                      </a:r>
                      <a:r>
                        <a:rPr sz="8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30" dirty="0">
                          <a:latin typeface="SharpSansDisplayNo1-Book"/>
                          <a:cs typeface="SharpSansDisplayNo1-Book"/>
                        </a:rPr>
                        <a:t>even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if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they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manage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to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avoid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technical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30" dirty="0">
                          <a:latin typeface="SharpSansDisplayNo1-Book"/>
                          <a:cs typeface="SharpSansDisplayNo1-Book"/>
                        </a:rPr>
                        <a:t>recessions.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Any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30" dirty="0">
                          <a:latin typeface="SharpSansDisplayNo1-Book"/>
                          <a:cs typeface="SharpSansDisplayNo1-Book"/>
                        </a:rPr>
                        <a:t>recovery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30" dirty="0">
                          <a:latin typeface="SharpSansDisplayNo1-Book"/>
                          <a:cs typeface="SharpSansDisplayNo1-Book"/>
                        </a:rPr>
                        <a:t>through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2024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is</a:t>
                      </a:r>
                      <a:r>
                        <a:rPr sz="8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likely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to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be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30" dirty="0">
                          <a:latin typeface="SharpSansDisplayNo1-Book"/>
                          <a:cs typeface="SharpSansDisplayNo1-Book"/>
                        </a:rPr>
                        <a:t>faltering,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with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policy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unsupportive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and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the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global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30" dirty="0">
                          <a:latin typeface="SharpSansDisplayNo1-Book"/>
                          <a:cs typeface="SharpSansDisplayNo1-Book"/>
                        </a:rPr>
                        <a:t>backdrop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challenging.</a:t>
                      </a:r>
                      <a:endParaRPr sz="800" dirty="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0" marB="0"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3175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800" b="1" spc="-10" dirty="0">
                          <a:latin typeface="SharpSansDisplayNo1-Semibold"/>
                          <a:cs typeface="SharpSansDisplayNo1-Semibold"/>
                        </a:rPr>
                        <a:t>Inflation</a:t>
                      </a:r>
                      <a:endParaRPr sz="800">
                        <a:latin typeface="SharpSansDisplayNo1-Semibold"/>
                        <a:cs typeface="SharpSansDisplayNo1-Semibold"/>
                      </a:endParaRPr>
                    </a:p>
                    <a:p>
                      <a:pPr marL="317500" marR="118745">
                        <a:lnSpc>
                          <a:spcPct val="114599"/>
                        </a:lnSpc>
                        <a:spcBef>
                          <a:spcPts val="150"/>
                        </a:spcBef>
                      </a:pP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Both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headline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and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 core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inflation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should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continue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to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 fall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further.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In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the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UK,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there</a:t>
                      </a:r>
                      <a:r>
                        <a:rPr sz="8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are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signs that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a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cooling labour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market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is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starting to cause wage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growth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to</a:t>
                      </a:r>
                      <a:r>
                        <a:rPr sz="8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moderate,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while enduring tightness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in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the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EZ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labour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market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means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underlying</a:t>
                      </a:r>
                      <a:r>
                        <a:rPr sz="8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inflation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will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take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longer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to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return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to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target-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consistent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rates.</a:t>
                      </a:r>
                      <a:endParaRPr sz="8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7620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3175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800" b="1" dirty="0">
                          <a:latin typeface="SharpSansDisplayNo1-Semibold"/>
                          <a:cs typeface="SharpSansDisplayNo1-Semibold"/>
                        </a:rPr>
                        <a:t>Monetary</a:t>
                      </a:r>
                      <a:r>
                        <a:rPr sz="800" b="1" spc="-45" dirty="0">
                          <a:latin typeface="SharpSansDisplayNo1-Semibold"/>
                          <a:cs typeface="SharpSansDisplayNo1-Semibold"/>
                        </a:rPr>
                        <a:t> </a:t>
                      </a:r>
                      <a:r>
                        <a:rPr sz="800" b="1" spc="-10" dirty="0">
                          <a:latin typeface="SharpSansDisplayNo1-Semibold"/>
                          <a:cs typeface="SharpSansDisplayNo1-Semibold"/>
                        </a:rPr>
                        <a:t>policy</a:t>
                      </a:r>
                      <a:endParaRPr sz="800">
                        <a:latin typeface="SharpSansDisplayNo1-Semibold"/>
                        <a:cs typeface="SharpSansDisplayNo1-Semibold"/>
                      </a:endParaRPr>
                    </a:p>
                    <a:p>
                      <a:pPr marL="317500" marR="17145">
                        <a:lnSpc>
                          <a:spcPct val="114599"/>
                        </a:lnSpc>
                        <a:spcBef>
                          <a:spcPts val="150"/>
                        </a:spcBef>
                      </a:pP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The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Bank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of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England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and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European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Central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Bank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should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be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done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raising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interest</a:t>
                      </a:r>
                      <a:r>
                        <a:rPr sz="8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rates.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‘Higher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for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longer’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is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unlikely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to 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prove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sustainable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as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economic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headwinds</a:t>
                      </a:r>
                      <a:r>
                        <a:rPr sz="8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mount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and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underlying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inflation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pressures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fade.</a:t>
                      </a:r>
                      <a:endParaRPr sz="8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7620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0750">
                <a:tc>
                  <a:txBody>
                    <a:bodyPr/>
                    <a:lstStyle/>
                    <a:p>
                      <a:pPr marL="3175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800" b="1" spc="-10" dirty="0">
                          <a:latin typeface="SharpSansDisplayNo1-Semibold"/>
                          <a:cs typeface="SharpSansDisplayNo1-Semibold"/>
                        </a:rPr>
                        <a:t>Politics</a:t>
                      </a:r>
                      <a:endParaRPr sz="800" dirty="0">
                        <a:latin typeface="SharpSansDisplayNo1-Semibold"/>
                        <a:cs typeface="SharpSansDisplayNo1-Semibold"/>
                      </a:endParaRPr>
                    </a:p>
                    <a:p>
                      <a:pPr marL="317500" marR="390525">
                        <a:lnSpc>
                          <a:spcPct val="114599"/>
                        </a:lnSpc>
                        <a:spcBef>
                          <a:spcPts val="150"/>
                        </a:spcBef>
                      </a:pP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Expectation</a:t>
                      </a:r>
                      <a:r>
                        <a:rPr sz="800" spc="-3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is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the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Labour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party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will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win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a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majority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 government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in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the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UK</a:t>
                      </a:r>
                      <a:r>
                        <a:rPr sz="8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2024</a:t>
                      </a:r>
                      <a:r>
                        <a:rPr sz="800" spc="-3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general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election,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but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spending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ambitions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will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need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to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be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to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reflect</a:t>
                      </a:r>
                      <a:r>
                        <a:rPr sz="8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economic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reality.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Similarly,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the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EU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will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struggle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to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reconcile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ambition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with</a:t>
                      </a:r>
                      <a:endParaRPr sz="800" dirty="0">
                        <a:latin typeface="SharpSansDisplayNo1-Book"/>
                        <a:cs typeface="SharpSansDisplayNo1-Book"/>
                      </a:endParaRPr>
                    </a:p>
                    <a:p>
                      <a:pPr marL="317500" marR="113030">
                        <a:lnSpc>
                          <a:spcPct val="114599"/>
                        </a:lnSpc>
                      </a:pP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funding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constraints.</a:t>
                      </a:r>
                      <a:r>
                        <a:rPr sz="800" spc="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Fiscally</a:t>
                      </a:r>
                      <a:r>
                        <a:rPr sz="800" spc="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conservative</a:t>
                      </a:r>
                      <a:r>
                        <a:rPr sz="800" spc="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member</a:t>
                      </a:r>
                      <a:r>
                        <a:rPr sz="800" spc="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states</a:t>
                      </a:r>
                      <a:r>
                        <a:rPr sz="800" spc="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may</a:t>
                      </a:r>
                      <a:r>
                        <a:rPr sz="800" spc="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resist</a:t>
                      </a:r>
                      <a:r>
                        <a:rPr sz="800" spc="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additional</a:t>
                      </a:r>
                      <a:r>
                        <a:rPr sz="8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contributions</a:t>
                      </a:r>
                      <a:r>
                        <a:rPr sz="800" spc="-3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outside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of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funding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for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Ukraine.</a:t>
                      </a:r>
                      <a:endParaRPr sz="800" dirty="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76200" marB="0">
                    <a:lnT w="3175">
                      <a:solidFill>
                        <a:srgbClr val="A7A8A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5" name="object 8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29233" y="4102148"/>
            <a:ext cx="190500" cy="190500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29233" y="4819698"/>
            <a:ext cx="190500" cy="190500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29233" y="5676948"/>
            <a:ext cx="190500" cy="190500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29233" y="6394498"/>
            <a:ext cx="190500" cy="190500"/>
          </a:xfrm>
          <a:prstGeom prst="rect">
            <a:avLst/>
          </a:prstGeom>
        </p:spPr>
      </p:pic>
      <p:sp>
        <p:nvSpPr>
          <p:cNvPr id="89" name="object 89"/>
          <p:cNvSpPr/>
          <p:nvPr/>
        </p:nvSpPr>
        <p:spPr>
          <a:xfrm>
            <a:off x="10042466" y="1523995"/>
            <a:ext cx="4450080" cy="5969000"/>
          </a:xfrm>
          <a:custGeom>
            <a:avLst/>
            <a:gdLst/>
            <a:ahLst/>
            <a:cxnLst/>
            <a:rect l="l" t="t" r="r" b="b"/>
            <a:pathLst>
              <a:path w="4450080" h="5969000">
                <a:moveTo>
                  <a:pt x="4322737" y="0"/>
                </a:moveTo>
                <a:lnTo>
                  <a:pt x="127000" y="0"/>
                </a:lnTo>
                <a:lnTo>
                  <a:pt x="77565" y="9980"/>
                </a:lnTo>
                <a:lnTo>
                  <a:pt x="37196" y="37196"/>
                </a:lnTo>
                <a:lnTo>
                  <a:pt x="9980" y="77565"/>
                </a:lnTo>
                <a:lnTo>
                  <a:pt x="0" y="127000"/>
                </a:lnTo>
                <a:lnTo>
                  <a:pt x="0" y="5842000"/>
                </a:lnTo>
                <a:lnTo>
                  <a:pt x="9980" y="5891434"/>
                </a:lnTo>
                <a:lnTo>
                  <a:pt x="37196" y="5931803"/>
                </a:lnTo>
                <a:lnTo>
                  <a:pt x="77565" y="5959019"/>
                </a:lnTo>
                <a:lnTo>
                  <a:pt x="127000" y="5969000"/>
                </a:lnTo>
                <a:lnTo>
                  <a:pt x="4322737" y="5969000"/>
                </a:lnTo>
                <a:lnTo>
                  <a:pt x="4372172" y="5959019"/>
                </a:lnTo>
                <a:lnTo>
                  <a:pt x="4412540" y="5931803"/>
                </a:lnTo>
                <a:lnTo>
                  <a:pt x="4439757" y="5891434"/>
                </a:lnTo>
                <a:lnTo>
                  <a:pt x="4449737" y="5842000"/>
                </a:lnTo>
                <a:lnTo>
                  <a:pt x="4449737" y="127000"/>
                </a:lnTo>
                <a:lnTo>
                  <a:pt x="4439757" y="77565"/>
                </a:lnTo>
                <a:lnTo>
                  <a:pt x="4412540" y="37196"/>
                </a:lnTo>
                <a:lnTo>
                  <a:pt x="4372172" y="9980"/>
                </a:lnTo>
                <a:lnTo>
                  <a:pt x="4322737" y="0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00C2CB8D-1AC2-0C40-A6ED-7884C5ADEDD9}"/>
              </a:ext>
            </a:extLst>
          </p:cNvPr>
          <p:cNvGrpSpPr/>
          <p:nvPr/>
        </p:nvGrpSpPr>
        <p:grpSpPr>
          <a:xfrm>
            <a:off x="10218967" y="1676395"/>
            <a:ext cx="4047057" cy="1945706"/>
            <a:chOff x="10218967" y="1676395"/>
            <a:chExt cx="4047057" cy="1945706"/>
          </a:xfrm>
        </p:grpSpPr>
        <p:sp>
          <p:nvSpPr>
            <p:cNvPr id="90" name="object 90"/>
            <p:cNvSpPr txBox="1"/>
            <p:nvPr/>
          </p:nvSpPr>
          <p:spPr>
            <a:xfrm>
              <a:off x="10220266" y="1676395"/>
              <a:ext cx="868044" cy="45465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dirty="0">
                  <a:latin typeface="SharpSansDisplayNo1-Semibold"/>
                  <a:cs typeface="SharpSansDisplayNo1-Semibold"/>
                </a:rPr>
                <a:t>Asia-</a:t>
              </a:r>
              <a:r>
                <a:rPr sz="1200" b="1" spc="-10" dirty="0">
                  <a:latin typeface="SharpSansDisplayNo1-Semibold"/>
                  <a:cs typeface="SharpSansDisplayNo1-Semibold"/>
                </a:rPr>
                <a:t>Pacific</a:t>
              </a:r>
              <a:endParaRPr sz="1200">
                <a:latin typeface="SharpSansDisplayNo1-Semibold"/>
                <a:cs typeface="SharpSansDisplayNo1-Semibold"/>
              </a:endParaRPr>
            </a:p>
            <a:p>
              <a:pPr marL="12700">
                <a:lnSpc>
                  <a:spcPct val="100000"/>
                </a:lnSpc>
                <a:spcBef>
                  <a:spcPts val="860"/>
                </a:spcBef>
              </a:pPr>
              <a:r>
                <a:rPr sz="900" b="1" dirty="0">
                  <a:latin typeface="SharpSansDisplayNo1-Semibold"/>
                  <a:cs typeface="SharpSansDisplayNo1-Semibold"/>
                </a:rPr>
                <a:t>GDP </a:t>
              </a:r>
              <a:r>
                <a:rPr sz="900" b="1" spc="-10" dirty="0">
                  <a:latin typeface="SharpSansDisplayNo1-Semibold"/>
                  <a:cs typeface="SharpSansDisplayNo1-Semibold"/>
                </a:rPr>
                <a:t>forecast</a:t>
              </a:r>
              <a:endParaRPr sz="900">
                <a:latin typeface="SharpSansDisplayNo1-Semibold"/>
                <a:cs typeface="SharpSansDisplayNo1-Semibold"/>
              </a:endParaRPr>
            </a:p>
          </p:txBody>
        </p:sp>
        <p:grpSp>
          <p:nvGrpSpPr>
            <p:cNvPr id="91" name="object 91"/>
            <p:cNvGrpSpPr/>
            <p:nvPr/>
          </p:nvGrpSpPr>
          <p:grpSpPr>
            <a:xfrm>
              <a:off x="10230599" y="3035175"/>
              <a:ext cx="4035425" cy="575310"/>
              <a:chOff x="10230599" y="3035175"/>
              <a:chExt cx="4035425" cy="575310"/>
            </a:xfrm>
          </p:grpSpPr>
          <p:pic>
            <p:nvPicPr>
              <p:cNvPr id="92" name="object 92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0230599" y="3502257"/>
                <a:ext cx="108000" cy="108000"/>
              </a:xfrm>
              <a:prstGeom prst="rect">
                <a:avLst/>
              </a:prstGeom>
            </p:spPr>
          </p:pic>
          <p:pic>
            <p:nvPicPr>
              <p:cNvPr id="93" name="object 93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0854313" y="3502257"/>
                <a:ext cx="108000" cy="108000"/>
              </a:xfrm>
              <a:prstGeom prst="rect">
                <a:avLst/>
              </a:prstGeom>
            </p:spPr>
          </p:pic>
          <p:pic>
            <p:nvPicPr>
              <p:cNvPr id="94" name="object 94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1586311" y="3502257"/>
                <a:ext cx="108000" cy="108000"/>
              </a:xfrm>
              <a:prstGeom prst="rect">
                <a:avLst/>
              </a:prstGeom>
            </p:spPr>
          </p:pic>
          <p:pic>
            <p:nvPicPr>
              <p:cNvPr id="95" name="object 95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2198427" y="3502257"/>
                <a:ext cx="108000" cy="108000"/>
              </a:xfrm>
              <a:prstGeom prst="rect">
                <a:avLst/>
              </a:prstGeom>
            </p:spPr>
          </p:pic>
          <p:sp>
            <p:nvSpPr>
              <p:cNvPr id="96" name="object 96"/>
              <p:cNvSpPr/>
              <p:nvPr/>
            </p:nvSpPr>
            <p:spPr>
              <a:xfrm>
                <a:off x="10362396" y="3038350"/>
                <a:ext cx="3900804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3900805" h="6350">
                    <a:moveTo>
                      <a:pt x="0" y="0"/>
                    </a:moveTo>
                    <a:lnTo>
                      <a:pt x="70476" y="0"/>
                    </a:lnTo>
                  </a:path>
                  <a:path w="3900805" h="6350">
                    <a:moveTo>
                      <a:pt x="185804" y="0"/>
                    </a:moveTo>
                    <a:lnTo>
                      <a:pt x="198619" y="0"/>
                    </a:lnTo>
                  </a:path>
                  <a:path w="3900805" h="6350">
                    <a:moveTo>
                      <a:pt x="313947" y="0"/>
                    </a:moveTo>
                    <a:lnTo>
                      <a:pt x="326762" y="0"/>
                    </a:lnTo>
                  </a:path>
                  <a:path w="3900805" h="6350">
                    <a:moveTo>
                      <a:pt x="442090" y="0"/>
                    </a:moveTo>
                    <a:lnTo>
                      <a:pt x="711191" y="0"/>
                    </a:lnTo>
                  </a:path>
                  <a:path w="3900805" h="6350">
                    <a:moveTo>
                      <a:pt x="826519" y="0"/>
                    </a:moveTo>
                    <a:lnTo>
                      <a:pt x="839334" y="0"/>
                    </a:lnTo>
                  </a:path>
                  <a:path w="3900805" h="6350">
                    <a:moveTo>
                      <a:pt x="954662" y="0"/>
                    </a:moveTo>
                    <a:lnTo>
                      <a:pt x="967477" y="0"/>
                    </a:lnTo>
                  </a:path>
                  <a:path w="3900805" h="6350">
                    <a:moveTo>
                      <a:pt x="1082805" y="0"/>
                    </a:moveTo>
                    <a:lnTo>
                      <a:pt x="1095620" y="0"/>
                    </a:lnTo>
                  </a:path>
                  <a:path w="3900805" h="6350">
                    <a:moveTo>
                      <a:pt x="1210948" y="0"/>
                    </a:moveTo>
                    <a:lnTo>
                      <a:pt x="1480049" y="0"/>
                    </a:lnTo>
                  </a:path>
                  <a:path w="3900805" h="6350">
                    <a:moveTo>
                      <a:pt x="1595377" y="0"/>
                    </a:moveTo>
                    <a:lnTo>
                      <a:pt x="1608192" y="0"/>
                    </a:lnTo>
                  </a:path>
                  <a:path w="3900805" h="6350">
                    <a:moveTo>
                      <a:pt x="1723520" y="0"/>
                    </a:moveTo>
                    <a:lnTo>
                      <a:pt x="1736335" y="0"/>
                    </a:lnTo>
                  </a:path>
                  <a:path w="3900805" h="6350">
                    <a:moveTo>
                      <a:pt x="1851663" y="0"/>
                    </a:moveTo>
                    <a:lnTo>
                      <a:pt x="1992621" y="0"/>
                    </a:lnTo>
                  </a:path>
                  <a:path w="3900805" h="6350">
                    <a:moveTo>
                      <a:pt x="2107949" y="0"/>
                    </a:moveTo>
                    <a:lnTo>
                      <a:pt x="2120764" y="0"/>
                    </a:lnTo>
                  </a:path>
                  <a:path w="3900805" h="6350">
                    <a:moveTo>
                      <a:pt x="2236092" y="0"/>
                    </a:moveTo>
                    <a:lnTo>
                      <a:pt x="2248907" y="0"/>
                    </a:lnTo>
                  </a:path>
                  <a:path w="3900805" h="6350">
                    <a:moveTo>
                      <a:pt x="2364235" y="0"/>
                    </a:moveTo>
                    <a:lnTo>
                      <a:pt x="2377050" y="0"/>
                    </a:lnTo>
                  </a:path>
                  <a:path w="3900805" h="6350">
                    <a:moveTo>
                      <a:pt x="2492378" y="0"/>
                    </a:moveTo>
                    <a:lnTo>
                      <a:pt x="2633336" y="0"/>
                    </a:lnTo>
                  </a:path>
                  <a:path w="3900805" h="6350">
                    <a:moveTo>
                      <a:pt x="2748664" y="0"/>
                    </a:moveTo>
                    <a:lnTo>
                      <a:pt x="2761479" y="0"/>
                    </a:lnTo>
                  </a:path>
                  <a:path w="3900805" h="6350">
                    <a:moveTo>
                      <a:pt x="2876807" y="0"/>
                    </a:moveTo>
                    <a:lnTo>
                      <a:pt x="2889622" y="0"/>
                    </a:lnTo>
                  </a:path>
                  <a:path w="3900805" h="6350">
                    <a:moveTo>
                      <a:pt x="3004950" y="0"/>
                    </a:moveTo>
                    <a:lnTo>
                      <a:pt x="3017765" y="0"/>
                    </a:lnTo>
                  </a:path>
                  <a:path w="3900805" h="6350">
                    <a:moveTo>
                      <a:pt x="3133093" y="0"/>
                    </a:moveTo>
                    <a:lnTo>
                      <a:pt x="3274051" y="0"/>
                    </a:lnTo>
                  </a:path>
                  <a:path w="3900805" h="6350">
                    <a:moveTo>
                      <a:pt x="3389379" y="0"/>
                    </a:moveTo>
                    <a:lnTo>
                      <a:pt x="3402194" y="0"/>
                    </a:lnTo>
                  </a:path>
                  <a:path w="3900805" h="6350">
                    <a:moveTo>
                      <a:pt x="3517522" y="0"/>
                    </a:moveTo>
                    <a:lnTo>
                      <a:pt x="3530337" y="0"/>
                    </a:lnTo>
                  </a:path>
                  <a:path w="3900805" h="6350">
                    <a:moveTo>
                      <a:pt x="3645665" y="0"/>
                    </a:moveTo>
                    <a:lnTo>
                      <a:pt x="3658480" y="0"/>
                    </a:lnTo>
                  </a:path>
                  <a:path w="3900805" h="6350">
                    <a:moveTo>
                      <a:pt x="3773808" y="0"/>
                    </a:moveTo>
                    <a:lnTo>
                      <a:pt x="3900208" y="0"/>
                    </a:lnTo>
                  </a:path>
                  <a:path w="3900805" h="6350">
                    <a:moveTo>
                      <a:pt x="0" y="6350"/>
                    </a:moveTo>
                    <a:lnTo>
                      <a:pt x="3900208" y="6350"/>
                    </a:lnTo>
                  </a:path>
                </a:pathLst>
              </a:custGeom>
              <a:ln w="6344">
                <a:solidFill>
                  <a:srgbClr val="A7A8A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7" name="object 97"/>
            <p:cNvSpPr txBox="1"/>
            <p:nvPr/>
          </p:nvSpPr>
          <p:spPr>
            <a:xfrm>
              <a:off x="12365725" y="3490021"/>
              <a:ext cx="229870" cy="1320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700" spc="-10" dirty="0">
                  <a:solidFill>
                    <a:srgbClr val="1D1D1B"/>
                  </a:solidFill>
                  <a:latin typeface="SharpSansDisplayNo1-Book"/>
                  <a:cs typeface="SharpSansDisplayNo1-Book"/>
                </a:rPr>
                <a:t>India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sp>
          <p:nvSpPr>
            <p:cNvPr id="98" name="object 98"/>
            <p:cNvSpPr txBox="1"/>
            <p:nvPr/>
          </p:nvSpPr>
          <p:spPr>
            <a:xfrm>
              <a:off x="10218967" y="3159312"/>
              <a:ext cx="120014" cy="1320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700" dirty="0">
                  <a:latin typeface="SharpSansDisplayNo1-Book"/>
                  <a:cs typeface="SharpSansDisplayNo1-Book"/>
                </a:rPr>
                <a:t>-</a:t>
              </a:r>
              <a:r>
                <a:rPr sz="700" spc="-50" dirty="0">
                  <a:latin typeface="SharpSansDisplayNo1-Book"/>
                  <a:cs typeface="SharpSansDisplayNo1-Book"/>
                </a:rPr>
                <a:t>2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sp>
          <p:nvSpPr>
            <p:cNvPr id="99" name="object 99"/>
            <p:cNvSpPr txBox="1"/>
            <p:nvPr/>
          </p:nvSpPr>
          <p:spPr>
            <a:xfrm>
              <a:off x="10261190" y="2971777"/>
              <a:ext cx="78105" cy="1320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700" dirty="0">
                  <a:latin typeface="SharpSansDisplayNo1-Book"/>
                  <a:cs typeface="SharpSansDisplayNo1-Book"/>
                </a:rPr>
                <a:t>0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sp>
          <p:nvSpPr>
            <p:cNvPr id="100" name="object 100"/>
            <p:cNvSpPr txBox="1"/>
            <p:nvPr/>
          </p:nvSpPr>
          <p:spPr>
            <a:xfrm>
              <a:off x="10261190" y="2784198"/>
              <a:ext cx="78105" cy="1320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700" dirty="0">
                  <a:latin typeface="SharpSansDisplayNo1-Book"/>
                  <a:cs typeface="SharpSansDisplayNo1-Book"/>
                </a:rPr>
                <a:t>2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sp>
          <p:nvSpPr>
            <p:cNvPr id="101" name="object 101"/>
            <p:cNvSpPr txBox="1"/>
            <p:nvPr/>
          </p:nvSpPr>
          <p:spPr>
            <a:xfrm>
              <a:off x="10261190" y="2596619"/>
              <a:ext cx="78105" cy="1320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700" dirty="0">
                  <a:latin typeface="SharpSansDisplayNo1-Book"/>
                  <a:cs typeface="SharpSansDisplayNo1-Book"/>
                </a:rPr>
                <a:t>4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sp>
          <p:nvSpPr>
            <p:cNvPr id="102" name="object 102"/>
            <p:cNvSpPr txBox="1"/>
            <p:nvPr/>
          </p:nvSpPr>
          <p:spPr>
            <a:xfrm>
              <a:off x="10261190" y="2409040"/>
              <a:ext cx="78105" cy="1320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700" dirty="0">
                  <a:latin typeface="SharpSansDisplayNo1-Book"/>
                  <a:cs typeface="SharpSansDisplayNo1-Book"/>
                </a:rPr>
                <a:t>6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sp>
          <p:nvSpPr>
            <p:cNvPr id="103" name="object 103"/>
            <p:cNvSpPr txBox="1"/>
            <p:nvPr/>
          </p:nvSpPr>
          <p:spPr>
            <a:xfrm>
              <a:off x="10261190" y="2221583"/>
              <a:ext cx="78105" cy="1320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700" dirty="0">
                  <a:latin typeface="SharpSansDisplayNo1-Book"/>
                  <a:cs typeface="SharpSansDisplayNo1-Book"/>
                </a:rPr>
                <a:t>8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grpSp>
          <p:nvGrpSpPr>
            <p:cNvPr id="104" name="object 104"/>
            <p:cNvGrpSpPr/>
            <p:nvPr/>
          </p:nvGrpSpPr>
          <p:grpSpPr>
            <a:xfrm>
              <a:off x="10360808" y="2289751"/>
              <a:ext cx="3903979" cy="761365"/>
              <a:chOff x="10360808" y="2289751"/>
              <a:chExt cx="3903979" cy="761365"/>
            </a:xfrm>
          </p:grpSpPr>
          <p:sp>
            <p:nvSpPr>
              <p:cNvPr id="105" name="object 105"/>
              <p:cNvSpPr/>
              <p:nvPr/>
            </p:nvSpPr>
            <p:spPr>
              <a:xfrm>
                <a:off x="10362396" y="2666433"/>
                <a:ext cx="3900804" cy="187960"/>
              </a:xfrm>
              <a:custGeom>
                <a:avLst/>
                <a:gdLst/>
                <a:ahLst/>
                <a:cxnLst/>
                <a:rect l="l" t="t" r="r" b="b"/>
                <a:pathLst>
                  <a:path w="3900805" h="187960">
                    <a:moveTo>
                      <a:pt x="0" y="187547"/>
                    </a:moveTo>
                    <a:lnTo>
                      <a:pt x="198619" y="187547"/>
                    </a:lnTo>
                  </a:path>
                  <a:path w="3900805" h="187960">
                    <a:moveTo>
                      <a:pt x="313947" y="187547"/>
                    </a:moveTo>
                    <a:lnTo>
                      <a:pt x="326762" y="187547"/>
                    </a:lnTo>
                  </a:path>
                  <a:path w="3900805" h="187960">
                    <a:moveTo>
                      <a:pt x="442090" y="187547"/>
                    </a:moveTo>
                    <a:lnTo>
                      <a:pt x="454905" y="187547"/>
                    </a:lnTo>
                  </a:path>
                  <a:path w="3900805" h="187960">
                    <a:moveTo>
                      <a:pt x="570233" y="187547"/>
                    </a:moveTo>
                    <a:lnTo>
                      <a:pt x="967477" y="187547"/>
                    </a:lnTo>
                  </a:path>
                  <a:path w="3900805" h="187960">
                    <a:moveTo>
                      <a:pt x="1082805" y="187547"/>
                    </a:moveTo>
                    <a:lnTo>
                      <a:pt x="1095620" y="187547"/>
                    </a:lnTo>
                  </a:path>
                  <a:path w="3900805" h="187960">
                    <a:moveTo>
                      <a:pt x="1210948" y="187547"/>
                    </a:moveTo>
                    <a:lnTo>
                      <a:pt x="1608192" y="187547"/>
                    </a:lnTo>
                  </a:path>
                  <a:path w="3900805" h="187960">
                    <a:moveTo>
                      <a:pt x="1723520" y="187547"/>
                    </a:moveTo>
                    <a:lnTo>
                      <a:pt x="1736335" y="187547"/>
                    </a:lnTo>
                  </a:path>
                  <a:path w="3900805" h="187960">
                    <a:moveTo>
                      <a:pt x="1851663" y="187547"/>
                    </a:moveTo>
                    <a:lnTo>
                      <a:pt x="2120764" y="187547"/>
                    </a:lnTo>
                  </a:path>
                  <a:path w="3900805" h="187960">
                    <a:moveTo>
                      <a:pt x="2236092" y="187547"/>
                    </a:moveTo>
                    <a:lnTo>
                      <a:pt x="2248907" y="187547"/>
                    </a:lnTo>
                  </a:path>
                  <a:path w="3900805" h="187960">
                    <a:moveTo>
                      <a:pt x="2364235" y="187547"/>
                    </a:moveTo>
                    <a:lnTo>
                      <a:pt x="2377050" y="187547"/>
                    </a:lnTo>
                  </a:path>
                  <a:path w="3900805" h="187960">
                    <a:moveTo>
                      <a:pt x="2492378" y="187547"/>
                    </a:moveTo>
                    <a:lnTo>
                      <a:pt x="2761479" y="187547"/>
                    </a:lnTo>
                  </a:path>
                  <a:path w="3900805" h="187960">
                    <a:moveTo>
                      <a:pt x="2876807" y="187547"/>
                    </a:moveTo>
                    <a:lnTo>
                      <a:pt x="2889622" y="187547"/>
                    </a:lnTo>
                  </a:path>
                  <a:path w="3900805" h="187960">
                    <a:moveTo>
                      <a:pt x="3004950" y="187547"/>
                    </a:moveTo>
                    <a:lnTo>
                      <a:pt x="3017765" y="187547"/>
                    </a:lnTo>
                  </a:path>
                  <a:path w="3900805" h="187960">
                    <a:moveTo>
                      <a:pt x="3133093" y="187547"/>
                    </a:moveTo>
                    <a:lnTo>
                      <a:pt x="3402194" y="187547"/>
                    </a:lnTo>
                  </a:path>
                  <a:path w="3900805" h="187960">
                    <a:moveTo>
                      <a:pt x="3517522" y="187547"/>
                    </a:moveTo>
                    <a:lnTo>
                      <a:pt x="3530337" y="187547"/>
                    </a:lnTo>
                  </a:path>
                  <a:path w="3900805" h="187960">
                    <a:moveTo>
                      <a:pt x="3645665" y="187547"/>
                    </a:moveTo>
                    <a:lnTo>
                      <a:pt x="3658480" y="187547"/>
                    </a:lnTo>
                  </a:path>
                  <a:path w="3900805" h="187960">
                    <a:moveTo>
                      <a:pt x="3773808" y="187547"/>
                    </a:moveTo>
                    <a:lnTo>
                      <a:pt x="3900208" y="187547"/>
                    </a:lnTo>
                  </a:path>
                  <a:path w="3900805" h="187960">
                    <a:moveTo>
                      <a:pt x="0" y="0"/>
                    </a:moveTo>
                    <a:lnTo>
                      <a:pt x="454905" y="0"/>
                    </a:lnTo>
                  </a:path>
                  <a:path w="3900805" h="187960">
                    <a:moveTo>
                      <a:pt x="570233" y="0"/>
                    </a:moveTo>
                    <a:lnTo>
                      <a:pt x="967477" y="0"/>
                    </a:lnTo>
                  </a:path>
                  <a:path w="3900805" h="187960">
                    <a:moveTo>
                      <a:pt x="1082805" y="0"/>
                    </a:moveTo>
                    <a:lnTo>
                      <a:pt x="1095620" y="0"/>
                    </a:lnTo>
                  </a:path>
                </a:pathLst>
              </a:custGeom>
              <a:ln w="3175">
                <a:solidFill>
                  <a:srgbClr val="A7A8A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6" name="object 106"/>
              <p:cNvSpPr/>
              <p:nvPr/>
            </p:nvSpPr>
            <p:spPr>
              <a:xfrm>
                <a:off x="11573345" y="2665643"/>
                <a:ext cx="525780" cy="1905"/>
              </a:xfrm>
              <a:custGeom>
                <a:avLst/>
                <a:gdLst/>
                <a:ahLst/>
                <a:cxnLst/>
                <a:rect l="l" t="t" r="r" b="b"/>
                <a:pathLst>
                  <a:path w="525779" h="1905">
                    <a:moveTo>
                      <a:pt x="0" y="1587"/>
                    </a:moveTo>
                    <a:lnTo>
                      <a:pt x="525386" y="1587"/>
                    </a:lnTo>
                  </a:path>
                  <a:path w="525779" h="1905">
                    <a:moveTo>
                      <a:pt x="0" y="0"/>
                    </a:moveTo>
                    <a:lnTo>
                      <a:pt x="525386" y="0"/>
                    </a:lnTo>
                  </a:path>
                </a:pathLst>
              </a:custGeom>
              <a:ln w="3175">
                <a:solidFill>
                  <a:srgbClr val="A7A8A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7" name="object 107"/>
              <p:cNvSpPr/>
              <p:nvPr/>
            </p:nvSpPr>
            <p:spPr>
              <a:xfrm>
                <a:off x="10362396" y="2478886"/>
                <a:ext cx="3900804" cy="187960"/>
              </a:xfrm>
              <a:custGeom>
                <a:avLst/>
                <a:gdLst/>
                <a:ahLst/>
                <a:cxnLst/>
                <a:rect l="l" t="t" r="r" b="b"/>
                <a:pathLst>
                  <a:path w="3900805" h="187960">
                    <a:moveTo>
                      <a:pt x="1851663" y="187547"/>
                    </a:moveTo>
                    <a:lnTo>
                      <a:pt x="2248907" y="187547"/>
                    </a:lnTo>
                  </a:path>
                  <a:path w="3900805" h="187960">
                    <a:moveTo>
                      <a:pt x="2364235" y="187547"/>
                    </a:moveTo>
                    <a:lnTo>
                      <a:pt x="2377050" y="187547"/>
                    </a:lnTo>
                  </a:path>
                  <a:path w="3900805" h="187960">
                    <a:moveTo>
                      <a:pt x="2492378" y="187547"/>
                    </a:moveTo>
                    <a:lnTo>
                      <a:pt x="2889622" y="187547"/>
                    </a:lnTo>
                  </a:path>
                  <a:path w="3900805" h="187960">
                    <a:moveTo>
                      <a:pt x="3004950" y="187547"/>
                    </a:moveTo>
                    <a:lnTo>
                      <a:pt x="3017765" y="187547"/>
                    </a:lnTo>
                  </a:path>
                  <a:path w="3900805" h="187960">
                    <a:moveTo>
                      <a:pt x="3133093" y="187547"/>
                    </a:moveTo>
                    <a:lnTo>
                      <a:pt x="3530337" y="187547"/>
                    </a:lnTo>
                  </a:path>
                  <a:path w="3900805" h="187960">
                    <a:moveTo>
                      <a:pt x="3645665" y="187547"/>
                    </a:moveTo>
                    <a:lnTo>
                      <a:pt x="3658480" y="187547"/>
                    </a:lnTo>
                  </a:path>
                  <a:path w="3900805" h="187960">
                    <a:moveTo>
                      <a:pt x="3773808" y="187547"/>
                    </a:moveTo>
                    <a:lnTo>
                      <a:pt x="3900208" y="187547"/>
                    </a:lnTo>
                  </a:path>
                  <a:path w="3900805" h="187960">
                    <a:moveTo>
                      <a:pt x="0" y="0"/>
                    </a:moveTo>
                    <a:lnTo>
                      <a:pt x="454905" y="0"/>
                    </a:lnTo>
                  </a:path>
                  <a:path w="3900805" h="187960">
                    <a:moveTo>
                      <a:pt x="570233" y="0"/>
                    </a:moveTo>
                    <a:lnTo>
                      <a:pt x="1095620" y="0"/>
                    </a:lnTo>
                  </a:path>
                  <a:path w="3900805" h="187960">
                    <a:moveTo>
                      <a:pt x="1210948" y="0"/>
                    </a:moveTo>
                    <a:lnTo>
                      <a:pt x="3900208" y="0"/>
                    </a:lnTo>
                  </a:path>
                </a:pathLst>
              </a:custGeom>
              <a:ln w="3175">
                <a:solidFill>
                  <a:srgbClr val="A7A8A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8" name="object 108"/>
              <p:cNvSpPr/>
              <p:nvPr/>
            </p:nvSpPr>
            <p:spPr>
              <a:xfrm>
                <a:off x="10362396" y="2291339"/>
                <a:ext cx="3900804" cy="0"/>
              </a:xfrm>
              <a:custGeom>
                <a:avLst/>
                <a:gdLst/>
                <a:ahLst/>
                <a:cxnLst/>
                <a:rect l="l" t="t" r="r" b="b"/>
                <a:pathLst>
                  <a:path w="3900805">
                    <a:moveTo>
                      <a:pt x="0" y="0"/>
                    </a:moveTo>
                    <a:lnTo>
                      <a:pt x="3900208" y="0"/>
                    </a:lnTo>
                  </a:path>
                </a:pathLst>
              </a:custGeom>
              <a:ln w="3175">
                <a:solidFill>
                  <a:srgbClr val="A7A8A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9" name="object 109"/>
              <p:cNvSpPr/>
              <p:nvPr/>
            </p:nvSpPr>
            <p:spPr>
              <a:xfrm>
                <a:off x="10817301" y="2403868"/>
                <a:ext cx="3319145" cy="638175"/>
              </a:xfrm>
              <a:custGeom>
                <a:avLst/>
                <a:gdLst/>
                <a:ahLst/>
                <a:cxnLst/>
                <a:rect l="l" t="t" r="r" b="b"/>
                <a:pathLst>
                  <a:path w="3319144" h="638175">
                    <a:moveTo>
                      <a:pt x="115328" y="0"/>
                    </a:moveTo>
                    <a:lnTo>
                      <a:pt x="0" y="0"/>
                    </a:lnTo>
                    <a:lnTo>
                      <a:pt x="0" y="637654"/>
                    </a:lnTo>
                    <a:lnTo>
                      <a:pt x="115328" y="637654"/>
                    </a:lnTo>
                    <a:lnTo>
                      <a:pt x="115328" y="0"/>
                    </a:lnTo>
                    <a:close/>
                  </a:path>
                  <a:path w="3319144" h="638175">
                    <a:moveTo>
                      <a:pt x="756043" y="28130"/>
                    </a:moveTo>
                    <a:lnTo>
                      <a:pt x="640715" y="28130"/>
                    </a:lnTo>
                    <a:lnTo>
                      <a:pt x="640715" y="637654"/>
                    </a:lnTo>
                    <a:lnTo>
                      <a:pt x="756043" y="637654"/>
                    </a:lnTo>
                    <a:lnTo>
                      <a:pt x="756043" y="28130"/>
                    </a:lnTo>
                    <a:close/>
                  </a:path>
                  <a:path w="3319144" h="638175">
                    <a:moveTo>
                      <a:pt x="1396758" y="187553"/>
                    </a:moveTo>
                    <a:lnTo>
                      <a:pt x="1281430" y="187553"/>
                    </a:lnTo>
                    <a:lnTo>
                      <a:pt x="1281430" y="637667"/>
                    </a:lnTo>
                    <a:lnTo>
                      <a:pt x="1396758" y="637667"/>
                    </a:lnTo>
                    <a:lnTo>
                      <a:pt x="1396758" y="187553"/>
                    </a:lnTo>
                    <a:close/>
                  </a:path>
                  <a:path w="3319144" h="638175">
                    <a:moveTo>
                      <a:pt x="2037473" y="84404"/>
                    </a:moveTo>
                    <a:lnTo>
                      <a:pt x="1922145" y="84404"/>
                    </a:lnTo>
                    <a:lnTo>
                      <a:pt x="1922145" y="637679"/>
                    </a:lnTo>
                    <a:lnTo>
                      <a:pt x="2037473" y="637679"/>
                    </a:lnTo>
                    <a:lnTo>
                      <a:pt x="2037473" y="84404"/>
                    </a:lnTo>
                    <a:close/>
                  </a:path>
                  <a:path w="3319144" h="638175">
                    <a:moveTo>
                      <a:pt x="2678188" y="103149"/>
                    </a:moveTo>
                    <a:lnTo>
                      <a:pt x="2562860" y="103149"/>
                    </a:lnTo>
                    <a:lnTo>
                      <a:pt x="2562860" y="637654"/>
                    </a:lnTo>
                    <a:lnTo>
                      <a:pt x="2678188" y="637654"/>
                    </a:lnTo>
                    <a:lnTo>
                      <a:pt x="2678188" y="103149"/>
                    </a:lnTo>
                    <a:close/>
                  </a:path>
                  <a:path w="3319144" h="638175">
                    <a:moveTo>
                      <a:pt x="3318903" y="84404"/>
                    </a:moveTo>
                    <a:lnTo>
                      <a:pt x="3203575" y="84404"/>
                    </a:lnTo>
                    <a:lnTo>
                      <a:pt x="3203575" y="637679"/>
                    </a:lnTo>
                    <a:lnTo>
                      <a:pt x="3318903" y="637679"/>
                    </a:lnTo>
                    <a:lnTo>
                      <a:pt x="3318903" y="84404"/>
                    </a:lnTo>
                    <a:close/>
                  </a:path>
                </a:pathLst>
              </a:custGeom>
              <a:solidFill>
                <a:srgbClr val="7474C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0" name="object 110"/>
              <p:cNvSpPr/>
              <p:nvPr/>
            </p:nvSpPr>
            <p:spPr>
              <a:xfrm>
                <a:off x="10689158" y="2582036"/>
                <a:ext cx="3319145" cy="459740"/>
              </a:xfrm>
              <a:custGeom>
                <a:avLst/>
                <a:gdLst/>
                <a:ahLst/>
                <a:cxnLst/>
                <a:rect l="l" t="t" r="r" b="b"/>
                <a:pathLst>
                  <a:path w="3319144" h="459739">
                    <a:moveTo>
                      <a:pt x="115328" y="168795"/>
                    </a:moveTo>
                    <a:lnTo>
                      <a:pt x="0" y="168795"/>
                    </a:lnTo>
                    <a:lnTo>
                      <a:pt x="0" y="459498"/>
                    </a:lnTo>
                    <a:lnTo>
                      <a:pt x="115328" y="459498"/>
                    </a:lnTo>
                    <a:lnTo>
                      <a:pt x="115328" y="168795"/>
                    </a:lnTo>
                    <a:close/>
                  </a:path>
                  <a:path w="3319144" h="459739">
                    <a:moveTo>
                      <a:pt x="756043" y="0"/>
                    </a:moveTo>
                    <a:lnTo>
                      <a:pt x="640715" y="0"/>
                    </a:lnTo>
                    <a:lnTo>
                      <a:pt x="640715" y="459486"/>
                    </a:lnTo>
                    <a:lnTo>
                      <a:pt x="756043" y="459486"/>
                    </a:lnTo>
                    <a:lnTo>
                      <a:pt x="756043" y="0"/>
                    </a:lnTo>
                    <a:close/>
                  </a:path>
                  <a:path w="3319144" h="459739">
                    <a:moveTo>
                      <a:pt x="1396758" y="84404"/>
                    </a:moveTo>
                    <a:lnTo>
                      <a:pt x="1281430" y="84404"/>
                    </a:lnTo>
                    <a:lnTo>
                      <a:pt x="1281430" y="459511"/>
                    </a:lnTo>
                    <a:lnTo>
                      <a:pt x="1396758" y="459511"/>
                    </a:lnTo>
                    <a:lnTo>
                      <a:pt x="1396758" y="84404"/>
                    </a:lnTo>
                    <a:close/>
                  </a:path>
                  <a:path w="3319144" h="459739">
                    <a:moveTo>
                      <a:pt x="2037473" y="18757"/>
                    </a:moveTo>
                    <a:lnTo>
                      <a:pt x="1922145" y="18757"/>
                    </a:lnTo>
                    <a:lnTo>
                      <a:pt x="1922145" y="459498"/>
                    </a:lnTo>
                    <a:lnTo>
                      <a:pt x="2037473" y="459498"/>
                    </a:lnTo>
                    <a:lnTo>
                      <a:pt x="2037473" y="18757"/>
                    </a:lnTo>
                    <a:close/>
                  </a:path>
                  <a:path w="3319144" h="459739">
                    <a:moveTo>
                      <a:pt x="2678176" y="28143"/>
                    </a:moveTo>
                    <a:lnTo>
                      <a:pt x="2562847" y="28143"/>
                    </a:lnTo>
                    <a:lnTo>
                      <a:pt x="2562847" y="459498"/>
                    </a:lnTo>
                    <a:lnTo>
                      <a:pt x="2678176" y="459498"/>
                    </a:lnTo>
                    <a:lnTo>
                      <a:pt x="2678176" y="28143"/>
                    </a:lnTo>
                    <a:close/>
                  </a:path>
                  <a:path w="3319144" h="459739">
                    <a:moveTo>
                      <a:pt x="3318891" y="65646"/>
                    </a:moveTo>
                    <a:lnTo>
                      <a:pt x="3203575" y="65646"/>
                    </a:lnTo>
                    <a:lnTo>
                      <a:pt x="3203575" y="459498"/>
                    </a:lnTo>
                    <a:lnTo>
                      <a:pt x="3318891" y="459498"/>
                    </a:lnTo>
                    <a:lnTo>
                      <a:pt x="3318891" y="65646"/>
                    </a:lnTo>
                    <a:close/>
                  </a:path>
                </a:pathLst>
              </a:custGeom>
              <a:solidFill>
                <a:srgbClr val="00AD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1" name="object 111"/>
              <p:cNvSpPr/>
              <p:nvPr/>
            </p:nvSpPr>
            <p:spPr>
              <a:xfrm>
                <a:off x="10561015" y="2675813"/>
                <a:ext cx="3319145" cy="365760"/>
              </a:xfrm>
              <a:custGeom>
                <a:avLst/>
                <a:gdLst/>
                <a:ahLst/>
                <a:cxnLst/>
                <a:rect l="l" t="t" r="r" b="b"/>
                <a:pathLst>
                  <a:path w="3319144" h="365760">
                    <a:moveTo>
                      <a:pt x="115328" y="18757"/>
                    </a:moveTo>
                    <a:lnTo>
                      <a:pt x="0" y="18757"/>
                    </a:lnTo>
                    <a:lnTo>
                      <a:pt x="0" y="365721"/>
                    </a:lnTo>
                    <a:lnTo>
                      <a:pt x="115328" y="365721"/>
                    </a:lnTo>
                    <a:lnTo>
                      <a:pt x="115328" y="18757"/>
                    </a:lnTo>
                    <a:close/>
                  </a:path>
                  <a:path w="3319144" h="365760">
                    <a:moveTo>
                      <a:pt x="756043" y="187553"/>
                    </a:moveTo>
                    <a:lnTo>
                      <a:pt x="640715" y="187553"/>
                    </a:lnTo>
                    <a:lnTo>
                      <a:pt x="640715" y="365721"/>
                    </a:lnTo>
                    <a:lnTo>
                      <a:pt x="756043" y="365721"/>
                    </a:lnTo>
                    <a:lnTo>
                      <a:pt x="756043" y="187553"/>
                    </a:lnTo>
                    <a:close/>
                  </a:path>
                  <a:path w="3319144" h="365760">
                    <a:moveTo>
                      <a:pt x="1396758" y="234442"/>
                    </a:moveTo>
                    <a:lnTo>
                      <a:pt x="1281430" y="234442"/>
                    </a:lnTo>
                    <a:lnTo>
                      <a:pt x="1281430" y="365721"/>
                    </a:lnTo>
                    <a:lnTo>
                      <a:pt x="1396758" y="365721"/>
                    </a:lnTo>
                    <a:lnTo>
                      <a:pt x="1396758" y="234442"/>
                    </a:lnTo>
                    <a:close/>
                  </a:path>
                  <a:path w="3319144" h="365760">
                    <a:moveTo>
                      <a:pt x="2037473" y="75018"/>
                    </a:moveTo>
                    <a:lnTo>
                      <a:pt x="1922145" y="75018"/>
                    </a:lnTo>
                    <a:lnTo>
                      <a:pt x="1922145" y="365721"/>
                    </a:lnTo>
                    <a:lnTo>
                      <a:pt x="2037473" y="365721"/>
                    </a:lnTo>
                    <a:lnTo>
                      <a:pt x="2037473" y="75018"/>
                    </a:lnTo>
                    <a:close/>
                  </a:path>
                  <a:path w="3319144" h="365760">
                    <a:moveTo>
                      <a:pt x="2678176" y="0"/>
                    </a:moveTo>
                    <a:lnTo>
                      <a:pt x="2562860" y="0"/>
                    </a:lnTo>
                    <a:lnTo>
                      <a:pt x="2562860" y="365734"/>
                    </a:lnTo>
                    <a:lnTo>
                      <a:pt x="2678176" y="365734"/>
                    </a:lnTo>
                    <a:lnTo>
                      <a:pt x="2678176" y="0"/>
                    </a:lnTo>
                    <a:close/>
                  </a:path>
                  <a:path w="3319144" h="365760">
                    <a:moveTo>
                      <a:pt x="3318903" y="103149"/>
                    </a:moveTo>
                    <a:lnTo>
                      <a:pt x="3203575" y="103149"/>
                    </a:lnTo>
                    <a:lnTo>
                      <a:pt x="3203575" y="365709"/>
                    </a:lnTo>
                    <a:lnTo>
                      <a:pt x="3318903" y="365709"/>
                    </a:lnTo>
                    <a:lnTo>
                      <a:pt x="3318903" y="103149"/>
                    </a:lnTo>
                    <a:close/>
                  </a:path>
                </a:pathLst>
              </a:custGeom>
              <a:solidFill>
                <a:srgbClr val="001F5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2" name="object 112"/>
              <p:cNvSpPr/>
              <p:nvPr/>
            </p:nvSpPr>
            <p:spPr>
              <a:xfrm>
                <a:off x="10432872" y="2891497"/>
                <a:ext cx="3319145" cy="160020"/>
              </a:xfrm>
              <a:custGeom>
                <a:avLst/>
                <a:gdLst/>
                <a:ahLst/>
                <a:cxnLst/>
                <a:rect l="l" t="t" r="r" b="b"/>
                <a:pathLst>
                  <a:path w="3319144" h="160019">
                    <a:moveTo>
                      <a:pt x="115328" y="56261"/>
                    </a:moveTo>
                    <a:lnTo>
                      <a:pt x="0" y="56261"/>
                    </a:lnTo>
                    <a:lnTo>
                      <a:pt x="0" y="150037"/>
                    </a:lnTo>
                    <a:lnTo>
                      <a:pt x="115328" y="150037"/>
                    </a:lnTo>
                    <a:lnTo>
                      <a:pt x="115328" y="56261"/>
                    </a:lnTo>
                    <a:close/>
                  </a:path>
                  <a:path w="3319144" h="160019">
                    <a:moveTo>
                      <a:pt x="756043" y="0"/>
                    </a:moveTo>
                    <a:lnTo>
                      <a:pt x="640715" y="0"/>
                    </a:lnTo>
                    <a:lnTo>
                      <a:pt x="640715" y="150050"/>
                    </a:lnTo>
                    <a:lnTo>
                      <a:pt x="756043" y="150050"/>
                    </a:lnTo>
                    <a:lnTo>
                      <a:pt x="756043" y="0"/>
                    </a:lnTo>
                    <a:close/>
                  </a:path>
                  <a:path w="3319144" h="160019">
                    <a:moveTo>
                      <a:pt x="1396758" y="150037"/>
                    </a:moveTo>
                    <a:lnTo>
                      <a:pt x="1281430" y="150037"/>
                    </a:lnTo>
                    <a:lnTo>
                      <a:pt x="1281430" y="159410"/>
                    </a:lnTo>
                    <a:lnTo>
                      <a:pt x="1396758" y="159410"/>
                    </a:lnTo>
                    <a:lnTo>
                      <a:pt x="1396758" y="150037"/>
                    </a:lnTo>
                    <a:close/>
                  </a:path>
                  <a:path w="3319144" h="160019">
                    <a:moveTo>
                      <a:pt x="2037473" y="93776"/>
                    </a:moveTo>
                    <a:lnTo>
                      <a:pt x="1922145" y="93776"/>
                    </a:lnTo>
                    <a:lnTo>
                      <a:pt x="1922145" y="150037"/>
                    </a:lnTo>
                    <a:lnTo>
                      <a:pt x="2037473" y="150037"/>
                    </a:lnTo>
                    <a:lnTo>
                      <a:pt x="2037473" y="93776"/>
                    </a:lnTo>
                    <a:close/>
                  </a:path>
                  <a:path w="3319144" h="160019">
                    <a:moveTo>
                      <a:pt x="2678188" y="93776"/>
                    </a:moveTo>
                    <a:lnTo>
                      <a:pt x="2562860" y="93776"/>
                    </a:lnTo>
                    <a:lnTo>
                      <a:pt x="2562860" y="150037"/>
                    </a:lnTo>
                    <a:lnTo>
                      <a:pt x="2678188" y="150037"/>
                    </a:lnTo>
                    <a:lnTo>
                      <a:pt x="2678188" y="93776"/>
                    </a:lnTo>
                    <a:close/>
                  </a:path>
                  <a:path w="3319144" h="160019">
                    <a:moveTo>
                      <a:pt x="3318903" y="75018"/>
                    </a:moveTo>
                    <a:lnTo>
                      <a:pt x="3203575" y="75018"/>
                    </a:lnTo>
                    <a:lnTo>
                      <a:pt x="3203575" y="150037"/>
                    </a:lnTo>
                    <a:lnTo>
                      <a:pt x="3318903" y="150037"/>
                    </a:lnTo>
                    <a:lnTo>
                      <a:pt x="3318903" y="75018"/>
                    </a:lnTo>
                    <a:close/>
                  </a:path>
                </a:pathLst>
              </a:custGeom>
              <a:solidFill>
                <a:srgbClr val="0056B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3" name="object 113"/>
            <p:cNvSpPr txBox="1"/>
            <p:nvPr/>
          </p:nvSpPr>
          <p:spPr>
            <a:xfrm>
              <a:off x="13627473" y="3236963"/>
              <a:ext cx="492759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94615">
                <a:lnSpc>
                  <a:spcPct val="100000"/>
                </a:lnSpc>
                <a:spcBef>
                  <a:spcPts val="100"/>
                </a:spcBef>
              </a:pPr>
              <a:r>
                <a:rPr sz="700" dirty="0">
                  <a:latin typeface="SharpSansDisplayNo1-Book"/>
                  <a:cs typeface="SharpSansDisplayNo1-Book"/>
                </a:rPr>
                <a:t>5</a:t>
              </a:r>
              <a:r>
                <a:rPr sz="700" spc="-10" dirty="0">
                  <a:latin typeface="SharpSansDisplayNo1-Book"/>
                  <a:cs typeface="SharpSansDisplayNo1-Book"/>
                </a:rPr>
                <a:t> </a:t>
              </a:r>
              <a:r>
                <a:rPr sz="700" spc="-20" dirty="0">
                  <a:latin typeface="SharpSansDisplayNo1-Book"/>
                  <a:cs typeface="SharpSansDisplayNo1-Book"/>
                </a:rPr>
                <a:t>Year</a:t>
              </a:r>
              <a:r>
                <a:rPr sz="700" spc="500" dirty="0">
                  <a:latin typeface="SharpSansDisplayNo1-Book"/>
                  <a:cs typeface="SharpSansDisplayNo1-Book"/>
                </a:rPr>
                <a:t> </a:t>
              </a:r>
              <a:r>
                <a:rPr sz="700" spc="-10" dirty="0">
                  <a:latin typeface="SharpSansDisplayNo1-Book"/>
                  <a:cs typeface="SharpSansDisplayNo1-Book"/>
                </a:rPr>
                <a:t>Annualised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sp>
          <p:nvSpPr>
            <p:cNvPr id="114" name="object 114"/>
            <p:cNvSpPr txBox="1"/>
            <p:nvPr/>
          </p:nvSpPr>
          <p:spPr>
            <a:xfrm>
              <a:off x="13128389" y="3236963"/>
              <a:ext cx="234950" cy="1320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700" spc="-20" dirty="0">
                  <a:latin typeface="SharpSansDisplayNo1-Book"/>
                  <a:cs typeface="SharpSansDisplayNo1-Book"/>
                </a:rPr>
                <a:t>2026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sp>
          <p:nvSpPr>
            <p:cNvPr id="115" name="object 115"/>
            <p:cNvSpPr txBox="1"/>
            <p:nvPr/>
          </p:nvSpPr>
          <p:spPr>
            <a:xfrm>
              <a:off x="12487686" y="3236963"/>
              <a:ext cx="234950" cy="1320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700" spc="-20" dirty="0">
                  <a:latin typeface="SharpSansDisplayNo1-Book"/>
                  <a:cs typeface="SharpSansDisplayNo1-Book"/>
                </a:rPr>
                <a:t>2025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sp>
          <p:nvSpPr>
            <p:cNvPr id="116" name="object 116"/>
            <p:cNvSpPr txBox="1"/>
            <p:nvPr/>
          </p:nvSpPr>
          <p:spPr>
            <a:xfrm>
              <a:off x="11846983" y="3236963"/>
              <a:ext cx="234950" cy="1320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700" spc="-20" dirty="0">
                  <a:latin typeface="SharpSansDisplayNo1-Book"/>
                  <a:cs typeface="SharpSansDisplayNo1-Book"/>
                </a:rPr>
                <a:t>2024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sp>
          <p:nvSpPr>
            <p:cNvPr id="117" name="object 117"/>
            <p:cNvSpPr txBox="1"/>
            <p:nvPr/>
          </p:nvSpPr>
          <p:spPr>
            <a:xfrm>
              <a:off x="11206281" y="3236963"/>
              <a:ext cx="234950" cy="1320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700" spc="-20" dirty="0">
                  <a:latin typeface="SharpSansDisplayNo1-Book"/>
                  <a:cs typeface="SharpSansDisplayNo1-Book"/>
                </a:rPr>
                <a:t>2023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sp>
          <p:nvSpPr>
            <p:cNvPr id="118" name="object 118"/>
            <p:cNvSpPr txBox="1"/>
            <p:nvPr/>
          </p:nvSpPr>
          <p:spPr>
            <a:xfrm>
              <a:off x="10565579" y="3236963"/>
              <a:ext cx="234950" cy="1320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700" spc="-20" dirty="0">
                  <a:latin typeface="SharpSansDisplayNo1-Book"/>
                  <a:cs typeface="SharpSansDisplayNo1-Book"/>
                </a:rPr>
                <a:t>2022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sp>
          <p:nvSpPr>
            <p:cNvPr id="119" name="object 119"/>
            <p:cNvSpPr/>
            <p:nvPr/>
          </p:nvSpPr>
          <p:spPr>
            <a:xfrm>
              <a:off x="10362396" y="3229075"/>
              <a:ext cx="3900804" cy="0"/>
            </a:xfrm>
            <a:custGeom>
              <a:avLst/>
              <a:gdLst/>
              <a:ahLst/>
              <a:cxnLst/>
              <a:rect l="l" t="t" r="r" b="b"/>
              <a:pathLst>
                <a:path w="3900805">
                  <a:moveTo>
                    <a:pt x="0" y="0"/>
                  </a:moveTo>
                  <a:lnTo>
                    <a:pt x="3900208" y="0"/>
                  </a:lnTo>
                </a:path>
              </a:pathLst>
            </a:custGeom>
            <a:ln w="3175">
              <a:solidFill>
                <a:srgbClr val="A7A8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20"/>
          <p:cNvSpPr txBox="1"/>
          <p:nvPr/>
        </p:nvSpPr>
        <p:spPr>
          <a:xfrm>
            <a:off x="10220267" y="3490021"/>
            <a:ext cx="20364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1910" algn="ctr">
              <a:lnSpc>
                <a:spcPct val="100000"/>
              </a:lnSpc>
              <a:spcBef>
                <a:spcPts val="100"/>
              </a:spcBef>
              <a:tabLst>
                <a:tab pos="626745" algn="l"/>
                <a:tab pos="1356995" algn="l"/>
              </a:tabLst>
            </a:pPr>
            <a:r>
              <a:rPr sz="700" spc="-1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Japan</a:t>
            </a:r>
            <a:r>
              <a:rPr sz="7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	</a:t>
            </a:r>
            <a:r>
              <a:rPr sz="700" spc="-1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Australia</a:t>
            </a:r>
            <a:r>
              <a:rPr sz="7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	</a:t>
            </a:r>
            <a:r>
              <a:rPr sz="700" spc="-1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China</a:t>
            </a:r>
            <a:endParaRPr sz="700" dirty="0">
              <a:latin typeface="SharpSansDisplayNo1-Book"/>
              <a:cs typeface="SharpSansDisplayNo1-Book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500" dirty="0">
              <a:latin typeface="SharpSansDisplayNo1-Book"/>
              <a:cs typeface="SharpSansDisplayNo1-Book"/>
            </a:endParaRPr>
          </a:p>
        </p:txBody>
      </p:sp>
      <p:graphicFrame>
        <p:nvGraphicFramePr>
          <p:cNvPr id="121" name="object 121"/>
          <p:cNvGraphicFramePr>
            <a:graphicFrameLocks noGrp="1"/>
          </p:cNvGraphicFramePr>
          <p:nvPr/>
        </p:nvGraphicFramePr>
        <p:xfrm>
          <a:off x="10232967" y="4102145"/>
          <a:ext cx="4068445" cy="3111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8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5650">
                <a:tc>
                  <a:txBody>
                    <a:bodyPr/>
                    <a:lstStyle/>
                    <a:p>
                      <a:pPr marL="317500">
                        <a:lnSpc>
                          <a:spcPts val="760"/>
                        </a:lnSpc>
                      </a:pPr>
                      <a:r>
                        <a:rPr sz="800" b="1" spc="-10" dirty="0">
                          <a:latin typeface="SharpSansDisplayNo1-Semibold"/>
                          <a:cs typeface="SharpSansDisplayNo1-Semibold"/>
                        </a:rPr>
                        <a:t>Growth</a:t>
                      </a:r>
                      <a:endParaRPr sz="800" dirty="0">
                        <a:latin typeface="SharpSansDisplayNo1-Semibold"/>
                        <a:cs typeface="SharpSansDisplayNo1-Semibold"/>
                      </a:endParaRPr>
                    </a:p>
                    <a:p>
                      <a:pPr marL="317500" marR="116839">
                        <a:lnSpc>
                          <a:spcPct val="114599"/>
                        </a:lnSpc>
                        <a:spcBef>
                          <a:spcPts val="150"/>
                        </a:spcBef>
                      </a:pP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Chinese</a:t>
                      </a:r>
                      <a:r>
                        <a:rPr sz="800" spc="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30" dirty="0">
                          <a:latin typeface="SharpSansDisplayNo1-Book"/>
                          <a:cs typeface="SharpSansDisplayNo1-Book"/>
                        </a:rPr>
                        <a:t>growth</a:t>
                      </a:r>
                      <a:r>
                        <a:rPr sz="800" spc="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30" dirty="0">
                          <a:latin typeface="SharpSansDisplayNo1-Book"/>
                          <a:cs typeface="SharpSansDisplayNo1-Book"/>
                        </a:rPr>
                        <a:t>faces</a:t>
                      </a:r>
                      <a:r>
                        <a:rPr sz="800" spc="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headwinds</a:t>
                      </a:r>
                      <a:r>
                        <a:rPr sz="800" spc="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30" dirty="0">
                          <a:latin typeface="SharpSansDisplayNo1-Book"/>
                          <a:cs typeface="SharpSansDisplayNo1-Book"/>
                        </a:rPr>
                        <a:t>from</a:t>
                      </a:r>
                      <a:r>
                        <a:rPr sz="800" spc="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subdued</a:t>
                      </a:r>
                      <a:r>
                        <a:rPr sz="800" spc="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consumer</a:t>
                      </a:r>
                      <a:r>
                        <a:rPr sz="800" spc="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30" dirty="0">
                          <a:latin typeface="SharpSansDisplayNo1-Book"/>
                          <a:cs typeface="SharpSansDisplayNo1-Book"/>
                        </a:rPr>
                        <a:t>confidence</a:t>
                      </a:r>
                      <a:r>
                        <a:rPr sz="800" spc="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and</a:t>
                      </a:r>
                      <a:r>
                        <a:rPr sz="800" spc="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the</a:t>
                      </a:r>
                      <a:r>
                        <a:rPr sz="8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beleaguered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30" dirty="0">
                          <a:latin typeface="SharpSansDisplayNo1-Book"/>
                          <a:cs typeface="SharpSansDisplayNo1-Book"/>
                        </a:rPr>
                        <a:t>real</a:t>
                      </a:r>
                      <a:r>
                        <a:rPr sz="800" spc="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30" dirty="0">
                          <a:latin typeface="SharpSansDisplayNo1-Book"/>
                          <a:cs typeface="SharpSansDisplayNo1-Book"/>
                        </a:rPr>
                        <a:t>estate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sector.</a:t>
                      </a:r>
                      <a:r>
                        <a:rPr sz="800" spc="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But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30" dirty="0">
                          <a:latin typeface="SharpSansDisplayNo1-Book"/>
                          <a:cs typeface="SharpSansDisplayNo1-Book"/>
                        </a:rPr>
                        <a:t>more</a:t>
                      </a:r>
                      <a:r>
                        <a:rPr sz="800" spc="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30" dirty="0">
                          <a:latin typeface="SharpSansDisplayNo1-Book"/>
                          <a:cs typeface="SharpSansDisplayNo1-Book"/>
                        </a:rPr>
                        <a:t>substantial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policy</a:t>
                      </a:r>
                      <a:r>
                        <a:rPr sz="800" spc="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easing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is</a:t>
                      </a:r>
                      <a:r>
                        <a:rPr sz="800" spc="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coming</a:t>
                      </a:r>
                      <a:r>
                        <a:rPr sz="8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30" dirty="0">
                          <a:latin typeface="SharpSansDisplayNo1-Book"/>
                          <a:cs typeface="SharpSansDisplayNo1-Book"/>
                        </a:rPr>
                        <a:t>through,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helping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activity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data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to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firm.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China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and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India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remain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major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engines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of</a:t>
                      </a:r>
                      <a:r>
                        <a:rPr sz="8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30" dirty="0">
                          <a:latin typeface="SharpSansDisplayNo1-Book"/>
                          <a:cs typeface="SharpSansDisplayNo1-Book"/>
                        </a:rPr>
                        <a:t>regional</a:t>
                      </a:r>
                      <a:r>
                        <a:rPr sz="800" spc="3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growth.</a:t>
                      </a:r>
                      <a:endParaRPr sz="800" dirty="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0" marB="0"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3175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800" b="1" spc="-10" dirty="0">
                          <a:latin typeface="SharpSansDisplayNo1-Semibold"/>
                          <a:cs typeface="SharpSansDisplayNo1-Semibold"/>
                        </a:rPr>
                        <a:t>Inflation</a:t>
                      </a:r>
                      <a:endParaRPr sz="800">
                        <a:latin typeface="SharpSansDisplayNo1-Semibold"/>
                        <a:cs typeface="SharpSansDisplayNo1-Semibold"/>
                      </a:endParaRPr>
                    </a:p>
                    <a:p>
                      <a:pPr marL="317500" marR="59690">
                        <a:lnSpc>
                          <a:spcPct val="114599"/>
                        </a:lnSpc>
                        <a:spcBef>
                          <a:spcPts val="150"/>
                        </a:spcBef>
                      </a:pPr>
                      <a:r>
                        <a:rPr sz="800" spc="-35" dirty="0">
                          <a:latin typeface="SharpSansDisplayNo1-Book"/>
                          <a:cs typeface="SharpSansDisplayNo1-Book"/>
                        </a:rPr>
                        <a:t>APAC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inflation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is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generally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still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less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of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a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constraint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than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in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the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rest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of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the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World.</a:t>
                      </a:r>
                      <a:r>
                        <a:rPr sz="8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Indeed, Chinese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inflation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remains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too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low, while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it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remains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unlikely that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the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Bank</a:t>
                      </a:r>
                      <a:r>
                        <a:rPr sz="8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of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Japan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will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 re-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anchor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 inflation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at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its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2%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target.</a:t>
                      </a:r>
                      <a:endParaRPr sz="8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7620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3175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800" b="1" dirty="0">
                          <a:latin typeface="SharpSansDisplayNo1-Semibold"/>
                          <a:cs typeface="SharpSansDisplayNo1-Semibold"/>
                        </a:rPr>
                        <a:t>Monetary</a:t>
                      </a:r>
                      <a:r>
                        <a:rPr sz="800" b="1" spc="-45" dirty="0">
                          <a:latin typeface="SharpSansDisplayNo1-Semibold"/>
                          <a:cs typeface="SharpSansDisplayNo1-Semibold"/>
                        </a:rPr>
                        <a:t> </a:t>
                      </a:r>
                      <a:r>
                        <a:rPr sz="800" b="1" spc="-10" dirty="0">
                          <a:latin typeface="SharpSansDisplayNo1-Semibold"/>
                          <a:cs typeface="SharpSansDisplayNo1-Semibold"/>
                        </a:rPr>
                        <a:t>policy</a:t>
                      </a:r>
                      <a:endParaRPr sz="800">
                        <a:latin typeface="SharpSansDisplayNo1-Semibold"/>
                        <a:cs typeface="SharpSansDisplayNo1-Semibold"/>
                      </a:endParaRPr>
                    </a:p>
                    <a:p>
                      <a:pPr marL="317500" marR="99695">
                        <a:lnSpc>
                          <a:spcPct val="114599"/>
                        </a:lnSpc>
                        <a:spcBef>
                          <a:spcPts val="150"/>
                        </a:spcBef>
                      </a:pP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Chinese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policy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has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shifted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 into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a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position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of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modest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accommodation,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while</a:t>
                      </a:r>
                      <a:r>
                        <a:rPr sz="8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further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easing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should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limit downside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risks.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High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US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yields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are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likely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to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keep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other</a:t>
                      </a:r>
                      <a:r>
                        <a:rPr sz="8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central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banks cautious, while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the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Bank of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Japan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is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likely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to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maintain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its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broad</a:t>
                      </a:r>
                      <a:r>
                        <a:rPr sz="8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policy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stance.</a:t>
                      </a:r>
                      <a:endParaRPr sz="8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76200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1050">
                <a:tc>
                  <a:txBody>
                    <a:bodyPr/>
                    <a:lstStyle/>
                    <a:p>
                      <a:pPr marL="3175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800" b="1" spc="-10" dirty="0">
                          <a:latin typeface="SharpSansDisplayNo1-Semibold"/>
                          <a:cs typeface="SharpSansDisplayNo1-Semibold"/>
                        </a:rPr>
                        <a:t>Politics</a:t>
                      </a:r>
                      <a:endParaRPr sz="800" dirty="0">
                        <a:latin typeface="SharpSansDisplayNo1-Semibold"/>
                        <a:cs typeface="SharpSansDisplayNo1-Semibold"/>
                      </a:endParaRPr>
                    </a:p>
                    <a:p>
                      <a:pPr marL="317500" marR="30480">
                        <a:lnSpc>
                          <a:spcPct val="114599"/>
                        </a:lnSpc>
                        <a:spcBef>
                          <a:spcPts val="125"/>
                        </a:spcBef>
                      </a:pP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US-China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relations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continue to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be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the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top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political risk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in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the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region,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with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both</a:t>
                      </a:r>
                      <a:r>
                        <a:rPr sz="8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countries</a:t>
                      </a:r>
                      <a:r>
                        <a:rPr sz="800" spc="-3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pursuing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incompatible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policy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priorities.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The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US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election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is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a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key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event</a:t>
                      </a:r>
                      <a:r>
                        <a:rPr sz="8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risk,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with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candidates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potentially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competing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to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be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seen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as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‘toughest’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on</a:t>
                      </a:r>
                      <a:r>
                        <a:rPr sz="8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China.</a:t>
                      </a:r>
                      <a:r>
                        <a:rPr sz="8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Additionally,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the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5" dirty="0">
                          <a:latin typeface="SharpSansDisplayNo1-Book"/>
                          <a:cs typeface="SharpSansDisplayNo1-Book"/>
                        </a:rPr>
                        <a:t>Taiwanese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election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in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early 2024 </a:t>
                      </a:r>
                      <a:r>
                        <a:rPr sz="800" dirty="0">
                          <a:latin typeface="SharpSansDisplayNo1-Book"/>
                          <a:cs typeface="SharpSansDisplayNo1-Book"/>
                        </a:rPr>
                        <a:t>is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another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potential</a:t>
                      </a:r>
                      <a:r>
                        <a:rPr sz="8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800" spc="-20" dirty="0">
                          <a:latin typeface="SharpSansDisplayNo1-Book"/>
                          <a:cs typeface="SharpSansDisplayNo1-Book"/>
                        </a:rPr>
                        <a:t>flash</a:t>
                      </a:r>
                      <a:r>
                        <a:rPr sz="800" spc="-10" dirty="0">
                          <a:latin typeface="SharpSansDisplayNo1-Book"/>
                          <a:cs typeface="SharpSansDisplayNo1-Book"/>
                        </a:rPr>
                        <a:t> point.</a:t>
                      </a:r>
                      <a:endParaRPr sz="800" dirty="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76200" marB="0">
                    <a:lnT w="3175">
                      <a:solidFill>
                        <a:srgbClr val="A7A8A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2" name="object 1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32967" y="4102142"/>
            <a:ext cx="190500" cy="190500"/>
          </a:xfrm>
          <a:prstGeom prst="rect">
            <a:avLst/>
          </a:prstGeom>
        </p:spPr>
      </p:pic>
      <p:pic>
        <p:nvPicPr>
          <p:cNvPr id="123" name="object 1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32967" y="4959392"/>
            <a:ext cx="190500" cy="190500"/>
          </a:xfrm>
          <a:prstGeom prst="rect">
            <a:avLst/>
          </a:prstGeom>
        </p:spPr>
      </p:pic>
      <p:pic>
        <p:nvPicPr>
          <p:cNvPr id="124" name="object 1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32967" y="5676942"/>
            <a:ext cx="190500" cy="190500"/>
          </a:xfrm>
          <a:prstGeom prst="rect">
            <a:avLst/>
          </a:prstGeom>
        </p:spPr>
      </p:pic>
      <p:pic>
        <p:nvPicPr>
          <p:cNvPr id="125" name="object 1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32967" y="6534191"/>
            <a:ext cx="190500" cy="190500"/>
          </a:xfrm>
          <a:prstGeom prst="rect">
            <a:avLst/>
          </a:prstGeom>
        </p:spPr>
      </p:pic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C62A58C-17C9-2C48-B37B-B691B22794C6}"/>
              </a:ext>
            </a:extLst>
          </p:cNvPr>
          <p:cNvGrpSpPr/>
          <p:nvPr/>
        </p:nvGrpSpPr>
        <p:grpSpPr>
          <a:xfrm>
            <a:off x="616700" y="7520121"/>
            <a:ext cx="13808595" cy="289823"/>
            <a:chOff x="616700" y="7520121"/>
            <a:chExt cx="13808595" cy="289823"/>
          </a:xfrm>
        </p:grpSpPr>
        <p:sp>
          <p:nvSpPr>
            <p:cNvPr id="126" name="object 126"/>
            <p:cNvSpPr txBox="1"/>
            <p:nvPr/>
          </p:nvSpPr>
          <p:spPr>
            <a:xfrm>
              <a:off x="616700" y="7520121"/>
              <a:ext cx="9074147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latin typeface="SharpSansDisplayNo1-Book"/>
                  <a:cs typeface="SharpSansDisplayNo1-Book"/>
                </a:rPr>
                <a:t>Source:</a:t>
              </a:r>
              <a:r>
                <a:rPr sz="900" spc="-20" dirty="0">
                  <a:latin typeface="SharpSansDisplayNo1-Book"/>
                  <a:cs typeface="SharpSansDisplayNo1-Book"/>
                </a:rPr>
                <a:t> </a:t>
              </a:r>
              <a:r>
                <a:rPr sz="900" spc="-10" dirty="0">
                  <a:latin typeface="SharpSansDisplayNo1-Book"/>
                  <a:cs typeface="SharpSansDisplayNo1-Book"/>
                </a:rPr>
                <a:t>abrdn</a:t>
              </a:r>
              <a:endParaRPr sz="900" dirty="0">
                <a:latin typeface="SharpSansDisplayNo1-Book"/>
                <a:cs typeface="SharpSansDisplayNo1-Book"/>
              </a:endParaRPr>
            </a:p>
            <a:p>
              <a:pPr marL="12700">
                <a:lnSpc>
                  <a:spcPct val="100000"/>
                </a:lnSpc>
                <a:spcBef>
                  <a:spcPts val="30"/>
                </a:spcBef>
              </a:pPr>
              <a:r>
                <a:rPr sz="900" dirty="0">
                  <a:latin typeface="SharpSansDisplayNo1-Book"/>
                  <a:cs typeface="SharpSansDisplayNo1-Book"/>
                </a:rPr>
                <a:t>Projections</a:t>
              </a:r>
              <a:r>
                <a:rPr sz="900" spc="-10" dirty="0">
                  <a:latin typeface="SharpSansDisplayNo1-Book"/>
                  <a:cs typeface="SharpSansDisplayNo1-Book"/>
                </a:rPr>
                <a:t> </a:t>
              </a:r>
              <a:r>
                <a:rPr sz="900" dirty="0">
                  <a:latin typeface="SharpSansDisplayNo1-Book"/>
                  <a:cs typeface="SharpSansDisplayNo1-Book"/>
                </a:rPr>
                <a:t>are</a:t>
              </a:r>
              <a:r>
                <a:rPr sz="900" spc="-5" dirty="0">
                  <a:latin typeface="SharpSansDisplayNo1-Book"/>
                  <a:cs typeface="SharpSansDisplayNo1-Book"/>
                </a:rPr>
                <a:t> </a:t>
              </a:r>
              <a:r>
                <a:rPr sz="900" spc="-10" dirty="0">
                  <a:latin typeface="SharpSansDisplayNo1-Book"/>
                  <a:cs typeface="SharpSansDisplayNo1-Book"/>
                </a:rPr>
                <a:t>offered</a:t>
              </a:r>
              <a:r>
                <a:rPr sz="900" spc="-5" dirty="0">
                  <a:latin typeface="SharpSansDisplayNo1-Book"/>
                  <a:cs typeface="SharpSansDisplayNo1-Book"/>
                </a:rPr>
                <a:t> </a:t>
              </a:r>
              <a:r>
                <a:rPr sz="900" dirty="0">
                  <a:latin typeface="SharpSansDisplayNo1-Book"/>
                  <a:cs typeface="SharpSansDisplayNo1-Book"/>
                </a:rPr>
                <a:t>as</a:t>
              </a:r>
              <a:r>
                <a:rPr sz="900" spc="-5" dirty="0">
                  <a:latin typeface="SharpSansDisplayNo1-Book"/>
                  <a:cs typeface="SharpSansDisplayNo1-Book"/>
                </a:rPr>
                <a:t> </a:t>
              </a:r>
              <a:r>
                <a:rPr sz="900" dirty="0">
                  <a:latin typeface="SharpSansDisplayNo1-Book"/>
                  <a:cs typeface="SharpSansDisplayNo1-Book"/>
                </a:rPr>
                <a:t>opinion</a:t>
              </a:r>
              <a:r>
                <a:rPr sz="900" spc="-5" dirty="0">
                  <a:latin typeface="SharpSansDisplayNo1-Book"/>
                  <a:cs typeface="SharpSansDisplayNo1-Book"/>
                </a:rPr>
                <a:t> </a:t>
              </a:r>
              <a:r>
                <a:rPr sz="900" dirty="0">
                  <a:latin typeface="SharpSansDisplayNo1-Book"/>
                  <a:cs typeface="SharpSansDisplayNo1-Book"/>
                </a:rPr>
                <a:t>and</a:t>
              </a:r>
              <a:r>
                <a:rPr sz="900" spc="-5" dirty="0">
                  <a:latin typeface="SharpSansDisplayNo1-Book"/>
                  <a:cs typeface="SharpSansDisplayNo1-Book"/>
                </a:rPr>
                <a:t> </a:t>
              </a:r>
              <a:r>
                <a:rPr sz="900" dirty="0">
                  <a:latin typeface="SharpSansDisplayNo1-Book"/>
                  <a:cs typeface="SharpSansDisplayNo1-Book"/>
                </a:rPr>
                <a:t>are</a:t>
              </a:r>
              <a:r>
                <a:rPr sz="900" spc="-5" dirty="0">
                  <a:latin typeface="SharpSansDisplayNo1-Book"/>
                  <a:cs typeface="SharpSansDisplayNo1-Book"/>
                </a:rPr>
                <a:t> </a:t>
              </a:r>
              <a:r>
                <a:rPr sz="900" dirty="0">
                  <a:latin typeface="SharpSansDisplayNo1-Book"/>
                  <a:cs typeface="SharpSansDisplayNo1-Book"/>
                </a:rPr>
                <a:t>not</a:t>
              </a:r>
              <a:r>
                <a:rPr sz="900" spc="-10" dirty="0">
                  <a:latin typeface="SharpSansDisplayNo1-Book"/>
                  <a:cs typeface="SharpSansDisplayNo1-Book"/>
                </a:rPr>
                <a:t> reflective</a:t>
              </a:r>
              <a:r>
                <a:rPr sz="900" spc="-5" dirty="0">
                  <a:latin typeface="SharpSansDisplayNo1-Book"/>
                  <a:cs typeface="SharpSansDisplayNo1-Book"/>
                </a:rPr>
                <a:t> </a:t>
              </a:r>
              <a:r>
                <a:rPr sz="900" dirty="0">
                  <a:latin typeface="SharpSansDisplayNo1-Book"/>
                  <a:cs typeface="SharpSansDisplayNo1-Book"/>
                </a:rPr>
                <a:t>of</a:t>
              </a:r>
              <a:r>
                <a:rPr sz="900" spc="-5" dirty="0">
                  <a:latin typeface="SharpSansDisplayNo1-Book"/>
                  <a:cs typeface="SharpSansDisplayNo1-Book"/>
                </a:rPr>
                <a:t> </a:t>
              </a:r>
              <a:r>
                <a:rPr sz="900" spc="-10" dirty="0">
                  <a:latin typeface="SharpSansDisplayNo1-Book"/>
                  <a:cs typeface="SharpSansDisplayNo1-Book"/>
                </a:rPr>
                <a:t>potential</a:t>
              </a:r>
              <a:r>
                <a:rPr sz="900" spc="-5" dirty="0">
                  <a:latin typeface="SharpSansDisplayNo1-Book"/>
                  <a:cs typeface="SharpSansDisplayNo1-Book"/>
                </a:rPr>
                <a:t> </a:t>
              </a:r>
              <a:r>
                <a:rPr sz="900" dirty="0">
                  <a:latin typeface="SharpSansDisplayNo1-Book"/>
                  <a:cs typeface="SharpSansDisplayNo1-Book"/>
                </a:rPr>
                <a:t>performance.</a:t>
              </a:r>
              <a:r>
                <a:rPr sz="900" spc="-5" dirty="0">
                  <a:latin typeface="SharpSansDisplayNo1-Book"/>
                  <a:cs typeface="SharpSansDisplayNo1-Book"/>
                </a:rPr>
                <a:t> </a:t>
              </a:r>
              <a:r>
                <a:rPr sz="900" dirty="0">
                  <a:latin typeface="SharpSansDisplayNo1-Book"/>
                  <a:cs typeface="SharpSansDisplayNo1-Book"/>
                </a:rPr>
                <a:t>Projections</a:t>
              </a:r>
              <a:r>
                <a:rPr sz="900" spc="-5" dirty="0">
                  <a:latin typeface="SharpSansDisplayNo1-Book"/>
                  <a:cs typeface="SharpSansDisplayNo1-Book"/>
                </a:rPr>
                <a:t> </a:t>
              </a:r>
              <a:r>
                <a:rPr sz="900" dirty="0">
                  <a:latin typeface="SharpSansDisplayNo1-Book"/>
                  <a:cs typeface="SharpSansDisplayNo1-Book"/>
                </a:rPr>
                <a:t>are</a:t>
              </a:r>
              <a:r>
                <a:rPr sz="900" spc="-5" dirty="0">
                  <a:latin typeface="SharpSansDisplayNo1-Book"/>
                  <a:cs typeface="SharpSansDisplayNo1-Book"/>
                </a:rPr>
                <a:t> </a:t>
              </a:r>
              <a:r>
                <a:rPr sz="900" dirty="0">
                  <a:latin typeface="SharpSansDisplayNo1-Book"/>
                  <a:cs typeface="SharpSansDisplayNo1-Book"/>
                </a:rPr>
                <a:t>not</a:t>
              </a:r>
              <a:r>
                <a:rPr sz="900" spc="-10" dirty="0">
                  <a:latin typeface="SharpSansDisplayNo1-Book"/>
                  <a:cs typeface="SharpSansDisplayNo1-Book"/>
                </a:rPr>
                <a:t> guaranteed</a:t>
              </a:r>
              <a:r>
                <a:rPr sz="900" spc="-5" dirty="0">
                  <a:latin typeface="SharpSansDisplayNo1-Book"/>
                  <a:cs typeface="SharpSansDisplayNo1-Book"/>
                </a:rPr>
                <a:t> </a:t>
              </a:r>
              <a:r>
                <a:rPr sz="900" dirty="0">
                  <a:latin typeface="SharpSansDisplayNo1-Book"/>
                  <a:cs typeface="SharpSansDisplayNo1-Book"/>
                </a:rPr>
                <a:t>and</a:t>
              </a:r>
              <a:r>
                <a:rPr sz="900" spc="-5" dirty="0">
                  <a:latin typeface="SharpSansDisplayNo1-Book"/>
                  <a:cs typeface="SharpSansDisplayNo1-Book"/>
                </a:rPr>
                <a:t> </a:t>
              </a:r>
              <a:r>
                <a:rPr sz="900" dirty="0">
                  <a:latin typeface="SharpSansDisplayNo1-Book"/>
                  <a:cs typeface="SharpSansDisplayNo1-Book"/>
                </a:rPr>
                <a:t>actual</a:t>
              </a:r>
              <a:r>
                <a:rPr sz="900" spc="-5" dirty="0">
                  <a:latin typeface="SharpSansDisplayNo1-Book"/>
                  <a:cs typeface="SharpSansDisplayNo1-Book"/>
                </a:rPr>
                <a:t> </a:t>
              </a:r>
              <a:r>
                <a:rPr sz="900" spc="-10" dirty="0">
                  <a:latin typeface="SharpSansDisplayNo1-Book"/>
                  <a:cs typeface="SharpSansDisplayNo1-Book"/>
                </a:rPr>
                <a:t>events</a:t>
              </a:r>
              <a:r>
                <a:rPr sz="900" spc="-5" dirty="0">
                  <a:latin typeface="SharpSansDisplayNo1-Book"/>
                  <a:cs typeface="SharpSansDisplayNo1-Book"/>
                </a:rPr>
                <a:t> </a:t>
              </a:r>
              <a:r>
                <a:rPr sz="900" dirty="0">
                  <a:latin typeface="SharpSansDisplayNo1-Book"/>
                  <a:cs typeface="SharpSansDisplayNo1-Book"/>
                </a:rPr>
                <a:t>or</a:t>
              </a:r>
              <a:r>
                <a:rPr sz="900" spc="-5" dirty="0">
                  <a:latin typeface="SharpSansDisplayNo1-Book"/>
                  <a:cs typeface="SharpSansDisplayNo1-Book"/>
                </a:rPr>
                <a:t> </a:t>
              </a:r>
              <a:r>
                <a:rPr sz="900" dirty="0">
                  <a:latin typeface="SharpSansDisplayNo1-Book"/>
                  <a:cs typeface="SharpSansDisplayNo1-Book"/>
                </a:rPr>
                <a:t>results</a:t>
              </a:r>
              <a:r>
                <a:rPr sz="900" spc="-5" dirty="0">
                  <a:latin typeface="SharpSansDisplayNo1-Book"/>
                  <a:cs typeface="SharpSansDisplayNo1-Book"/>
                </a:rPr>
                <a:t> </a:t>
              </a:r>
              <a:r>
                <a:rPr sz="900" dirty="0">
                  <a:latin typeface="SharpSansDisplayNo1-Book"/>
                  <a:cs typeface="SharpSansDisplayNo1-Book"/>
                </a:rPr>
                <a:t>may</a:t>
              </a:r>
              <a:r>
                <a:rPr sz="900" spc="-10" dirty="0">
                  <a:latin typeface="SharpSansDisplayNo1-Book"/>
                  <a:cs typeface="SharpSansDisplayNo1-Book"/>
                </a:rPr>
                <a:t> </a:t>
              </a:r>
              <a:r>
                <a:rPr sz="900" dirty="0">
                  <a:latin typeface="SharpSansDisplayNo1-Book"/>
                  <a:cs typeface="SharpSansDisplayNo1-Book"/>
                </a:rPr>
                <a:t>differ</a:t>
              </a:r>
              <a:r>
                <a:rPr sz="900" spc="-5" dirty="0">
                  <a:latin typeface="SharpSansDisplayNo1-Book"/>
                  <a:cs typeface="SharpSansDisplayNo1-Book"/>
                </a:rPr>
                <a:t> </a:t>
              </a:r>
              <a:r>
                <a:rPr sz="900" spc="-10" dirty="0">
                  <a:latin typeface="SharpSansDisplayNo1-Book"/>
                  <a:cs typeface="SharpSansDisplayNo1-Book"/>
                </a:rPr>
                <a:t>materially</a:t>
              </a:r>
              <a:endParaRPr sz="900" dirty="0">
                <a:latin typeface="SharpSansDisplayNo1-Book"/>
                <a:cs typeface="SharpSansDisplayNo1-Book"/>
              </a:endParaRP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0DB725A2-BCFB-8947-89E2-32FE8273BA40}"/>
                </a:ext>
              </a:extLst>
            </p:cNvPr>
            <p:cNvGrpSpPr/>
            <p:nvPr/>
          </p:nvGrpSpPr>
          <p:grpSpPr>
            <a:xfrm>
              <a:off x="11510982" y="7594595"/>
              <a:ext cx="2914313" cy="147320"/>
              <a:chOff x="11510982" y="7594595"/>
              <a:chExt cx="2914313" cy="147320"/>
            </a:xfrm>
          </p:grpSpPr>
          <p:sp>
            <p:nvSpPr>
              <p:cNvPr id="127" name="object 127"/>
              <p:cNvSpPr txBox="1"/>
              <p:nvPr/>
            </p:nvSpPr>
            <p:spPr>
              <a:xfrm>
                <a:off x="11510982" y="7594595"/>
                <a:ext cx="1033144" cy="14732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800" b="1" spc="-10" dirty="0">
                    <a:latin typeface="SharpSansDisplayNo1-Semibold"/>
                    <a:cs typeface="SharpSansDisplayNo1-Semibold"/>
                  </a:rPr>
                  <a:t>Market</a:t>
                </a:r>
                <a:r>
                  <a:rPr sz="800" b="1" spc="-5" dirty="0">
                    <a:latin typeface="SharpSansDisplayNo1-Semibold"/>
                    <a:cs typeface="SharpSansDisplayNo1-Semibold"/>
                  </a:rPr>
                  <a:t> </a:t>
                </a:r>
                <a:r>
                  <a:rPr sz="800" b="1" dirty="0">
                    <a:latin typeface="SharpSansDisplayNo1-Semibold"/>
                    <a:cs typeface="SharpSansDisplayNo1-Semibold"/>
                  </a:rPr>
                  <a:t>dynamics </a:t>
                </a:r>
                <a:r>
                  <a:rPr sz="800" b="1" spc="-20" dirty="0">
                    <a:latin typeface="SharpSansDisplayNo1-Semibold"/>
                    <a:cs typeface="SharpSansDisplayNo1-Semibold"/>
                  </a:rPr>
                  <a:t>key</a:t>
                </a:r>
                <a:r>
                  <a:rPr sz="800" spc="-20" dirty="0">
                    <a:latin typeface="SharpSansDisplayNo1-Book"/>
                    <a:cs typeface="SharpSansDisplayNo1-Book"/>
                  </a:rPr>
                  <a:t>:</a:t>
                </a:r>
                <a:endParaRPr sz="800" dirty="0">
                  <a:latin typeface="SharpSansDisplayNo1-Book"/>
                  <a:cs typeface="SharpSansDisplayNo1-Book"/>
                </a:endParaRPr>
              </a:p>
            </p:txBody>
          </p:sp>
          <p:pic>
            <p:nvPicPr>
              <p:cNvPr id="128" name="object 128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2581731" y="7632705"/>
                <a:ext cx="88900" cy="88900"/>
              </a:xfrm>
              <a:prstGeom prst="rect">
                <a:avLst/>
              </a:prstGeom>
            </p:spPr>
          </p:pic>
          <p:sp>
            <p:nvSpPr>
              <p:cNvPr id="129" name="object 129"/>
              <p:cNvSpPr txBox="1"/>
              <p:nvPr/>
            </p:nvSpPr>
            <p:spPr>
              <a:xfrm>
                <a:off x="12683331" y="7594595"/>
                <a:ext cx="386080" cy="14732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800" spc="-10" dirty="0">
                    <a:latin typeface="SharpSansDisplayNo1-Book"/>
                    <a:cs typeface="SharpSansDisplayNo1-Book"/>
                  </a:rPr>
                  <a:t>Positive</a:t>
                </a:r>
                <a:endParaRPr sz="800" dirty="0">
                  <a:latin typeface="SharpSansDisplayNo1-Book"/>
                  <a:cs typeface="SharpSansDisplayNo1-Book"/>
                </a:endParaRPr>
              </a:p>
            </p:txBody>
          </p:sp>
          <p:pic>
            <p:nvPicPr>
              <p:cNvPr id="130" name="object 130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3188950" y="7632705"/>
                <a:ext cx="88900" cy="88900"/>
              </a:xfrm>
              <a:prstGeom prst="rect">
                <a:avLst/>
              </a:prstGeom>
            </p:spPr>
          </p:pic>
          <p:sp>
            <p:nvSpPr>
              <p:cNvPr id="131" name="object 131"/>
              <p:cNvSpPr txBox="1"/>
              <p:nvPr/>
            </p:nvSpPr>
            <p:spPr>
              <a:xfrm>
                <a:off x="13277850" y="7594595"/>
                <a:ext cx="379095" cy="14732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800" spc="-10" dirty="0">
                    <a:latin typeface="SharpSansDisplayNo1-Book"/>
                    <a:cs typeface="SharpSansDisplayNo1-Book"/>
                  </a:rPr>
                  <a:t>Neutral</a:t>
                </a:r>
                <a:endParaRPr sz="800" dirty="0">
                  <a:latin typeface="SharpSansDisplayNo1-Book"/>
                  <a:cs typeface="SharpSansDisplayNo1-Book"/>
                </a:endParaRPr>
              </a:p>
            </p:txBody>
          </p:sp>
          <p:pic>
            <p:nvPicPr>
              <p:cNvPr id="132" name="object 132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3811250" y="7632705"/>
                <a:ext cx="88900" cy="88900"/>
              </a:xfrm>
              <a:prstGeom prst="rect">
                <a:avLst/>
              </a:prstGeom>
            </p:spPr>
          </p:pic>
          <p:sp>
            <p:nvSpPr>
              <p:cNvPr id="133" name="object 133"/>
              <p:cNvSpPr txBox="1"/>
              <p:nvPr/>
            </p:nvSpPr>
            <p:spPr>
              <a:xfrm>
                <a:off x="13963650" y="7594595"/>
                <a:ext cx="461645" cy="14732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800" spc="-10" dirty="0">
                    <a:latin typeface="SharpSansDisplayNo1-Book"/>
                    <a:cs typeface="SharpSansDisplayNo1-Book"/>
                  </a:rPr>
                  <a:t>Negative</a:t>
                </a:r>
                <a:endParaRPr sz="800" dirty="0">
                  <a:latin typeface="SharpSansDisplayNo1-Book"/>
                  <a:cs typeface="SharpSansDisplayNo1-Book"/>
                </a:endParaRPr>
              </a:p>
            </p:txBody>
          </p:sp>
        </p:grpSp>
      </p:grpSp>
      <p:sp>
        <p:nvSpPr>
          <p:cNvPr id="134" name="object 1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20" dirty="0"/>
              <a:t>Private</a:t>
            </a:r>
            <a:r>
              <a:rPr dirty="0"/>
              <a:t> </a:t>
            </a:r>
            <a:r>
              <a:rPr spc="-20" dirty="0"/>
              <a:t>Markets</a:t>
            </a:r>
            <a:r>
              <a:rPr dirty="0"/>
              <a:t> </a:t>
            </a:r>
            <a:r>
              <a:rPr spc="-10" dirty="0"/>
              <a:t>House</a:t>
            </a:r>
            <a:r>
              <a:rPr spc="5" dirty="0"/>
              <a:t> </a:t>
            </a:r>
            <a:r>
              <a:rPr spc="-20" dirty="0"/>
              <a:t>View</a:t>
            </a:r>
          </a:p>
        </p:txBody>
      </p:sp>
      <p:sp>
        <p:nvSpPr>
          <p:cNvPr id="135" name="object 1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330">
              <a:lnSpc>
                <a:spcPts val="910"/>
              </a:lnSpc>
            </a:pPr>
            <a:fld id="{81D60167-4931-47E6-BA6A-407CBD079E47}" type="slidenum">
              <a:rPr dirty="0">
                <a:solidFill>
                  <a:srgbClr val="FFFFFF"/>
                </a:solidFill>
              </a:rPr>
              <a:t>6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6593FBE3-06CA-7B33-5C11-B6C60E34264F}"/>
              </a:ext>
            </a:extLst>
          </p:cNvPr>
          <p:cNvSpPr txBox="1"/>
          <p:nvPr/>
        </p:nvSpPr>
        <p:spPr>
          <a:xfrm>
            <a:off x="818324" y="3688093"/>
            <a:ext cx="3213453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R="5080" algn="l">
              <a:lnSpc>
                <a:spcPct val="100000"/>
              </a:lnSpc>
            </a:pPr>
            <a:r>
              <a:rPr lang="en-GB" sz="900" dirty="0">
                <a:latin typeface="SharpSansDisplayNo1-Book"/>
                <a:cs typeface="SharpSansDisplayNo1-Book"/>
              </a:rPr>
              <a:t>Source:</a:t>
            </a:r>
            <a:r>
              <a:rPr lang="en-GB" sz="900" spc="-5" dirty="0">
                <a:latin typeface="SharpSansDisplayNo1-Book"/>
                <a:cs typeface="SharpSansDisplayNo1-Book"/>
              </a:rPr>
              <a:t> </a:t>
            </a:r>
            <a:r>
              <a:rPr lang="en-GB" sz="900" dirty="0">
                <a:latin typeface="SharpSansDisplayNo1-Book"/>
                <a:cs typeface="SharpSansDisplayNo1-Book"/>
              </a:rPr>
              <a:t>abrdn</a:t>
            </a:r>
            <a:r>
              <a:rPr lang="en-GB" sz="900" spc="-5" dirty="0">
                <a:latin typeface="SharpSansDisplayNo1-Book"/>
                <a:cs typeface="SharpSansDisplayNo1-Book"/>
              </a:rPr>
              <a:t> </a:t>
            </a:r>
            <a:r>
              <a:rPr lang="en-GB" sz="900" spc="-10" dirty="0">
                <a:latin typeface="SharpSansDisplayNo1-Book"/>
                <a:cs typeface="SharpSansDisplayNo1-Book"/>
              </a:rPr>
              <a:t>Research</a:t>
            </a:r>
            <a:r>
              <a:rPr lang="en-GB" sz="900" dirty="0">
                <a:latin typeface="SharpSansDisplayNo1-Book"/>
                <a:cs typeface="SharpSansDisplayNo1-Book"/>
              </a:rPr>
              <a:t> Institute</a:t>
            </a:r>
            <a:r>
              <a:rPr lang="en-GB" sz="900" spc="-5" dirty="0">
                <a:latin typeface="SharpSansDisplayNo1-Book"/>
                <a:cs typeface="SharpSansDisplayNo1-Book"/>
              </a:rPr>
              <a:t> </a:t>
            </a:r>
            <a:r>
              <a:rPr lang="en-GB" sz="900" dirty="0">
                <a:latin typeface="SharpSansDisplayNo1-Book"/>
                <a:cs typeface="SharpSansDisplayNo1-Book"/>
              </a:rPr>
              <a:t>and</a:t>
            </a:r>
            <a:r>
              <a:rPr lang="en-GB" sz="900" spc="-5" dirty="0">
                <a:latin typeface="SharpSansDisplayNo1-Book"/>
                <a:cs typeface="SharpSansDisplayNo1-Book"/>
              </a:rPr>
              <a:t> </a:t>
            </a:r>
            <a:r>
              <a:rPr lang="en-GB" sz="900" spc="-10" dirty="0">
                <a:latin typeface="SharpSansDisplayNo1-Book"/>
                <a:cs typeface="SharpSansDisplayNo1-Book"/>
              </a:rPr>
              <a:t>Oxford</a:t>
            </a:r>
            <a:r>
              <a:rPr lang="en-GB" sz="900" dirty="0">
                <a:latin typeface="SharpSansDisplayNo1-Book"/>
                <a:cs typeface="SharpSansDisplayNo1-Book"/>
              </a:rPr>
              <a:t> </a:t>
            </a:r>
            <a:r>
              <a:rPr lang="en-GB" sz="900" spc="-10" dirty="0">
                <a:latin typeface="SharpSansDisplayNo1-Book"/>
                <a:cs typeface="SharpSansDisplayNo1-Book"/>
              </a:rPr>
              <a:t>Economics</a:t>
            </a:r>
            <a:endParaRPr lang="en-GB" sz="900" dirty="0">
              <a:latin typeface="SharpSansDisplayNo1-Book"/>
              <a:cs typeface="SharpSansDisplayNo1-Book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482D3CFE-582B-097A-3F1F-A6491D075F80}"/>
              </a:ext>
            </a:extLst>
          </p:cNvPr>
          <p:cNvSpPr txBox="1"/>
          <p:nvPr/>
        </p:nvSpPr>
        <p:spPr>
          <a:xfrm>
            <a:off x="10218967" y="3688093"/>
            <a:ext cx="3213453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R="5080" algn="l">
              <a:lnSpc>
                <a:spcPct val="100000"/>
              </a:lnSpc>
            </a:pPr>
            <a:r>
              <a:rPr lang="en-GB" sz="900" dirty="0">
                <a:latin typeface="SharpSansDisplayNo1-Book"/>
                <a:cs typeface="SharpSansDisplayNo1-Book"/>
              </a:rPr>
              <a:t>Source:</a:t>
            </a:r>
            <a:r>
              <a:rPr lang="en-GB" sz="900" spc="-5" dirty="0">
                <a:latin typeface="SharpSansDisplayNo1-Book"/>
                <a:cs typeface="SharpSansDisplayNo1-Book"/>
              </a:rPr>
              <a:t> </a:t>
            </a:r>
            <a:r>
              <a:rPr lang="en-GB" sz="900" dirty="0">
                <a:latin typeface="SharpSansDisplayNo1-Book"/>
                <a:cs typeface="SharpSansDisplayNo1-Book"/>
              </a:rPr>
              <a:t>abrdn</a:t>
            </a:r>
            <a:r>
              <a:rPr lang="en-GB" sz="900" spc="-5" dirty="0">
                <a:latin typeface="SharpSansDisplayNo1-Book"/>
                <a:cs typeface="SharpSansDisplayNo1-Book"/>
              </a:rPr>
              <a:t> </a:t>
            </a:r>
            <a:r>
              <a:rPr lang="en-GB" sz="900" spc="-10" dirty="0">
                <a:latin typeface="SharpSansDisplayNo1-Book"/>
                <a:cs typeface="SharpSansDisplayNo1-Book"/>
              </a:rPr>
              <a:t>Research</a:t>
            </a:r>
            <a:r>
              <a:rPr lang="en-GB" sz="900" dirty="0">
                <a:latin typeface="SharpSansDisplayNo1-Book"/>
                <a:cs typeface="SharpSansDisplayNo1-Book"/>
              </a:rPr>
              <a:t> Institute</a:t>
            </a:r>
            <a:r>
              <a:rPr lang="en-GB" sz="900" spc="-5" dirty="0">
                <a:latin typeface="SharpSansDisplayNo1-Book"/>
                <a:cs typeface="SharpSansDisplayNo1-Book"/>
              </a:rPr>
              <a:t> </a:t>
            </a:r>
            <a:r>
              <a:rPr lang="en-GB" sz="900" dirty="0">
                <a:latin typeface="SharpSansDisplayNo1-Book"/>
                <a:cs typeface="SharpSansDisplayNo1-Book"/>
              </a:rPr>
              <a:t>and</a:t>
            </a:r>
            <a:r>
              <a:rPr lang="en-GB" sz="900" spc="-5" dirty="0">
                <a:latin typeface="SharpSansDisplayNo1-Book"/>
                <a:cs typeface="SharpSansDisplayNo1-Book"/>
              </a:rPr>
              <a:t> </a:t>
            </a:r>
            <a:r>
              <a:rPr lang="en-GB" sz="900" spc="-10" dirty="0">
                <a:latin typeface="SharpSansDisplayNo1-Book"/>
                <a:cs typeface="SharpSansDisplayNo1-Book"/>
              </a:rPr>
              <a:t>Oxford</a:t>
            </a:r>
            <a:r>
              <a:rPr lang="en-GB" sz="900" dirty="0">
                <a:latin typeface="SharpSansDisplayNo1-Book"/>
                <a:cs typeface="SharpSansDisplayNo1-Book"/>
              </a:rPr>
              <a:t> </a:t>
            </a:r>
            <a:r>
              <a:rPr lang="en-GB" sz="900" spc="-10" dirty="0">
                <a:latin typeface="SharpSansDisplayNo1-Book"/>
                <a:cs typeface="SharpSansDisplayNo1-Book"/>
              </a:rPr>
              <a:t>Economics</a:t>
            </a:r>
            <a:endParaRPr lang="en-GB" sz="900" dirty="0">
              <a:latin typeface="SharpSansDisplayNo1-Book"/>
              <a:cs typeface="SharpSansDisplayNo1-Book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26C8C129-57D3-3212-BBD0-4166126B9302}"/>
              </a:ext>
            </a:extLst>
          </p:cNvPr>
          <p:cNvSpPr txBox="1"/>
          <p:nvPr/>
        </p:nvSpPr>
        <p:spPr>
          <a:xfrm>
            <a:off x="5516533" y="3688093"/>
            <a:ext cx="3213453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R="5080" algn="l">
              <a:lnSpc>
                <a:spcPct val="100000"/>
              </a:lnSpc>
            </a:pPr>
            <a:r>
              <a:rPr lang="en-GB" sz="900" dirty="0">
                <a:latin typeface="SharpSansDisplayNo1-Book"/>
                <a:cs typeface="SharpSansDisplayNo1-Book"/>
              </a:rPr>
              <a:t>Source:</a:t>
            </a:r>
            <a:r>
              <a:rPr lang="en-GB" sz="900" spc="-5" dirty="0">
                <a:latin typeface="SharpSansDisplayNo1-Book"/>
                <a:cs typeface="SharpSansDisplayNo1-Book"/>
              </a:rPr>
              <a:t> </a:t>
            </a:r>
            <a:r>
              <a:rPr lang="en-GB" sz="900" dirty="0">
                <a:latin typeface="SharpSansDisplayNo1-Book"/>
                <a:cs typeface="SharpSansDisplayNo1-Book"/>
              </a:rPr>
              <a:t>abrdn</a:t>
            </a:r>
            <a:r>
              <a:rPr lang="en-GB" sz="900" spc="-5" dirty="0">
                <a:latin typeface="SharpSansDisplayNo1-Book"/>
                <a:cs typeface="SharpSansDisplayNo1-Book"/>
              </a:rPr>
              <a:t> </a:t>
            </a:r>
            <a:r>
              <a:rPr lang="en-GB" sz="900" spc="-10" dirty="0">
                <a:latin typeface="SharpSansDisplayNo1-Book"/>
                <a:cs typeface="SharpSansDisplayNo1-Book"/>
              </a:rPr>
              <a:t>Research</a:t>
            </a:r>
            <a:r>
              <a:rPr lang="en-GB" sz="900" dirty="0">
                <a:latin typeface="SharpSansDisplayNo1-Book"/>
                <a:cs typeface="SharpSansDisplayNo1-Book"/>
              </a:rPr>
              <a:t> Institute</a:t>
            </a:r>
            <a:r>
              <a:rPr lang="en-GB" sz="900" spc="-5" dirty="0">
                <a:latin typeface="SharpSansDisplayNo1-Book"/>
                <a:cs typeface="SharpSansDisplayNo1-Book"/>
              </a:rPr>
              <a:t> </a:t>
            </a:r>
            <a:r>
              <a:rPr lang="en-GB" sz="900" dirty="0">
                <a:latin typeface="SharpSansDisplayNo1-Book"/>
                <a:cs typeface="SharpSansDisplayNo1-Book"/>
              </a:rPr>
              <a:t>and</a:t>
            </a:r>
            <a:r>
              <a:rPr lang="en-GB" sz="900" spc="-5" dirty="0">
                <a:latin typeface="SharpSansDisplayNo1-Book"/>
                <a:cs typeface="SharpSansDisplayNo1-Book"/>
              </a:rPr>
              <a:t> </a:t>
            </a:r>
            <a:r>
              <a:rPr lang="en-GB" sz="900" spc="-10" dirty="0">
                <a:latin typeface="SharpSansDisplayNo1-Book"/>
                <a:cs typeface="SharpSansDisplayNo1-Book"/>
              </a:rPr>
              <a:t>Oxford</a:t>
            </a:r>
            <a:r>
              <a:rPr lang="en-GB" sz="900" dirty="0">
                <a:latin typeface="SharpSansDisplayNo1-Book"/>
                <a:cs typeface="SharpSansDisplayNo1-Book"/>
              </a:rPr>
              <a:t> </a:t>
            </a:r>
            <a:r>
              <a:rPr lang="en-GB" sz="900" spc="-10" dirty="0">
                <a:latin typeface="SharpSansDisplayNo1-Book"/>
                <a:cs typeface="SharpSansDisplayNo1-Book"/>
              </a:rPr>
              <a:t>Economics</a:t>
            </a:r>
            <a:endParaRPr lang="en-GB" sz="900" dirty="0">
              <a:latin typeface="SharpSansDisplayNo1-Book"/>
              <a:cs typeface="SharpSansDisplayNo1-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0" grpId="0"/>
      <p:bldP spid="56" grpId="0" animBg="1"/>
      <p:bldP spid="89" grpId="0" animBg="1"/>
      <p:bldP spid="1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4B62778F-9F6E-12DC-B8C0-51D9B35AA7B8}"/>
              </a:ext>
            </a:extLst>
          </p:cNvPr>
          <p:cNvGrpSpPr/>
          <p:nvPr/>
        </p:nvGrpSpPr>
        <p:grpSpPr>
          <a:xfrm>
            <a:off x="0" y="0"/>
            <a:ext cx="3449320" cy="8496300"/>
            <a:chOff x="0" y="0"/>
            <a:chExt cx="3449320" cy="8496300"/>
          </a:xfrm>
        </p:grpSpPr>
        <p:sp>
          <p:nvSpPr>
            <p:cNvPr id="2" name="object 2"/>
            <p:cNvSpPr/>
            <p:nvPr/>
          </p:nvSpPr>
          <p:spPr>
            <a:xfrm>
              <a:off x="0" y="0"/>
              <a:ext cx="3449320" cy="8496300"/>
            </a:xfrm>
            <a:custGeom>
              <a:avLst/>
              <a:gdLst/>
              <a:ahLst/>
              <a:cxnLst/>
              <a:rect l="l" t="t" r="r" b="b"/>
              <a:pathLst>
                <a:path w="3449320" h="8496300">
                  <a:moveTo>
                    <a:pt x="3448799" y="0"/>
                  </a:moveTo>
                  <a:lnTo>
                    <a:pt x="0" y="0"/>
                  </a:lnTo>
                  <a:lnTo>
                    <a:pt x="0" y="8495995"/>
                  </a:lnTo>
                  <a:lnTo>
                    <a:pt x="3448799" y="8495995"/>
                  </a:lnTo>
                  <a:lnTo>
                    <a:pt x="3448799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E37267BC-EA5D-6E47-8AF8-BB8F732AA979}"/>
                </a:ext>
              </a:extLst>
            </p:cNvPr>
            <p:cNvGrpSpPr/>
            <p:nvPr/>
          </p:nvGrpSpPr>
          <p:grpSpPr>
            <a:xfrm>
              <a:off x="622300" y="1968498"/>
              <a:ext cx="2367915" cy="3561029"/>
              <a:chOff x="622300" y="1968498"/>
              <a:chExt cx="2367915" cy="3561029"/>
            </a:xfrm>
          </p:grpSpPr>
          <p:grpSp>
            <p:nvGrpSpPr>
              <p:cNvPr id="114" name="object 114"/>
              <p:cNvGrpSpPr/>
              <p:nvPr/>
            </p:nvGrpSpPr>
            <p:grpSpPr>
              <a:xfrm>
                <a:off x="634996" y="1968498"/>
                <a:ext cx="641985" cy="619760"/>
                <a:chOff x="634996" y="1968498"/>
                <a:chExt cx="641985" cy="619760"/>
              </a:xfrm>
            </p:grpSpPr>
            <p:pic>
              <p:nvPicPr>
                <p:cNvPr id="115" name="object 115"/>
                <p:cNvPicPr/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940570" y="2262869"/>
                  <a:ext cx="335889" cy="324840"/>
                </a:xfrm>
                <a:prstGeom prst="rect">
                  <a:avLst/>
                </a:prstGeom>
              </p:spPr>
            </p:pic>
            <p:pic>
              <p:nvPicPr>
                <p:cNvPr id="116" name="object 116"/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634996" y="2297350"/>
                  <a:ext cx="192938" cy="290360"/>
                </a:xfrm>
                <a:prstGeom prst="rect">
                  <a:avLst/>
                </a:prstGeom>
              </p:spPr>
            </p:pic>
            <p:sp>
              <p:nvSpPr>
                <p:cNvPr id="117" name="object 117"/>
                <p:cNvSpPr/>
                <p:nvPr/>
              </p:nvSpPr>
              <p:spPr>
                <a:xfrm>
                  <a:off x="635872" y="2576013"/>
                  <a:ext cx="63500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">
                      <a:moveTo>
                        <a:pt x="0" y="0"/>
                      </a:moveTo>
                      <a:lnTo>
                        <a:pt x="634949" y="0"/>
                      </a:lnTo>
                    </a:path>
                  </a:pathLst>
                </a:custGeom>
                <a:ln w="127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18" name="object 118"/>
                <p:cNvSpPr/>
                <p:nvPr/>
              </p:nvSpPr>
              <p:spPr>
                <a:xfrm>
                  <a:off x="755263" y="1974848"/>
                  <a:ext cx="431800" cy="330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800" h="330835">
                      <a:moveTo>
                        <a:pt x="317309" y="217754"/>
                      </a:moveTo>
                      <a:lnTo>
                        <a:pt x="317309" y="262318"/>
                      </a:lnTo>
                      <a:lnTo>
                        <a:pt x="317309" y="269163"/>
                      </a:lnTo>
                      <a:lnTo>
                        <a:pt x="311708" y="274764"/>
                      </a:lnTo>
                      <a:lnTo>
                        <a:pt x="304863" y="274764"/>
                      </a:lnTo>
                      <a:lnTo>
                        <a:pt x="111988" y="274764"/>
                      </a:lnTo>
                      <a:lnTo>
                        <a:pt x="55994" y="330758"/>
                      </a:lnTo>
                      <a:lnTo>
                        <a:pt x="55994" y="274764"/>
                      </a:lnTo>
                      <a:lnTo>
                        <a:pt x="12446" y="274764"/>
                      </a:lnTo>
                      <a:lnTo>
                        <a:pt x="5600" y="274764"/>
                      </a:lnTo>
                      <a:lnTo>
                        <a:pt x="0" y="269163"/>
                      </a:lnTo>
                      <a:lnTo>
                        <a:pt x="0" y="262318"/>
                      </a:lnTo>
                      <a:lnTo>
                        <a:pt x="0" y="69456"/>
                      </a:lnTo>
                      <a:lnTo>
                        <a:pt x="0" y="62610"/>
                      </a:lnTo>
                      <a:lnTo>
                        <a:pt x="5600" y="57010"/>
                      </a:lnTo>
                      <a:lnTo>
                        <a:pt x="12446" y="57010"/>
                      </a:lnTo>
                      <a:lnTo>
                        <a:pt x="114198" y="57010"/>
                      </a:lnTo>
                    </a:path>
                    <a:path w="431800" h="330835">
                      <a:moveTo>
                        <a:pt x="114198" y="117868"/>
                      </a:moveTo>
                      <a:lnTo>
                        <a:pt x="40830" y="117868"/>
                      </a:lnTo>
                    </a:path>
                    <a:path w="431800" h="330835">
                      <a:moveTo>
                        <a:pt x="114198" y="153669"/>
                      </a:moveTo>
                      <a:lnTo>
                        <a:pt x="40830" y="153669"/>
                      </a:lnTo>
                    </a:path>
                    <a:path w="431800" h="330835">
                      <a:moveTo>
                        <a:pt x="114198" y="189483"/>
                      </a:moveTo>
                      <a:lnTo>
                        <a:pt x="40830" y="189483"/>
                      </a:lnTo>
                    </a:path>
                    <a:path w="431800" h="330835">
                      <a:moveTo>
                        <a:pt x="379006" y="57010"/>
                      </a:moveTo>
                      <a:lnTo>
                        <a:pt x="166687" y="57010"/>
                      </a:lnTo>
                    </a:path>
                    <a:path w="431800" h="330835">
                      <a:moveTo>
                        <a:pt x="379006" y="92824"/>
                      </a:moveTo>
                      <a:lnTo>
                        <a:pt x="166687" y="92824"/>
                      </a:lnTo>
                    </a:path>
                    <a:path w="431800" h="330835">
                      <a:moveTo>
                        <a:pt x="379006" y="128625"/>
                      </a:moveTo>
                      <a:lnTo>
                        <a:pt x="166687" y="128625"/>
                      </a:lnTo>
                    </a:path>
                    <a:path w="431800" h="330835">
                      <a:moveTo>
                        <a:pt x="419061" y="0"/>
                      </a:moveTo>
                      <a:lnTo>
                        <a:pt x="425907" y="0"/>
                      </a:lnTo>
                      <a:lnTo>
                        <a:pt x="431495" y="5587"/>
                      </a:lnTo>
                      <a:lnTo>
                        <a:pt x="431495" y="12433"/>
                      </a:lnTo>
                      <a:lnTo>
                        <a:pt x="431495" y="205308"/>
                      </a:lnTo>
                      <a:lnTo>
                        <a:pt x="431495" y="212153"/>
                      </a:lnTo>
                      <a:lnTo>
                        <a:pt x="425907" y="217754"/>
                      </a:lnTo>
                      <a:lnTo>
                        <a:pt x="419061" y="217754"/>
                      </a:lnTo>
                      <a:lnTo>
                        <a:pt x="375500" y="217754"/>
                      </a:lnTo>
                      <a:lnTo>
                        <a:pt x="375500" y="273748"/>
                      </a:lnTo>
                      <a:lnTo>
                        <a:pt x="319506" y="217754"/>
                      </a:lnTo>
                      <a:lnTo>
                        <a:pt x="126631" y="217754"/>
                      </a:lnTo>
                      <a:lnTo>
                        <a:pt x="119799" y="217754"/>
                      </a:lnTo>
                      <a:lnTo>
                        <a:pt x="114198" y="212153"/>
                      </a:lnTo>
                      <a:lnTo>
                        <a:pt x="114198" y="205308"/>
                      </a:lnTo>
                      <a:lnTo>
                        <a:pt x="114198" y="59067"/>
                      </a:lnTo>
                      <a:lnTo>
                        <a:pt x="114198" y="12433"/>
                      </a:lnTo>
                      <a:lnTo>
                        <a:pt x="114198" y="5587"/>
                      </a:lnTo>
                      <a:lnTo>
                        <a:pt x="119799" y="0"/>
                      </a:lnTo>
                      <a:lnTo>
                        <a:pt x="126631" y="0"/>
                      </a:lnTo>
                      <a:lnTo>
                        <a:pt x="419061" y="0"/>
                      </a:lnTo>
                      <a:close/>
                    </a:path>
                  </a:pathLst>
                </a:custGeom>
                <a:ln w="127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119" name="object 119"/>
              <p:cNvSpPr txBox="1"/>
              <p:nvPr/>
            </p:nvSpPr>
            <p:spPr>
              <a:xfrm>
                <a:off x="622300" y="2682307"/>
                <a:ext cx="2350770" cy="1403985"/>
              </a:xfrm>
              <a:prstGeom prst="rect">
                <a:avLst/>
              </a:prstGeom>
            </p:spPr>
            <p:txBody>
              <a:bodyPr vert="horz" wrap="square" lIns="0" tIns="9461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745"/>
                  </a:spcBef>
                </a:pPr>
                <a:r>
                  <a:rPr sz="1200" b="1" spc="-10" dirty="0">
                    <a:latin typeface="SharpSansDisplayNo1-Semibold"/>
                    <a:cs typeface="SharpSansDisplayNo1-Semibold"/>
                  </a:rPr>
                  <a:t>Market</a:t>
                </a:r>
                <a:r>
                  <a:rPr sz="1200" b="1" spc="-35" dirty="0">
                    <a:latin typeface="SharpSansDisplayNo1-Semibold"/>
                    <a:cs typeface="SharpSansDisplayNo1-Semibold"/>
                  </a:rPr>
                  <a:t> </a:t>
                </a:r>
                <a:r>
                  <a:rPr sz="1200" b="1" spc="-10" dirty="0">
                    <a:latin typeface="SharpSansDisplayNo1-Semibold"/>
                    <a:cs typeface="SharpSansDisplayNo1-Semibold"/>
                  </a:rPr>
                  <a:t>Commentary</a:t>
                </a:r>
                <a:endParaRPr sz="1200" dirty="0">
                  <a:latin typeface="SharpSansDisplayNo1-Semibold"/>
                  <a:cs typeface="SharpSansDisplayNo1-Semibold"/>
                </a:endParaRPr>
              </a:p>
              <a:p>
                <a:pPr marL="12700" marR="5080">
                  <a:lnSpc>
                    <a:spcPct val="111100"/>
                  </a:lnSpc>
                  <a:spcBef>
                    <a:spcPts val="365"/>
                  </a:spcBef>
                </a:pPr>
                <a:r>
                  <a:rPr sz="900" spc="-10" dirty="0">
                    <a:latin typeface="SharpSansDisplayNo1-Book"/>
                    <a:cs typeface="SharpSansDisplayNo1-Book"/>
                  </a:rPr>
                  <a:t>Persistent</a:t>
                </a:r>
                <a:r>
                  <a:rPr sz="900" spc="10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spc="-10" dirty="0">
                    <a:latin typeface="SharpSansDisplayNo1-Book"/>
                    <a:cs typeface="SharpSansDisplayNo1-Book"/>
                  </a:rPr>
                  <a:t>inflation</a:t>
                </a:r>
                <a:r>
                  <a:rPr sz="900" spc="10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amidst</a:t>
                </a:r>
                <a:r>
                  <a:rPr sz="900" spc="1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a</a:t>
                </a:r>
                <a:r>
                  <a:rPr sz="900" spc="10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high-</a:t>
                </a:r>
                <a:r>
                  <a:rPr sz="900" spc="-10" dirty="0">
                    <a:latin typeface="SharpSansDisplayNo1-Book"/>
                    <a:cs typeface="SharpSansDisplayNo1-Book"/>
                  </a:rPr>
                  <a:t>interest</a:t>
                </a:r>
                <a:r>
                  <a:rPr sz="900" spc="500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spc="-10" dirty="0">
                    <a:latin typeface="SharpSansDisplayNo1-Book"/>
                    <a:cs typeface="SharpSansDisplayNo1-Book"/>
                  </a:rPr>
                  <a:t>rate</a:t>
                </a:r>
                <a:r>
                  <a:rPr sz="900" spc="-20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spc="-10" dirty="0">
                    <a:latin typeface="SharpSansDisplayNo1-Book"/>
                    <a:cs typeface="SharpSansDisplayNo1-Book"/>
                  </a:rPr>
                  <a:t>environment</a:t>
                </a:r>
                <a:r>
                  <a:rPr sz="900" spc="-1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continues</a:t>
                </a:r>
                <a:r>
                  <a:rPr sz="900" spc="-1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to</a:t>
                </a:r>
                <a:r>
                  <a:rPr sz="900" spc="-1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draw</a:t>
                </a:r>
                <a:r>
                  <a:rPr sz="900" spc="-1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spc="-20" dirty="0">
                    <a:latin typeface="SharpSansDisplayNo1-Book"/>
                    <a:cs typeface="SharpSansDisplayNo1-Book"/>
                  </a:rPr>
                  <a:t>down</a:t>
                </a:r>
                <a:r>
                  <a:rPr sz="900" spc="500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deal</a:t>
                </a:r>
                <a:r>
                  <a:rPr sz="900" spc="-2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appetite</a:t>
                </a:r>
                <a:r>
                  <a:rPr sz="900" spc="-1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in</a:t>
                </a:r>
                <a:r>
                  <a:rPr sz="900" spc="-1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both</a:t>
                </a:r>
                <a:r>
                  <a:rPr sz="900" spc="-1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Europe</a:t>
                </a:r>
                <a:r>
                  <a:rPr sz="900" spc="-1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and</a:t>
                </a:r>
                <a:r>
                  <a:rPr sz="900" spc="-1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spc="-10" dirty="0">
                    <a:latin typeface="SharpSansDisplayNo1-Book"/>
                    <a:cs typeface="SharpSansDisplayNo1-Book"/>
                  </a:rPr>
                  <a:t>Americas,</a:t>
                </a:r>
                <a:r>
                  <a:rPr sz="900" spc="500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particularly </a:t>
                </a:r>
                <a:r>
                  <a:rPr sz="900" spc="-10" dirty="0">
                    <a:latin typeface="SharpSansDisplayNo1-Book"/>
                    <a:cs typeface="SharpSansDisplayNo1-Book"/>
                  </a:rPr>
                  <a:t>regarding</a:t>
                </a:r>
                <a:r>
                  <a:rPr sz="900" spc="1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exit</a:t>
                </a:r>
                <a:r>
                  <a:rPr sz="900" spc="10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spc="-10" dirty="0">
                    <a:latin typeface="SharpSansDisplayNo1-Book"/>
                    <a:cs typeface="SharpSansDisplayNo1-Book"/>
                  </a:rPr>
                  <a:t>strategies.</a:t>
                </a:r>
                <a:r>
                  <a:rPr sz="900" spc="1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spc="-20" dirty="0">
                    <a:latin typeface="SharpSansDisplayNo1-Book"/>
                    <a:cs typeface="SharpSansDisplayNo1-Book"/>
                  </a:rPr>
                  <a:t>Many</a:t>
                </a:r>
                <a:r>
                  <a:rPr sz="900" spc="500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GPs</a:t>
                </a:r>
                <a:r>
                  <a:rPr sz="900" spc="-30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continue</a:t>
                </a:r>
                <a:r>
                  <a:rPr sz="900" spc="-20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to</a:t>
                </a:r>
                <a:r>
                  <a:rPr sz="900" spc="-1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extend</a:t>
                </a:r>
                <a:r>
                  <a:rPr sz="900" spc="-20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out</a:t>
                </a:r>
                <a:r>
                  <a:rPr sz="900" spc="-20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exit</a:t>
                </a:r>
                <a:r>
                  <a:rPr sz="900" spc="-1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spc="-10" dirty="0">
                    <a:latin typeface="SharpSansDisplayNo1-Book"/>
                    <a:cs typeface="SharpSansDisplayNo1-Book"/>
                  </a:rPr>
                  <a:t>horizons,</a:t>
                </a:r>
                <a:r>
                  <a:rPr sz="900" spc="500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avoiding</a:t>
                </a:r>
                <a:r>
                  <a:rPr sz="900" spc="-20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lower</a:t>
                </a:r>
                <a:r>
                  <a:rPr sz="900" spc="-1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valuations</a:t>
                </a:r>
                <a:r>
                  <a:rPr sz="900" spc="-20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in</a:t>
                </a:r>
                <a:r>
                  <a:rPr sz="900" spc="-1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anticipation</a:t>
                </a:r>
                <a:r>
                  <a:rPr sz="900" spc="-1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spc="-25" dirty="0">
                    <a:latin typeface="SharpSansDisplayNo1-Book"/>
                    <a:cs typeface="SharpSansDisplayNo1-Book"/>
                  </a:rPr>
                  <a:t>of</a:t>
                </a:r>
                <a:r>
                  <a:rPr sz="900" spc="500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better</a:t>
                </a:r>
                <a:r>
                  <a:rPr sz="900" spc="-1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spc="-10" dirty="0">
                    <a:latin typeface="SharpSansDisplayNo1-Book"/>
                    <a:cs typeface="SharpSansDisplayNo1-Book"/>
                  </a:rPr>
                  <a:t>market</a:t>
                </a:r>
                <a:r>
                  <a:rPr sz="900" spc="-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conditions</a:t>
                </a:r>
                <a:r>
                  <a:rPr sz="900" spc="-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in</a:t>
                </a:r>
                <a:r>
                  <a:rPr sz="900" spc="-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the</a:t>
                </a:r>
                <a:r>
                  <a:rPr sz="900" spc="-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spc="-10" dirty="0">
                    <a:latin typeface="SharpSansDisplayNo1-Book"/>
                    <a:cs typeface="SharpSansDisplayNo1-Book"/>
                  </a:rPr>
                  <a:t>future.</a:t>
                </a:r>
                <a:endParaRPr sz="900" dirty="0">
                  <a:latin typeface="SharpSansDisplayNo1-Book"/>
                  <a:cs typeface="SharpSansDisplayNo1-Book"/>
                </a:endParaRPr>
              </a:p>
            </p:txBody>
          </p:sp>
          <p:sp>
            <p:nvSpPr>
              <p:cNvPr id="120" name="object 120"/>
              <p:cNvSpPr txBox="1"/>
              <p:nvPr/>
            </p:nvSpPr>
            <p:spPr>
              <a:xfrm>
                <a:off x="622300" y="4132527"/>
                <a:ext cx="2367915" cy="139700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5080">
                  <a:lnSpc>
                    <a:spcPct val="111100"/>
                  </a:lnSpc>
                  <a:spcBef>
                    <a:spcPts val="100"/>
                  </a:spcBef>
                </a:pPr>
                <a:r>
                  <a:rPr sz="900" dirty="0">
                    <a:latin typeface="SharpSansDisplayNo1-Book"/>
                    <a:cs typeface="SharpSansDisplayNo1-Book"/>
                  </a:rPr>
                  <a:t>Q3</a:t>
                </a:r>
                <a:r>
                  <a:rPr sz="900" spc="-1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2023</a:t>
                </a:r>
                <a:r>
                  <a:rPr sz="900" spc="-10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marked</a:t>
                </a:r>
                <a:r>
                  <a:rPr sz="900" spc="-1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an</a:t>
                </a:r>
                <a:r>
                  <a:rPr sz="900" spc="-10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exit</a:t>
                </a:r>
                <a:r>
                  <a:rPr sz="900" spc="-1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value</a:t>
                </a:r>
                <a:r>
                  <a:rPr sz="900" spc="-10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of</a:t>
                </a:r>
                <a:r>
                  <a:rPr sz="900" spc="-10" dirty="0">
                    <a:latin typeface="SharpSansDisplayNo1-Book"/>
                    <a:cs typeface="SharpSansDisplayNo1-Book"/>
                  </a:rPr>
                  <a:t> $44.1</a:t>
                </a:r>
                <a:r>
                  <a:rPr sz="900" spc="500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billion.</a:t>
                </a:r>
                <a:r>
                  <a:rPr sz="900" spc="-10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This</a:t>
                </a:r>
                <a:r>
                  <a:rPr sz="900" spc="-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spc="-10" dirty="0">
                    <a:latin typeface="SharpSansDisplayNo1-Book"/>
                    <a:cs typeface="SharpSansDisplayNo1-Book"/>
                  </a:rPr>
                  <a:t>represents</a:t>
                </a:r>
                <a:r>
                  <a:rPr sz="900" spc="-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a</a:t>
                </a:r>
                <a:r>
                  <a:rPr sz="900" spc="-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decrease</a:t>
                </a:r>
                <a:r>
                  <a:rPr sz="900" spc="-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of</a:t>
                </a:r>
                <a:r>
                  <a:rPr sz="900" spc="-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spc="-10" dirty="0">
                    <a:latin typeface="SharpSansDisplayNo1-Book"/>
                    <a:cs typeface="SharpSansDisplayNo1-Book"/>
                  </a:rPr>
                  <a:t>40.7%</a:t>
                </a:r>
                <a:r>
                  <a:rPr sz="900" spc="500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quarter</a:t>
                </a:r>
                <a:r>
                  <a:rPr sz="900" spc="-1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on</a:t>
                </a:r>
                <a:r>
                  <a:rPr sz="900" spc="-1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quarter.</a:t>
                </a:r>
                <a:r>
                  <a:rPr sz="900" spc="-10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Excluding</a:t>
                </a:r>
                <a:r>
                  <a:rPr sz="900" spc="-1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Q2</a:t>
                </a:r>
                <a:r>
                  <a:rPr sz="900" spc="-10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spc="-20" dirty="0">
                    <a:latin typeface="SharpSansDisplayNo1-Book"/>
                    <a:cs typeface="SharpSansDisplayNo1-Book"/>
                  </a:rPr>
                  <a:t>2020</a:t>
                </a:r>
                <a:r>
                  <a:rPr sz="900" spc="500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during</a:t>
                </a:r>
                <a:r>
                  <a:rPr sz="900" spc="-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the</a:t>
                </a:r>
                <a:r>
                  <a:rPr sz="900" spc="-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onset of</a:t>
                </a:r>
                <a:r>
                  <a:rPr sz="900" spc="-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the</a:t>
                </a:r>
                <a:r>
                  <a:rPr sz="900" spc="-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pandemic </a:t>
                </a:r>
                <a:r>
                  <a:rPr sz="900" spc="-10" dirty="0">
                    <a:latin typeface="SharpSansDisplayNo1-Book"/>
                    <a:cs typeface="SharpSansDisplayNo1-Book"/>
                  </a:rPr>
                  <a:t>lockdown</a:t>
                </a:r>
                <a:endParaRPr sz="900" dirty="0">
                  <a:latin typeface="SharpSansDisplayNo1-Book"/>
                  <a:cs typeface="SharpSansDisplayNo1-Book"/>
                </a:endParaRPr>
              </a:p>
              <a:p>
                <a:pPr marL="12700" marR="66040">
                  <a:lnSpc>
                    <a:spcPct val="111100"/>
                  </a:lnSpc>
                </a:pPr>
                <a:r>
                  <a:rPr sz="900" dirty="0">
                    <a:latin typeface="SharpSansDisplayNo1-Book"/>
                    <a:cs typeface="SharpSansDisplayNo1-Book"/>
                  </a:rPr>
                  <a:t>— the</a:t>
                </a:r>
                <a:r>
                  <a:rPr sz="900" spc="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number</a:t>
                </a:r>
                <a:r>
                  <a:rPr sz="900" spc="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spc="-10" dirty="0">
                    <a:latin typeface="SharpSansDisplayNo1-Book"/>
                    <a:cs typeface="SharpSansDisplayNo1-Book"/>
                  </a:rPr>
                  <a:t>notably</a:t>
                </a:r>
                <a:r>
                  <a:rPr sz="900" spc="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depicts</a:t>
                </a:r>
                <a:r>
                  <a:rPr sz="900" spc="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the</a:t>
                </a:r>
                <a:r>
                  <a:rPr sz="900" spc="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spc="-10" dirty="0">
                    <a:latin typeface="SharpSansDisplayNo1-Book"/>
                    <a:cs typeface="SharpSansDisplayNo1-Book"/>
                  </a:rPr>
                  <a:t>lowest</a:t>
                </a:r>
                <a:r>
                  <a:rPr sz="900" spc="500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spc="-10" dirty="0">
                    <a:latin typeface="SharpSansDisplayNo1-Book"/>
                    <a:cs typeface="SharpSansDisplayNo1-Book"/>
                  </a:rPr>
                  <a:t>recorded</a:t>
                </a:r>
                <a:r>
                  <a:rPr sz="900" spc="-1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spc="-10" dirty="0">
                    <a:latin typeface="SharpSansDisplayNo1-Book"/>
                    <a:cs typeface="SharpSansDisplayNo1-Book"/>
                  </a:rPr>
                  <a:t>figure </a:t>
                </a:r>
                <a:r>
                  <a:rPr sz="900" dirty="0">
                    <a:latin typeface="SharpSansDisplayNo1-Book"/>
                    <a:cs typeface="SharpSansDisplayNo1-Book"/>
                  </a:rPr>
                  <a:t>in</a:t>
                </a:r>
                <a:r>
                  <a:rPr sz="900" spc="-10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more</a:t>
                </a:r>
                <a:r>
                  <a:rPr sz="900" spc="-10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than</a:t>
                </a:r>
                <a:r>
                  <a:rPr sz="900" spc="-10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10</a:t>
                </a:r>
                <a:r>
                  <a:rPr sz="900" spc="-10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years.</a:t>
                </a:r>
                <a:r>
                  <a:rPr sz="900" spc="-10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spc="-25" dirty="0">
                    <a:latin typeface="SharpSansDisplayNo1-Book"/>
                    <a:cs typeface="SharpSansDisplayNo1-Book"/>
                  </a:rPr>
                  <a:t>The</a:t>
                </a:r>
                <a:r>
                  <a:rPr sz="900" spc="500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number</a:t>
                </a:r>
                <a:r>
                  <a:rPr sz="900" spc="-20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of</a:t>
                </a:r>
                <a:r>
                  <a:rPr sz="900" spc="-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exits</a:t>
                </a:r>
                <a:r>
                  <a:rPr sz="900" spc="-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has</a:t>
                </a:r>
                <a:r>
                  <a:rPr sz="900" spc="-10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dipped</a:t>
                </a:r>
                <a:r>
                  <a:rPr sz="900" spc="-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13.2%</a:t>
                </a:r>
                <a:r>
                  <a:rPr sz="900" spc="-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year</a:t>
                </a:r>
                <a:r>
                  <a:rPr sz="900" spc="-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spc="-25" dirty="0">
                    <a:latin typeface="SharpSansDisplayNo1-Book"/>
                    <a:cs typeface="SharpSansDisplayNo1-Book"/>
                  </a:rPr>
                  <a:t>to</a:t>
                </a:r>
                <a:r>
                  <a:rPr sz="900" spc="500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date,</a:t>
                </a:r>
                <a:r>
                  <a:rPr sz="900" spc="-10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indicating</a:t>
                </a:r>
                <a:r>
                  <a:rPr sz="900" spc="-10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that</a:t>
                </a:r>
                <a:r>
                  <a:rPr sz="900" spc="-10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2023</a:t>
                </a:r>
                <a:r>
                  <a:rPr sz="900" spc="-10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is</a:t>
                </a:r>
                <a:r>
                  <a:rPr sz="900" spc="-10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likely</a:t>
                </a:r>
                <a:r>
                  <a:rPr sz="900" spc="-10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to</a:t>
                </a:r>
                <a:r>
                  <a:rPr sz="900" spc="-10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end</a:t>
                </a:r>
                <a:r>
                  <a:rPr sz="900" spc="-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spc="-25" dirty="0">
                    <a:latin typeface="SharpSansDisplayNo1-Book"/>
                    <a:cs typeface="SharpSansDisplayNo1-Book"/>
                  </a:rPr>
                  <a:t>up</a:t>
                </a:r>
                <a:r>
                  <a:rPr sz="900" spc="500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being</a:t>
                </a:r>
                <a:r>
                  <a:rPr sz="900" spc="-10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a</a:t>
                </a:r>
                <a:r>
                  <a:rPr sz="900" spc="-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less</a:t>
                </a:r>
                <a:r>
                  <a:rPr sz="900" spc="-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spc="-10" dirty="0">
                    <a:latin typeface="SharpSansDisplayNo1-Book"/>
                    <a:cs typeface="SharpSansDisplayNo1-Book"/>
                  </a:rPr>
                  <a:t>eventful</a:t>
                </a:r>
                <a:r>
                  <a:rPr sz="900" spc="-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year</a:t>
                </a:r>
                <a:r>
                  <a:rPr sz="900" spc="-10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in</a:t>
                </a:r>
                <a:r>
                  <a:rPr sz="900" spc="-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terms</a:t>
                </a:r>
                <a:r>
                  <a:rPr sz="900" spc="-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dirty="0">
                    <a:latin typeface="SharpSansDisplayNo1-Book"/>
                    <a:cs typeface="SharpSansDisplayNo1-Book"/>
                  </a:rPr>
                  <a:t>of</a:t>
                </a:r>
                <a:r>
                  <a:rPr sz="900" spc="-5" dirty="0">
                    <a:latin typeface="SharpSansDisplayNo1-Book"/>
                    <a:cs typeface="SharpSansDisplayNo1-Book"/>
                  </a:rPr>
                  <a:t> </a:t>
                </a:r>
                <a:r>
                  <a:rPr sz="900" spc="-10" dirty="0">
                    <a:latin typeface="SharpSansDisplayNo1-Book"/>
                    <a:cs typeface="SharpSansDisplayNo1-Book"/>
                  </a:rPr>
                  <a:t>exits.</a:t>
                </a:r>
                <a:endParaRPr sz="900" dirty="0">
                  <a:latin typeface="SharpSansDisplayNo1-Book"/>
                  <a:cs typeface="SharpSansDisplayNo1-Book"/>
                </a:endParaRPr>
              </a:p>
            </p:txBody>
          </p:sp>
        </p:grpSp>
      </p:grp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2300" y="558795"/>
            <a:ext cx="15563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Private</a:t>
            </a:r>
            <a:r>
              <a:rPr spc="-45" dirty="0"/>
              <a:t> </a:t>
            </a:r>
            <a:r>
              <a:rPr spc="-30" dirty="0"/>
              <a:t>Equity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47300" y="1917694"/>
            <a:ext cx="1234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SharpSansDisplayNo1-Semibold"/>
                <a:cs typeface="SharpSansDisplayNo1-Semibold"/>
              </a:rPr>
              <a:t>Market</a:t>
            </a:r>
            <a:r>
              <a:rPr sz="1200" b="1" spc="-25" dirty="0">
                <a:latin typeface="SharpSansDisplayNo1-Semibold"/>
                <a:cs typeface="SharpSansDisplayNo1-Semibold"/>
              </a:rPr>
              <a:t> </a:t>
            </a:r>
            <a:r>
              <a:rPr sz="1200" b="1" spc="-10" dirty="0">
                <a:latin typeface="SharpSansDisplayNo1-Semibold"/>
                <a:cs typeface="SharpSansDisplayNo1-Semibold"/>
              </a:rPr>
              <a:t>dynamics</a:t>
            </a:r>
            <a:endParaRPr sz="1200" dirty="0">
              <a:latin typeface="SharpSansDisplayNo1-Semibold"/>
              <a:cs typeface="SharpSansDisplayNo1-Semibold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477500" y="2360607"/>
          <a:ext cx="4140200" cy="2625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93775">
                <a:tc>
                  <a:txBody>
                    <a:bodyPr/>
                    <a:lstStyle/>
                    <a:p>
                      <a:pPr>
                        <a:lnSpc>
                          <a:spcPts val="855"/>
                        </a:lnSpc>
                      </a:pPr>
                      <a:r>
                        <a:rPr sz="900" b="1" dirty="0">
                          <a:latin typeface="SharpSansDisplayNo1-Semibold"/>
                          <a:cs typeface="SharpSansDisplayNo1-Semibold"/>
                        </a:rPr>
                        <a:t>Deal </a:t>
                      </a:r>
                      <a:r>
                        <a:rPr sz="900" b="1" spc="-10" dirty="0">
                          <a:latin typeface="SharpSansDisplayNo1-Semibold"/>
                          <a:cs typeface="SharpSansDisplayNo1-Semibold"/>
                        </a:rPr>
                        <a:t>Activity</a:t>
                      </a:r>
                      <a:endParaRPr sz="900" dirty="0">
                        <a:latin typeface="SharpSansDisplayNo1-Semibold"/>
                        <a:cs typeface="SharpSansDisplayNo1-Semibold"/>
                      </a:endParaRPr>
                    </a:p>
                    <a:p>
                      <a:pPr marR="128905">
                        <a:lnSpc>
                          <a:spcPct val="111100"/>
                        </a:lnSpc>
                        <a:spcBef>
                          <a:spcPts val="150"/>
                        </a:spcBef>
                      </a:pP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Fundraising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continued to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soften.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Comparing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Q2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2022 to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Q2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2023,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the</a:t>
                      </a:r>
                      <a:r>
                        <a:rPr sz="9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number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of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global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private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equity funds closed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fell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by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53%.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The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total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amount</a:t>
                      </a:r>
                      <a:r>
                        <a:rPr sz="9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raised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fell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by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35%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to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$106.7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billion,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marking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the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worst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fundraising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period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since</a:t>
                      </a:r>
                      <a:r>
                        <a:rPr sz="9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the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second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quarter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of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2018.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Deal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activity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also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witnessed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private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equity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funds</a:t>
                      </a:r>
                      <a:r>
                        <a:rPr sz="9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purchase</a:t>
                      </a:r>
                      <a:r>
                        <a:rPr sz="900" spc="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smaller-sized</a:t>
                      </a:r>
                      <a:r>
                        <a:rPr sz="900" spc="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businesses.</a:t>
                      </a:r>
                      <a:endParaRPr sz="900" dirty="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0" marB="0"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900" b="1" dirty="0">
                          <a:latin typeface="SharpSansDisplayNo1-Semibold"/>
                          <a:cs typeface="SharpSansDisplayNo1-Semibold"/>
                        </a:rPr>
                        <a:t>Dry</a:t>
                      </a:r>
                      <a:r>
                        <a:rPr sz="900" b="1" spc="10" dirty="0">
                          <a:latin typeface="SharpSansDisplayNo1-Semibold"/>
                          <a:cs typeface="SharpSansDisplayNo1-Semibold"/>
                        </a:rPr>
                        <a:t> </a:t>
                      </a:r>
                      <a:r>
                        <a:rPr sz="900" b="1" spc="-10" dirty="0">
                          <a:latin typeface="SharpSansDisplayNo1-Semibold"/>
                          <a:cs typeface="SharpSansDisplayNo1-Semibold"/>
                        </a:rPr>
                        <a:t>powder</a:t>
                      </a:r>
                      <a:endParaRPr sz="900">
                        <a:latin typeface="SharpSansDisplayNo1-Semibold"/>
                        <a:cs typeface="SharpSansDisplayNo1-Semibold"/>
                      </a:endParaRPr>
                    </a:p>
                    <a:p>
                      <a:pPr marR="290830">
                        <a:lnSpc>
                          <a:spcPct val="111100"/>
                        </a:lnSpc>
                        <a:spcBef>
                          <a:spcPts val="150"/>
                        </a:spcBef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Many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GPs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are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sitting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on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near-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record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levels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of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dry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powder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and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continue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to</a:t>
                      </a:r>
                      <a:r>
                        <a:rPr sz="9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seek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creative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ways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to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transact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despite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lower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credit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availability.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984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8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900" b="1" dirty="0">
                          <a:latin typeface="SharpSansDisplayNo1-Semibold"/>
                          <a:cs typeface="SharpSansDisplayNo1-Semibold"/>
                        </a:rPr>
                        <a:t>M&amp;A</a:t>
                      </a:r>
                      <a:r>
                        <a:rPr sz="900" b="1" spc="-10" dirty="0">
                          <a:latin typeface="SharpSansDisplayNo1-Semibold"/>
                          <a:cs typeface="SharpSansDisplayNo1-Semibold"/>
                        </a:rPr>
                        <a:t> activity</a:t>
                      </a:r>
                      <a:endParaRPr sz="900" dirty="0">
                        <a:latin typeface="SharpSansDisplayNo1-Semibold"/>
                        <a:cs typeface="SharpSansDisplayNo1-Semibold"/>
                      </a:endParaRPr>
                    </a:p>
                    <a:p>
                      <a:pPr marR="140335">
                        <a:lnSpc>
                          <a:spcPct val="111100"/>
                        </a:lnSpc>
                        <a:spcBef>
                          <a:spcPts val="150"/>
                        </a:spcBef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Global</a:t>
                      </a:r>
                      <a:r>
                        <a:rPr sz="900" spc="-3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M&amp;A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value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fell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by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19.9%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in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Q3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2023.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Outside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of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the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COVID-19-</a:t>
                      </a:r>
                      <a:r>
                        <a:rPr sz="9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induced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lockdown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of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Q2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2020,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the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$776.8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billion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recorded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deal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value 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was</a:t>
                      </a:r>
                      <a:r>
                        <a:rPr sz="9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the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lowest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quarterly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total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in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nearly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10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years,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falling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49.0%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below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the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quarterly</a:t>
                      </a:r>
                      <a:r>
                        <a:rPr sz="9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peak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from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nearly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two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years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ago.</a:t>
                      </a:r>
                      <a:endParaRPr sz="900" dirty="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984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74" name="Group 173">
            <a:extLst>
              <a:ext uri="{FF2B5EF4-FFF2-40B4-BE49-F238E27FC236}">
                <a16:creationId xmlns:a16="http://schemas.microsoft.com/office/drawing/2014/main" id="{A1224A84-DAC5-B042-80BF-A6FDDB2918AD}"/>
              </a:ext>
            </a:extLst>
          </p:cNvPr>
          <p:cNvGrpSpPr/>
          <p:nvPr/>
        </p:nvGrpSpPr>
        <p:grpSpPr>
          <a:xfrm>
            <a:off x="4160000" y="2362192"/>
            <a:ext cx="190500" cy="1974850"/>
            <a:chOff x="4160000" y="2362192"/>
            <a:chExt cx="190500" cy="197485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60000" y="2362192"/>
              <a:ext cx="190500" cy="1905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60000" y="3482967"/>
              <a:ext cx="190500" cy="1905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60000" y="4146542"/>
              <a:ext cx="190500" cy="19050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313400" y="1917694"/>
            <a:ext cx="2437130" cy="582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SharpSansDisplayNo1-Semibold"/>
                <a:cs typeface="SharpSansDisplayNo1-Semibold"/>
              </a:rPr>
              <a:t>Private</a:t>
            </a:r>
            <a:r>
              <a:rPr sz="1200" b="1" spc="-5" dirty="0">
                <a:latin typeface="SharpSansDisplayNo1-Semibold"/>
                <a:cs typeface="SharpSansDisplayNo1-Semibold"/>
              </a:rPr>
              <a:t> </a:t>
            </a:r>
            <a:r>
              <a:rPr sz="1200" b="1" dirty="0">
                <a:latin typeface="SharpSansDisplayNo1-Semibold"/>
                <a:cs typeface="SharpSansDisplayNo1-Semibold"/>
              </a:rPr>
              <a:t>Equity</a:t>
            </a:r>
            <a:r>
              <a:rPr sz="1200" b="1" spc="-5" dirty="0">
                <a:latin typeface="SharpSansDisplayNo1-Semibold"/>
                <a:cs typeface="SharpSansDisplayNo1-Semibold"/>
              </a:rPr>
              <a:t> </a:t>
            </a:r>
            <a:r>
              <a:rPr sz="1200" b="1" dirty="0">
                <a:latin typeface="SharpSansDisplayNo1-Semibold"/>
                <a:cs typeface="SharpSansDisplayNo1-Semibold"/>
              </a:rPr>
              <a:t>Dry </a:t>
            </a:r>
            <a:r>
              <a:rPr sz="1200" b="1" spc="-10" dirty="0">
                <a:latin typeface="SharpSansDisplayNo1-Semibold"/>
                <a:cs typeface="SharpSansDisplayNo1-Semibold"/>
              </a:rPr>
              <a:t>Powder</a:t>
            </a:r>
            <a:r>
              <a:rPr sz="1200" b="1" spc="-5" dirty="0">
                <a:latin typeface="SharpSansDisplayNo1-Semibold"/>
                <a:cs typeface="SharpSansDisplayNo1-Semibold"/>
              </a:rPr>
              <a:t> </a:t>
            </a:r>
            <a:r>
              <a:rPr sz="1200" b="1" dirty="0">
                <a:latin typeface="SharpSansDisplayNo1-Semibold"/>
                <a:cs typeface="SharpSansDisplayNo1-Semibold"/>
              </a:rPr>
              <a:t>– </a:t>
            </a:r>
            <a:r>
              <a:rPr sz="1200" b="1" spc="-10" dirty="0">
                <a:latin typeface="SharpSansDisplayNo1-Semibold"/>
                <a:cs typeface="SharpSansDisplayNo1-Semibold"/>
              </a:rPr>
              <a:t>Global</a:t>
            </a:r>
            <a:endParaRPr sz="1200" dirty="0">
              <a:latin typeface="SharpSansDisplayNo1-Semibold"/>
              <a:cs typeface="SharpSansDisplayNo1-Semibold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900" dirty="0">
                <a:latin typeface="SharpSansDisplayNo1-Book"/>
                <a:cs typeface="SharpSansDisplayNo1-Book"/>
              </a:rPr>
              <a:t>USD </a:t>
            </a:r>
            <a:r>
              <a:rPr sz="900" spc="-25" dirty="0">
                <a:latin typeface="SharpSansDisplayNo1-Book"/>
                <a:cs typeface="SharpSansDisplayNo1-Book"/>
              </a:rPr>
              <a:t>Bn</a:t>
            </a:r>
            <a:endParaRPr sz="900" dirty="0">
              <a:latin typeface="SharpSansDisplayNo1-Book"/>
              <a:cs typeface="SharpSansDisplayNo1-Book"/>
            </a:endParaRPr>
          </a:p>
          <a:p>
            <a:pPr marL="13970">
              <a:lnSpc>
                <a:spcPct val="100000"/>
              </a:lnSpc>
              <a:spcBef>
                <a:spcPts val="170"/>
              </a:spcBef>
            </a:pPr>
            <a:r>
              <a:rPr sz="700" spc="-20" dirty="0">
                <a:solidFill>
                  <a:srgbClr val="231F20"/>
                </a:solidFill>
                <a:latin typeface="SharpSansDisplayNo1-Book"/>
                <a:cs typeface="SharpSansDisplayNo1-Book"/>
              </a:rPr>
              <a:t>1600</a:t>
            </a:r>
            <a:endParaRPr sz="700" dirty="0">
              <a:latin typeface="SharpSansDisplayNo1-Book"/>
              <a:cs typeface="SharpSansDisplayNo1-Book"/>
            </a:endParaRP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30495095-6EA4-8545-8165-CEDE6A073D4B}"/>
              </a:ext>
            </a:extLst>
          </p:cNvPr>
          <p:cNvGrpSpPr/>
          <p:nvPr/>
        </p:nvGrpSpPr>
        <p:grpSpPr>
          <a:xfrm>
            <a:off x="9313399" y="2400554"/>
            <a:ext cx="5163902" cy="2835525"/>
            <a:chOff x="9313399" y="2400554"/>
            <a:chExt cx="5163902" cy="2835525"/>
          </a:xfrm>
        </p:grpSpPr>
        <p:sp>
          <p:nvSpPr>
            <p:cNvPr id="10" name="object 10"/>
            <p:cNvSpPr txBox="1"/>
            <p:nvPr/>
          </p:nvSpPr>
          <p:spPr>
            <a:xfrm>
              <a:off x="9490330" y="4782920"/>
              <a:ext cx="626110" cy="13144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700" spc="-20" dirty="0">
                  <a:solidFill>
                    <a:srgbClr val="131718"/>
                  </a:solidFill>
                  <a:latin typeface="SharpSansDisplayNo1-Book"/>
                  <a:cs typeface="SharpSansDisplayNo1-Book"/>
                </a:rPr>
                <a:t>North</a:t>
              </a:r>
              <a:r>
                <a:rPr sz="700" spc="-5" dirty="0">
                  <a:solidFill>
                    <a:srgbClr val="131718"/>
                  </a:solidFill>
                  <a:latin typeface="SharpSansDisplayNo1-Book"/>
                  <a:cs typeface="SharpSansDisplayNo1-Book"/>
                </a:rPr>
                <a:t> </a:t>
              </a:r>
              <a:r>
                <a:rPr sz="700" spc="-10" dirty="0">
                  <a:solidFill>
                    <a:srgbClr val="131718"/>
                  </a:solidFill>
                  <a:latin typeface="SharpSansDisplayNo1-Book"/>
                  <a:cs typeface="SharpSansDisplayNo1-Book"/>
                </a:rPr>
                <a:t>America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26095" y="4791889"/>
              <a:ext cx="107200" cy="107188"/>
            </a:xfrm>
            <a:prstGeom prst="rect">
              <a:avLst/>
            </a:prstGeom>
          </p:spPr>
        </p:pic>
        <p:sp>
          <p:nvSpPr>
            <p:cNvPr id="12" name="object 12"/>
            <p:cNvSpPr txBox="1"/>
            <p:nvPr/>
          </p:nvSpPr>
          <p:spPr>
            <a:xfrm>
              <a:off x="10443400" y="4782920"/>
              <a:ext cx="319405" cy="13144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700" spc="-10" dirty="0">
                  <a:solidFill>
                    <a:srgbClr val="131718"/>
                  </a:solidFill>
                  <a:latin typeface="SharpSansDisplayNo1-Book"/>
                  <a:cs typeface="SharpSansDisplayNo1-Book"/>
                </a:rPr>
                <a:t>Europe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75716" y="4791889"/>
              <a:ext cx="107200" cy="107188"/>
            </a:xfrm>
            <a:prstGeom prst="rect">
              <a:avLst/>
            </a:prstGeom>
          </p:spPr>
        </p:pic>
        <p:sp>
          <p:nvSpPr>
            <p:cNvPr id="14" name="object 14"/>
            <p:cNvSpPr txBox="1"/>
            <p:nvPr/>
          </p:nvSpPr>
          <p:spPr>
            <a:xfrm>
              <a:off x="11088959" y="4782907"/>
              <a:ext cx="257810" cy="13144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700" spc="-30" dirty="0">
                  <a:solidFill>
                    <a:srgbClr val="131718"/>
                  </a:solidFill>
                  <a:latin typeface="SharpSansDisplayNo1-Book"/>
                  <a:cs typeface="SharpSansDisplayNo1-Book"/>
                </a:rPr>
                <a:t>APAC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22996" y="4791889"/>
              <a:ext cx="107200" cy="107188"/>
            </a:xfrm>
            <a:prstGeom prst="rect">
              <a:avLst/>
            </a:prstGeom>
          </p:spPr>
        </p:pic>
        <p:sp>
          <p:nvSpPr>
            <p:cNvPr id="16" name="object 16"/>
            <p:cNvSpPr txBox="1"/>
            <p:nvPr/>
          </p:nvSpPr>
          <p:spPr>
            <a:xfrm>
              <a:off x="9470689" y="4344800"/>
              <a:ext cx="77470" cy="13144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700" spc="-5" dirty="0">
                  <a:solidFill>
                    <a:srgbClr val="231F20"/>
                  </a:solidFill>
                  <a:latin typeface="SharpSansDisplayNo1-Book"/>
                  <a:cs typeface="SharpSansDisplayNo1-Book"/>
                </a:rPr>
                <a:t>0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9366922" y="4097825"/>
              <a:ext cx="181610" cy="13144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700" spc="-25" dirty="0">
                  <a:solidFill>
                    <a:srgbClr val="231F20"/>
                  </a:solidFill>
                  <a:latin typeface="SharpSansDisplayNo1-Book"/>
                  <a:cs typeface="SharpSansDisplayNo1-Book"/>
                </a:rPr>
                <a:t>200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9366922" y="3850849"/>
              <a:ext cx="181610" cy="13144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700" spc="-25" dirty="0">
                  <a:solidFill>
                    <a:srgbClr val="231F20"/>
                  </a:solidFill>
                  <a:latin typeface="SharpSansDisplayNo1-Book"/>
                  <a:cs typeface="SharpSansDisplayNo1-Book"/>
                </a:rPr>
                <a:t>400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9366922" y="3603874"/>
              <a:ext cx="181610" cy="13144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700" spc="-25" dirty="0">
                  <a:solidFill>
                    <a:srgbClr val="231F20"/>
                  </a:solidFill>
                  <a:latin typeface="SharpSansDisplayNo1-Book"/>
                  <a:cs typeface="SharpSansDisplayNo1-Book"/>
                </a:rPr>
                <a:t>600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9366922" y="3356898"/>
              <a:ext cx="181610" cy="13144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700" spc="-25" dirty="0">
                  <a:solidFill>
                    <a:srgbClr val="231F20"/>
                  </a:solidFill>
                  <a:latin typeface="SharpSansDisplayNo1-Book"/>
                  <a:cs typeface="SharpSansDisplayNo1-Book"/>
                </a:rPr>
                <a:t>800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9315044" y="3109959"/>
              <a:ext cx="233045" cy="13144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700" spc="-20" dirty="0">
                  <a:solidFill>
                    <a:srgbClr val="231F20"/>
                  </a:solidFill>
                  <a:latin typeface="SharpSansDisplayNo1-Book"/>
                  <a:cs typeface="SharpSansDisplayNo1-Book"/>
                </a:rPr>
                <a:t>1000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9315044" y="2863072"/>
              <a:ext cx="233045" cy="13144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700" spc="-20" dirty="0">
                  <a:solidFill>
                    <a:srgbClr val="231F20"/>
                  </a:solidFill>
                  <a:latin typeface="SharpSansDisplayNo1-Book"/>
                  <a:cs typeface="SharpSansDisplayNo1-Book"/>
                </a:rPr>
                <a:t>1200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9315044" y="2616096"/>
              <a:ext cx="233045" cy="13144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700" spc="-20" dirty="0">
                  <a:solidFill>
                    <a:srgbClr val="231F20"/>
                  </a:solidFill>
                  <a:latin typeface="SharpSansDisplayNo1-Book"/>
                  <a:cs typeface="SharpSansDisplayNo1-Book"/>
                </a:rPr>
                <a:t>1400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grpSp>
          <p:nvGrpSpPr>
            <p:cNvPr id="24" name="object 24"/>
            <p:cNvGrpSpPr/>
            <p:nvPr/>
          </p:nvGrpSpPr>
          <p:grpSpPr>
            <a:xfrm>
              <a:off x="9571291" y="2551328"/>
              <a:ext cx="4906010" cy="1831339"/>
              <a:chOff x="9571291" y="2551328"/>
              <a:chExt cx="4906010" cy="1831339"/>
            </a:xfrm>
          </p:grpSpPr>
          <p:sp>
            <p:nvSpPr>
              <p:cNvPr id="25" name="object 25"/>
              <p:cNvSpPr/>
              <p:nvPr/>
            </p:nvSpPr>
            <p:spPr>
              <a:xfrm>
                <a:off x="9571291" y="4129309"/>
                <a:ext cx="3905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90525">
                    <a:moveTo>
                      <a:pt x="0" y="0"/>
                    </a:moveTo>
                    <a:lnTo>
                      <a:pt x="39712" y="0"/>
                    </a:lnTo>
                  </a:path>
                  <a:path w="390525">
                    <a:moveTo>
                      <a:pt x="123799" y="0"/>
                    </a:moveTo>
                    <a:lnTo>
                      <a:pt x="133146" y="0"/>
                    </a:lnTo>
                  </a:path>
                  <a:path w="390525">
                    <a:moveTo>
                      <a:pt x="217233" y="0"/>
                    </a:moveTo>
                    <a:lnTo>
                      <a:pt x="390105" y="0"/>
                    </a:lnTo>
                  </a:path>
                </a:pathLst>
              </a:custGeom>
              <a:ln w="3175">
                <a:solidFill>
                  <a:srgbClr val="B4B8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9797885" y="4262424"/>
                <a:ext cx="84455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84454" h="114300">
                    <a:moveTo>
                      <a:pt x="84086" y="0"/>
                    </a:moveTo>
                    <a:lnTo>
                      <a:pt x="0" y="0"/>
                    </a:lnTo>
                    <a:lnTo>
                      <a:pt x="0" y="113855"/>
                    </a:lnTo>
                    <a:lnTo>
                      <a:pt x="84086" y="113855"/>
                    </a:lnTo>
                    <a:lnTo>
                      <a:pt x="84086" y="0"/>
                    </a:lnTo>
                    <a:close/>
                  </a:path>
                </a:pathLst>
              </a:custGeom>
              <a:solidFill>
                <a:srgbClr val="19BEC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9704438" y="4116705"/>
                <a:ext cx="84455" cy="259715"/>
              </a:xfrm>
              <a:custGeom>
                <a:avLst/>
                <a:gdLst/>
                <a:ahLst/>
                <a:cxnLst/>
                <a:rect l="l" t="t" r="r" b="b"/>
                <a:pathLst>
                  <a:path w="84454" h="259714">
                    <a:moveTo>
                      <a:pt x="84086" y="0"/>
                    </a:moveTo>
                    <a:lnTo>
                      <a:pt x="0" y="0"/>
                    </a:lnTo>
                    <a:lnTo>
                      <a:pt x="0" y="259549"/>
                    </a:lnTo>
                    <a:lnTo>
                      <a:pt x="84086" y="259549"/>
                    </a:lnTo>
                    <a:lnTo>
                      <a:pt x="84086" y="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9571291" y="3882344"/>
                <a:ext cx="3905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90525">
                    <a:moveTo>
                      <a:pt x="0" y="0"/>
                    </a:moveTo>
                    <a:lnTo>
                      <a:pt x="39712" y="0"/>
                    </a:lnTo>
                  </a:path>
                  <a:path w="390525">
                    <a:moveTo>
                      <a:pt x="123799" y="0"/>
                    </a:moveTo>
                    <a:lnTo>
                      <a:pt x="390105" y="0"/>
                    </a:lnTo>
                  </a:path>
                </a:pathLst>
              </a:custGeom>
              <a:ln w="3175">
                <a:solidFill>
                  <a:srgbClr val="B4B8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9"/>
              <p:cNvSpPr/>
              <p:nvPr/>
            </p:nvSpPr>
            <p:spPr>
              <a:xfrm>
                <a:off x="9611004" y="3823690"/>
                <a:ext cx="84455" cy="553085"/>
              </a:xfrm>
              <a:custGeom>
                <a:avLst/>
                <a:gdLst/>
                <a:ahLst/>
                <a:cxnLst/>
                <a:rect l="l" t="t" r="r" b="b"/>
                <a:pathLst>
                  <a:path w="84454" h="553085">
                    <a:moveTo>
                      <a:pt x="84086" y="0"/>
                    </a:moveTo>
                    <a:lnTo>
                      <a:pt x="0" y="0"/>
                    </a:lnTo>
                    <a:lnTo>
                      <a:pt x="0" y="552589"/>
                    </a:lnTo>
                    <a:lnTo>
                      <a:pt x="84086" y="552589"/>
                    </a:lnTo>
                    <a:lnTo>
                      <a:pt x="84086" y="0"/>
                    </a:lnTo>
                    <a:close/>
                  </a:path>
                </a:pathLst>
              </a:custGeom>
              <a:solidFill>
                <a:srgbClr val="1661A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10045484" y="4129309"/>
                <a:ext cx="2667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66700">
                    <a:moveTo>
                      <a:pt x="0" y="0"/>
                    </a:moveTo>
                    <a:lnTo>
                      <a:pt x="266280" y="0"/>
                    </a:lnTo>
                  </a:path>
                </a:pathLst>
              </a:custGeom>
              <a:ln w="3175">
                <a:solidFill>
                  <a:srgbClr val="B4B8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10158019" y="4229938"/>
                <a:ext cx="84455" cy="146685"/>
              </a:xfrm>
              <a:custGeom>
                <a:avLst/>
                <a:gdLst/>
                <a:ahLst/>
                <a:cxnLst/>
                <a:rect l="l" t="t" r="r" b="b"/>
                <a:pathLst>
                  <a:path w="84454" h="146685">
                    <a:moveTo>
                      <a:pt x="84086" y="0"/>
                    </a:moveTo>
                    <a:lnTo>
                      <a:pt x="0" y="0"/>
                    </a:lnTo>
                    <a:lnTo>
                      <a:pt x="0" y="146316"/>
                    </a:lnTo>
                    <a:lnTo>
                      <a:pt x="84086" y="146316"/>
                    </a:lnTo>
                    <a:lnTo>
                      <a:pt x="84086" y="0"/>
                    </a:lnTo>
                    <a:close/>
                  </a:path>
                </a:pathLst>
              </a:custGeom>
              <a:solidFill>
                <a:srgbClr val="19BEC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10054818" y="4141914"/>
                <a:ext cx="84455" cy="234950"/>
              </a:xfrm>
              <a:custGeom>
                <a:avLst/>
                <a:gdLst/>
                <a:ahLst/>
                <a:cxnLst/>
                <a:rect l="l" t="t" r="r" b="b"/>
                <a:pathLst>
                  <a:path w="84454" h="234950">
                    <a:moveTo>
                      <a:pt x="84086" y="0"/>
                    </a:moveTo>
                    <a:lnTo>
                      <a:pt x="0" y="0"/>
                    </a:lnTo>
                    <a:lnTo>
                      <a:pt x="0" y="234365"/>
                    </a:lnTo>
                    <a:lnTo>
                      <a:pt x="84086" y="234365"/>
                    </a:lnTo>
                    <a:lnTo>
                      <a:pt x="84086" y="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3"/>
              <p:cNvSpPr/>
              <p:nvPr/>
            </p:nvSpPr>
            <p:spPr>
              <a:xfrm>
                <a:off x="10045484" y="3882344"/>
                <a:ext cx="617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7220">
                    <a:moveTo>
                      <a:pt x="0" y="0"/>
                    </a:moveTo>
                    <a:lnTo>
                      <a:pt x="616673" y="0"/>
                    </a:lnTo>
                  </a:path>
                </a:pathLst>
              </a:custGeom>
              <a:ln w="3175">
                <a:solidFill>
                  <a:srgbClr val="B4B8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9961397" y="3875430"/>
                <a:ext cx="84455" cy="501015"/>
              </a:xfrm>
              <a:custGeom>
                <a:avLst/>
                <a:gdLst/>
                <a:ahLst/>
                <a:cxnLst/>
                <a:rect l="l" t="t" r="r" b="b"/>
                <a:pathLst>
                  <a:path w="84454" h="501014">
                    <a:moveTo>
                      <a:pt x="84086" y="0"/>
                    </a:moveTo>
                    <a:lnTo>
                      <a:pt x="0" y="0"/>
                    </a:lnTo>
                    <a:lnTo>
                      <a:pt x="0" y="500849"/>
                    </a:lnTo>
                    <a:lnTo>
                      <a:pt x="84086" y="500849"/>
                    </a:lnTo>
                    <a:lnTo>
                      <a:pt x="84086" y="0"/>
                    </a:lnTo>
                    <a:close/>
                  </a:path>
                </a:pathLst>
              </a:custGeom>
              <a:solidFill>
                <a:srgbClr val="1661A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5"/>
              <p:cNvSpPr/>
              <p:nvPr/>
            </p:nvSpPr>
            <p:spPr>
              <a:xfrm>
                <a:off x="10395851" y="4129309"/>
                <a:ext cx="2667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66700">
                    <a:moveTo>
                      <a:pt x="0" y="0"/>
                    </a:moveTo>
                    <a:lnTo>
                      <a:pt x="266306" y="0"/>
                    </a:lnTo>
                  </a:path>
                </a:pathLst>
              </a:custGeom>
              <a:ln w="3175">
                <a:solidFill>
                  <a:srgbClr val="B4B8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6"/>
              <p:cNvSpPr/>
              <p:nvPr/>
            </p:nvSpPr>
            <p:spPr>
              <a:xfrm>
                <a:off x="10508412" y="4226001"/>
                <a:ext cx="84455" cy="150495"/>
              </a:xfrm>
              <a:custGeom>
                <a:avLst/>
                <a:gdLst/>
                <a:ahLst/>
                <a:cxnLst/>
                <a:rect l="l" t="t" r="r" b="b"/>
                <a:pathLst>
                  <a:path w="84454" h="150495">
                    <a:moveTo>
                      <a:pt x="84086" y="0"/>
                    </a:moveTo>
                    <a:lnTo>
                      <a:pt x="0" y="0"/>
                    </a:lnTo>
                    <a:lnTo>
                      <a:pt x="0" y="150279"/>
                    </a:lnTo>
                    <a:lnTo>
                      <a:pt x="84086" y="150279"/>
                    </a:lnTo>
                    <a:lnTo>
                      <a:pt x="84086" y="0"/>
                    </a:lnTo>
                    <a:close/>
                  </a:path>
                </a:pathLst>
              </a:custGeom>
              <a:solidFill>
                <a:srgbClr val="19BEC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10405211" y="4134866"/>
                <a:ext cx="84455" cy="241935"/>
              </a:xfrm>
              <a:custGeom>
                <a:avLst/>
                <a:gdLst/>
                <a:ahLst/>
                <a:cxnLst/>
                <a:rect l="l" t="t" r="r" b="b"/>
                <a:pathLst>
                  <a:path w="84454" h="241935">
                    <a:moveTo>
                      <a:pt x="84086" y="0"/>
                    </a:moveTo>
                    <a:lnTo>
                      <a:pt x="0" y="0"/>
                    </a:lnTo>
                    <a:lnTo>
                      <a:pt x="0" y="241401"/>
                    </a:lnTo>
                    <a:lnTo>
                      <a:pt x="84086" y="241401"/>
                    </a:lnTo>
                    <a:lnTo>
                      <a:pt x="84086" y="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8"/>
              <p:cNvSpPr/>
              <p:nvPr/>
            </p:nvSpPr>
            <p:spPr>
              <a:xfrm>
                <a:off x="10311765" y="3925443"/>
                <a:ext cx="8445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84454" h="450850">
                    <a:moveTo>
                      <a:pt x="84086" y="0"/>
                    </a:moveTo>
                    <a:lnTo>
                      <a:pt x="0" y="0"/>
                    </a:lnTo>
                    <a:lnTo>
                      <a:pt x="0" y="450837"/>
                    </a:lnTo>
                    <a:lnTo>
                      <a:pt x="84086" y="450837"/>
                    </a:lnTo>
                    <a:lnTo>
                      <a:pt x="84086" y="0"/>
                    </a:lnTo>
                    <a:close/>
                  </a:path>
                </a:pathLst>
              </a:custGeom>
              <a:solidFill>
                <a:srgbClr val="1661A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10746244" y="4129309"/>
                <a:ext cx="2667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66700">
                    <a:moveTo>
                      <a:pt x="0" y="0"/>
                    </a:moveTo>
                    <a:lnTo>
                      <a:pt x="9359" y="0"/>
                    </a:lnTo>
                  </a:path>
                  <a:path w="266700">
                    <a:moveTo>
                      <a:pt x="93446" y="0"/>
                    </a:moveTo>
                    <a:lnTo>
                      <a:pt x="266306" y="0"/>
                    </a:lnTo>
                  </a:path>
                </a:pathLst>
              </a:custGeom>
              <a:ln w="3175">
                <a:solidFill>
                  <a:srgbClr val="B4B8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10858805" y="4197108"/>
                <a:ext cx="84455" cy="179705"/>
              </a:xfrm>
              <a:custGeom>
                <a:avLst/>
                <a:gdLst/>
                <a:ahLst/>
                <a:cxnLst/>
                <a:rect l="l" t="t" r="r" b="b"/>
                <a:pathLst>
                  <a:path w="84454" h="179704">
                    <a:moveTo>
                      <a:pt x="84086" y="0"/>
                    </a:moveTo>
                    <a:lnTo>
                      <a:pt x="0" y="0"/>
                    </a:lnTo>
                    <a:lnTo>
                      <a:pt x="0" y="179171"/>
                    </a:lnTo>
                    <a:lnTo>
                      <a:pt x="84086" y="179171"/>
                    </a:lnTo>
                    <a:lnTo>
                      <a:pt x="84086" y="0"/>
                    </a:lnTo>
                    <a:close/>
                  </a:path>
                </a:pathLst>
              </a:custGeom>
              <a:solidFill>
                <a:srgbClr val="19BEC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41"/>
              <p:cNvSpPr/>
              <p:nvPr/>
            </p:nvSpPr>
            <p:spPr>
              <a:xfrm>
                <a:off x="10755604" y="4116222"/>
                <a:ext cx="84455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84454" h="260350">
                    <a:moveTo>
                      <a:pt x="84086" y="0"/>
                    </a:moveTo>
                    <a:lnTo>
                      <a:pt x="0" y="0"/>
                    </a:lnTo>
                    <a:lnTo>
                      <a:pt x="0" y="260057"/>
                    </a:lnTo>
                    <a:lnTo>
                      <a:pt x="84086" y="260057"/>
                    </a:lnTo>
                    <a:lnTo>
                      <a:pt x="84086" y="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42"/>
              <p:cNvSpPr/>
              <p:nvPr/>
            </p:nvSpPr>
            <p:spPr>
              <a:xfrm>
                <a:off x="10746244" y="3882344"/>
                <a:ext cx="2667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66700">
                    <a:moveTo>
                      <a:pt x="0" y="0"/>
                    </a:moveTo>
                    <a:lnTo>
                      <a:pt x="266306" y="0"/>
                    </a:lnTo>
                  </a:path>
                </a:pathLst>
              </a:custGeom>
              <a:ln w="3175">
                <a:solidFill>
                  <a:srgbClr val="B4B8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43"/>
              <p:cNvSpPr/>
              <p:nvPr/>
            </p:nvSpPr>
            <p:spPr>
              <a:xfrm>
                <a:off x="10662158" y="3836403"/>
                <a:ext cx="84455" cy="540385"/>
              </a:xfrm>
              <a:custGeom>
                <a:avLst/>
                <a:gdLst/>
                <a:ahLst/>
                <a:cxnLst/>
                <a:rect l="l" t="t" r="r" b="b"/>
                <a:pathLst>
                  <a:path w="84454" h="540385">
                    <a:moveTo>
                      <a:pt x="84086" y="0"/>
                    </a:moveTo>
                    <a:lnTo>
                      <a:pt x="0" y="0"/>
                    </a:lnTo>
                    <a:lnTo>
                      <a:pt x="0" y="539876"/>
                    </a:lnTo>
                    <a:lnTo>
                      <a:pt x="84086" y="539876"/>
                    </a:lnTo>
                    <a:lnTo>
                      <a:pt x="84086" y="0"/>
                    </a:lnTo>
                    <a:close/>
                  </a:path>
                </a:pathLst>
              </a:custGeom>
              <a:solidFill>
                <a:srgbClr val="1661A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44"/>
              <p:cNvSpPr/>
              <p:nvPr/>
            </p:nvSpPr>
            <p:spPr>
              <a:xfrm>
                <a:off x="11096637" y="4129309"/>
                <a:ext cx="2667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66700">
                    <a:moveTo>
                      <a:pt x="0" y="0"/>
                    </a:moveTo>
                    <a:lnTo>
                      <a:pt x="9347" y="0"/>
                    </a:lnTo>
                  </a:path>
                  <a:path w="266700">
                    <a:moveTo>
                      <a:pt x="93433" y="0"/>
                    </a:moveTo>
                    <a:lnTo>
                      <a:pt x="266293" y="0"/>
                    </a:lnTo>
                  </a:path>
                </a:pathLst>
              </a:custGeom>
              <a:ln w="3175">
                <a:solidFill>
                  <a:srgbClr val="B4B8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11209185" y="4222419"/>
                <a:ext cx="84455" cy="154305"/>
              </a:xfrm>
              <a:custGeom>
                <a:avLst/>
                <a:gdLst/>
                <a:ahLst/>
                <a:cxnLst/>
                <a:rect l="l" t="t" r="r" b="b"/>
                <a:pathLst>
                  <a:path w="84454" h="154304">
                    <a:moveTo>
                      <a:pt x="84086" y="0"/>
                    </a:moveTo>
                    <a:lnTo>
                      <a:pt x="0" y="0"/>
                    </a:lnTo>
                    <a:lnTo>
                      <a:pt x="0" y="153860"/>
                    </a:lnTo>
                    <a:lnTo>
                      <a:pt x="84086" y="153860"/>
                    </a:lnTo>
                    <a:lnTo>
                      <a:pt x="84086" y="0"/>
                    </a:lnTo>
                    <a:close/>
                  </a:path>
                </a:pathLst>
              </a:custGeom>
              <a:solidFill>
                <a:srgbClr val="19BEC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11105985" y="4105719"/>
                <a:ext cx="84455" cy="271145"/>
              </a:xfrm>
              <a:custGeom>
                <a:avLst/>
                <a:gdLst/>
                <a:ahLst/>
                <a:cxnLst/>
                <a:rect l="l" t="t" r="r" b="b"/>
                <a:pathLst>
                  <a:path w="84454" h="271145">
                    <a:moveTo>
                      <a:pt x="84086" y="0"/>
                    </a:moveTo>
                    <a:lnTo>
                      <a:pt x="0" y="0"/>
                    </a:lnTo>
                    <a:lnTo>
                      <a:pt x="0" y="270548"/>
                    </a:lnTo>
                    <a:lnTo>
                      <a:pt x="84086" y="270548"/>
                    </a:lnTo>
                    <a:lnTo>
                      <a:pt x="84086" y="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47"/>
              <p:cNvSpPr/>
              <p:nvPr/>
            </p:nvSpPr>
            <p:spPr>
              <a:xfrm>
                <a:off x="11096637" y="3882344"/>
                <a:ext cx="2667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66700">
                    <a:moveTo>
                      <a:pt x="0" y="0"/>
                    </a:moveTo>
                    <a:lnTo>
                      <a:pt x="266293" y="0"/>
                    </a:lnTo>
                  </a:path>
                </a:pathLst>
              </a:custGeom>
              <a:ln w="3175">
                <a:solidFill>
                  <a:srgbClr val="B4B8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48"/>
              <p:cNvSpPr/>
              <p:nvPr/>
            </p:nvSpPr>
            <p:spPr>
              <a:xfrm>
                <a:off x="11012551" y="3809492"/>
                <a:ext cx="84455" cy="567055"/>
              </a:xfrm>
              <a:custGeom>
                <a:avLst/>
                <a:gdLst/>
                <a:ahLst/>
                <a:cxnLst/>
                <a:rect l="l" t="t" r="r" b="b"/>
                <a:pathLst>
                  <a:path w="84454" h="567054">
                    <a:moveTo>
                      <a:pt x="84086" y="0"/>
                    </a:moveTo>
                    <a:lnTo>
                      <a:pt x="0" y="0"/>
                    </a:lnTo>
                    <a:lnTo>
                      <a:pt x="0" y="566788"/>
                    </a:lnTo>
                    <a:lnTo>
                      <a:pt x="84086" y="566788"/>
                    </a:lnTo>
                    <a:lnTo>
                      <a:pt x="84086" y="0"/>
                    </a:lnTo>
                    <a:close/>
                  </a:path>
                </a:pathLst>
              </a:custGeom>
              <a:solidFill>
                <a:srgbClr val="1661A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11447018" y="4129309"/>
                <a:ext cx="2667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66700">
                    <a:moveTo>
                      <a:pt x="0" y="0"/>
                    </a:moveTo>
                    <a:lnTo>
                      <a:pt x="9347" y="0"/>
                    </a:lnTo>
                  </a:path>
                  <a:path w="266700">
                    <a:moveTo>
                      <a:pt x="93433" y="0"/>
                    </a:moveTo>
                    <a:lnTo>
                      <a:pt x="266306" y="0"/>
                    </a:lnTo>
                  </a:path>
                </a:pathLst>
              </a:custGeom>
              <a:ln w="3175">
                <a:solidFill>
                  <a:srgbClr val="B4B8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50"/>
              <p:cNvSpPr/>
              <p:nvPr/>
            </p:nvSpPr>
            <p:spPr>
              <a:xfrm>
                <a:off x="11559578" y="4215498"/>
                <a:ext cx="84455" cy="161290"/>
              </a:xfrm>
              <a:custGeom>
                <a:avLst/>
                <a:gdLst/>
                <a:ahLst/>
                <a:cxnLst/>
                <a:rect l="l" t="t" r="r" b="b"/>
                <a:pathLst>
                  <a:path w="84454" h="161289">
                    <a:moveTo>
                      <a:pt x="84086" y="0"/>
                    </a:moveTo>
                    <a:lnTo>
                      <a:pt x="0" y="0"/>
                    </a:lnTo>
                    <a:lnTo>
                      <a:pt x="0" y="160782"/>
                    </a:lnTo>
                    <a:lnTo>
                      <a:pt x="84086" y="160782"/>
                    </a:lnTo>
                    <a:lnTo>
                      <a:pt x="84086" y="0"/>
                    </a:lnTo>
                    <a:close/>
                  </a:path>
                </a:pathLst>
              </a:custGeom>
              <a:solidFill>
                <a:srgbClr val="19BEC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51"/>
              <p:cNvSpPr/>
              <p:nvPr/>
            </p:nvSpPr>
            <p:spPr>
              <a:xfrm>
                <a:off x="11456365" y="4112387"/>
                <a:ext cx="84455" cy="264160"/>
              </a:xfrm>
              <a:custGeom>
                <a:avLst/>
                <a:gdLst/>
                <a:ahLst/>
                <a:cxnLst/>
                <a:rect l="l" t="t" r="r" b="b"/>
                <a:pathLst>
                  <a:path w="84454" h="264160">
                    <a:moveTo>
                      <a:pt x="84086" y="0"/>
                    </a:moveTo>
                    <a:lnTo>
                      <a:pt x="0" y="0"/>
                    </a:lnTo>
                    <a:lnTo>
                      <a:pt x="0" y="263880"/>
                    </a:lnTo>
                    <a:lnTo>
                      <a:pt x="84086" y="263880"/>
                    </a:lnTo>
                    <a:lnTo>
                      <a:pt x="84086" y="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52"/>
              <p:cNvSpPr/>
              <p:nvPr/>
            </p:nvSpPr>
            <p:spPr>
              <a:xfrm>
                <a:off x="11447018" y="3882344"/>
                <a:ext cx="2667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66700">
                    <a:moveTo>
                      <a:pt x="0" y="0"/>
                    </a:moveTo>
                    <a:lnTo>
                      <a:pt x="266306" y="0"/>
                    </a:lnTo>
                  </a:path>
                </a:pathLst>
              </a:custGeom>
              <a:ln w="3175">
                <a:solidFill>
                  <a:srgbClr val="B4B8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53"/>
              <p:cNvSpPr/>
              <p:nvPr/>
            </p:nvSpPr>
            <p:spPr>
              <a:xfrm>
                <a:off x="11362931" y="3738854"/>
                <a:ext cx="84455" cy="637540"/>
              </a:xfrm>
              <a:custGeom>
                <a:avLst/>
                <a:gdLst/>
                <a:ahLst/>
                <a:cxnLst/>
                <a:rect l="l" t="t" r="r" b="b"/>
                <a:pathLst>
                  <a:path w="84454" h="637539">
                    <a:moveTo>
                      <a:pt x="84086" y="0"/>
                    </a:moveTo>
                    <a:lnTo>
                      <a:pt x="0" y="0"/>
                    </a:lnTo>
                    <a:lnTo>
                      <a:pt x="0" y="637425"/>
                    </a:lnTo>
                    <a:lnTo>
                      <a:pt x="84086" y="637425"/>
                    </a:lnTo>
                    <a:lnTo>
                      <a:pt x="84086" y="0"/>
                    </a:lnTo>
                    <a:close/>
                  </a:path>
                </a:pathLst>
              </a:custGeom>
              <a:solidFill>
                <a:srgbClr val="1661A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54"/>
              <p:cNvSpPr/>
              <p:nvPr/>
            </p:nvSpPr>
            <p:spPr>
              <a:xfrm>
                <a:off x="11797411" y="4129309"/>
                <a:ext cx="2667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66700">
                    <a:moveTo>
                      <a:pt x="0" y="0"/>
                    </a:moveTo>
                    <a:lnTo>
                      <a:pt x="9347" y="0"/>
                    </a:lnTo>
                  </a:path>
                  <a:path w="266700">
                    <a:moveTo>
                      <a:pt x="93433" y="0"/>
                    </a:moveTo>
                    <a:lnTo>
                      <a:pt x="266306" y="0"/>
                    </a:lnTo>
                  </a:path>
                </a:pathLst>
              </a:custGeom>
              <a:ln w="3175">
                <a:solidFill>
                  <a:srgbClr val="B4B8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" name="object 55"/>
              <p:cNvSpPr/>
              <p:nvPr/>
            </p:nvSpPr>
            <p:spPr>
              <a:xfrm>
                <a:off x="11909971" y="4181411"/>
                <a:ext cx="84455" cy="194945"/>
              </a:xfrm>
              <a:custGeom>
                <a:avLst/>
                <a:gdLst/>
                <a:ahLst/>
                <a:cxnLst/>
                <a:rect l="l" t="t" r="r" b="b"/>
                <a:pathLst>
                  <a:path w="84454" h="194945">
                    <a:moveTo>
                      <a:pt x="84086" y="0"/>
                    </a:moveTo>
                    <a:lnTo>
                      <a:pt x="0" y="0"/>
                    </a:lnTo>
                    <a:lnTo>
                      <a:pt x="0" y="194856"/>
                    </a:lnTo>
                    <a:lnTo>
                      <a:pt x="84086" y="194856"/>
                    </a:lnTo>
                    <a:lnTo>
                      <a:pt x="84086" y="0"/>
                    </a:lnTo>
                    <a:close/>
                  </a:path>
                </a:pathLst>
              </a:custGeom>
              <a:solidFill>
                <a:srgbClr val="19BEC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56"/>
              <p:cNvSpPr/>
              <p:nvPr/>
            </p:nvSpPr>
            <p:spPr>
              <a:xfrm>
                <a:off x="11806758" y="4059542"/>
                <a:ext cx="84455" cy="316865"/>
              </a:xfrm>
              <a:custGeom>
                <a:avLst/>
                <a:gdLst/>
                <a:ahLst/>
                <a:cxnLst/>
                <a:rect l="l" t="t" r="r" b="b"/>
                <a:pathLst>
                  <a:path w="84454" h="316864">
                    <a:moveTo>
                      <a:pt x="84086" y="0"/>
                    </a:moveTo>
                    <a:lnTo>
                      <a:pt x="0" y="0"/>
                    </a:lnTo>
                    <a:lnTo>
                      <a:pt x="0" y="316738"/>
                    </a:lnTo>
                    <a:lnTo>
                      <a:pt x="84086" y="316738"/>
                    </a:lnTo>
                    <a:lnTo>
                      <a:pt x="84086" y="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57"/>
              <p:cNvSpPr/>
              <p:nvPr/>
            </p:nvSpPr>
            <p:spPr>
              <a:xfrm>
                <a:off x="11797411" y="3882344"/>
                <a:ext cx="2667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66700">
                    <a:moveTo>
                      <a:pt x="0" y="0"/>
                    </a:moveTo>
                    <a:lnTo>
                      <a:pt x="266306" y="0"/>
                    </a:lnTo>
                  </a:path>
                </a:pathLst>
              </a:custGeom>
              <a:ln w="3175">
                <a:solidFill>
                  <a:srgbClr val="B4B8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" name="object 58"/>
              <p:cNvSpPr/>
              <p:nvPr/>
            </p:nvSpPr>
            <p:spPr>
              <a:xfrm>
                <a:off x="11713324" y="3686010"/>
                <a:ext cx="84455" cy="690880"/>
              </a:xfrm>
              <a:custGeom>
                <a:avLst/>
                <a:gdLst/>
                <a:ahLst/>
                <a:cxnLst/>
                <a:rect l="l" t="t" r="r" b="b"/>
                <a:pathLst>
                  <a:path w="84454" h="690879">
                    <a:moveTo>
                      <a:pt x="84086" y="0"/>
                    </a:moveTo>
                    <a:lnTo>
                      <a:pt x="0" y="0"/>
                    </a:lnTo>
                    <a:lnTo>
                      <a:pt x="0" y="690270"/>
                    </a:lnTo>
                    <a:lnTo>
                      <a:pt x="84086" y="690270"/>
                    </a:lnTo>
                    <a:lnTo>
                      <a:pt x="84086" y="0"/>
                    </a:lnTo>
                    <a:close/>
                  </a:path>
                </a:pathLst>
              </a:custGeom>
              <a:solidFill>
                <a:srgbClr val="1661A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object 59"/>
              <p:cNvSpPr/>
              <p:nvPr/>
            </p:nvSpPr>
            <p:spPr>
              <a:xfrm>
                <a:off x="12147804" y="4129309"/>
                <a:ext cx="2667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66700">
                    <a:moveTo>
                      <a:pt x="0" y="0"/>
                    </a:moveTo>
                    <a:lnTo>
                      <a:pt x="9334" y="0"/>
                    </a:lnTo>
                  </a:path>
                  <a:path w="266700">
                    <a:moveTo>
                      <a:pt x="93421" y="0"/>
                    </a:moveTo>
                    <a:lnTo>
                      <a:pt x="112534" y="0"/>
                    </a:lnTo>
                  </a:path>
                  <a:path w="266700">
                    <a:moveTo>
                      <a:pt x="196621" y="0"/>
                    </a:moveTo>
                    <a:lnTo>
                      <a:pt x="266280" y="0"/>
                    </a:lnTo>
                  </a:path>
                </a:pathLst>
              </a:custGeom>
              <a:ln w="3175">
                <a:solidFill>
                  <a:srgbClr val="B4B8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60"/>
              <p:cNvSpPr/>
              <p:nvPr/>
            </p:nvSpPr>
            <p:spPr>
              <a:xfrm>
                <a:off x="12260338" y="4080408"/>
                <a:ext cx="84455" cy="295910"/>
              </a:xfrm>
              <a:custGeom>
                <a:avLst/>
                <a:gdLst/>
                <a:ahLst/>
                <a:cxnLst/>
                <a:rect l="l" t="t" r="r" b="b"/>
                <a:pathLst>
                  <a:path w="84454" h="295910">
                    <a:moveTo>
                      <a:pt x="84086" y="0"/>
                    </a:moveTo>
                    <a:lnTo>
                      <a:pt x="0" y="0"/>
                    </a:lnTo>
                    <a:lnTo>
                      <a:pt x="0" y="295859"/>
                    </a:lnTo>
                    <a:lnTo>
                      <a:pt x="84086" y="295859"/>
                    </a:lnTo>
                    <a:lnTo>
                      <a:pt x="84086" y="0"/>
                    </a:lnTo>
                    <a:close/>
                  </a:path>
                </a:pathLst>
              </a:custGeom>
              <a:solidFill>
                <a:srgbClr val="19BEC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61"/>
              <p:cNvSpPr/>
              <p:nvPr/>
            </p:nvSpPr>
            <p:spPr>
              <a:xfrm>
                <a:off x="12157138" y="4060787"/>
                <a:ext cx="84455" cy="315595"/>
              </a:xfrm>
              <a:custGeom>
                <a:avLst/>
                <a:gdLst/>
                <a:ahLst/>
                <a:cxnLst/>
                <a:rect l="l" t="t" r="r" b="b"/>
                <a:pathLst>
                  <a:path w="84454" h="315595">
                    <a:moveTo>
                      <a:pt x="84086" y="0"/>
                    </a:moveTo>
                    <a:lnTo>
                      <a:pt x="0" y="0"/>
                    </a:lnTo>
                    <a:lnTo>
                      <a:pt x="0" y="315493"/>
                    </a:lnTo>
                    <a:lnTo>
                      <a:pt x="84086" y="315493"/>
                    </a:lnTo>
                    <a:lnTo>
                      <a:pt x="84086" y="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62"/>
              <p:cNvSpPr/>
              <p:nvPr/>
            </p:nvSpPr>
            <p:spPr>
              <a:xfrm>
                <a:off x="9571291" y="3635380"/>
                <a:ext cx="2842895" cy="247015"/>
              </a:xfrm>
              <a:custGeom>
                <a:avLst/>
                <a:gdLst/>
                <a:ahLst/>
                <a:cxnLst/>
                <a:rect l="l" t="t" r="r" b="b"/>
                <a:pathLst>
                  <a:path w="2842895" h="247014">
                    <a:moveTo>
                      <a:pt x="2576512" y="246964"/>
                    </a:moveTo>
                    <a:lnTo>
                      <a:pt x="2842793" y="246964"/>
                    </a:lnTo>
                  </a:path>
                  <a:path w="2842895" h="247014">
                    <a:moveTo>
                      <a:pt x="0" y="0"/>
                    </a:moveTo>
                    <a:lnTo>
                      <a:pt x="2492425" y="0"/>
                    </a:lnTo>
                  </a:path>
                  <a:path w="2842895" h="247014">
                    <a:moveTo>
                      <a:pt x="2576512" y="0"/>
                    </a:moveTo>
                    <a:lnTo>
                      <a:pt x="2842793" y="0"/>
                    </a:lnTo>
                  </a:path>
                </a:pathLst>
              </a:custGeom>
              <a:ln w="3175">
                <a:solidFill>
                  <a:srgbClr val="B4B8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" name="object 63"/>
              <p:cNvSpPr/>
              <p:nvPr/>
            </p:nvSpPr>
            <p:spPr>
              <a:xfrm>
                <a:off x="12063717" y="3481273"/>
                <a:ext cx="84455" cy="895350"/>
              </a:xfrm>
              <a:custGeom>
                <a:avLst/>
                <a:gdLst/>
                <a:ahLst/>
                <a:cxnLst/>
                <a:rect l="l" t="t" r="r" b="b"/>
                <a:pathLst>
                  <a:path w="84454" h="895350">
                    <a:moveTo>
                      <a:pt x="84086" y="0"/>
                    </a:moveTo>
                    <a:lnTo>
                      <a:pt x="0" y="0"/>
                    </a:lnTo>
                    <a:lnTo>
                      <a:pt x="0" y="894994"/>
                    </a:lnTo>
                    <a:lnTo>
                      <a:pt x="84086" y="894994"/>
                    </a:lnTo>
                    <a:lnTo>
                      <a:pt x="84086" y="0"/>
                    </a:lnTo>
                    <a:close/>
                  </a:path>
                </a:pathLst>
              </a:custGeom>
              <a:solidFill>
                <a:srgbClr val="1661A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" name="object 64"/>
              <p:cNvSpPr/>
              <p:nvPr/>
            </p:nvSpPr>
            <p:spPr>
              <a:xfrm>
                <a:off x="12498171" y="4129309"/>
                <a:ext cx="2667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66700">
                    <a:moveTo>
                      <a:pt x="0" y="0"/>
                    </a:moveTo>
                    <a:lnTo>
                      <a:pt x="9359" y="0"/>
                    </a:lnTo>
                  </a:path>
                  <a:path w="266700">
                    <a:moveTo>
                      <a:pt x="93446" y="0"/>
                    </a:moveTo>
                    <a:lnTo>
                      <a:pt x="112560" y="0"/>
                    </a:lnTo>
                  </a:path>
                  <a:path w="266700">
                    <a:moveTo>
                      <a:pt x="196646" y="0"/>
                    </a:moveTo>
                    <a:lnTo>
                      <a:pt x="266306" y="0"/>
                    </a:lnTo>
                  </a:path>
                </a:pathLst>
              </a:custGeom>
              <a:ln w="3175">
                <a:solidFill>
                  <a:srgbClr val="B4B8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" name="object 65"/>
              <p:cNvSpPr/>
              <p:nvPr/>
            </p:nvSpPr>
            <p:spPr>
              <a:xfrm>
                <a:off x="12610731" y="4004475"/>
                <a:ext cx="84455" cy="372110"/>
              </a:xfrm>
              <a:custGeom>
                <a:avLst/>
                <a:gdLst/>
                <a:ahLst/>
                <a:cxnLst/>
                <a:rect l="l" t="t" r="r" b="b"/>
                <a:pathLst>
                  <a:path w="84454" h="372110">
                    <a:moveTo>
                      <a:pt x="84086" y="0"/>
                    </a:moveTo>
                    <a:lnTo>
                      <a:pt x="0" y="0"/>
                    </a:lnTo>
                    <a:lnTo>
                      <a:pt x="0" y="371805"/>
                    </a:lnTo>
                    <a:lnTo>
                      <a:pt x="84086" y="371805"/>
                    </a:lnTo>
                    <a:lnTo>
                      <a:pt x="84086" y="0"/>
                    </a:lnTo>
                    <a:close/>
                  </a:path>
                </a:pathLst>
              </a:custGeom>
              <a:solidFill>
                <a:srgbClr val="19BEC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" name="object 66"/>
              <p:cNvSpPr/>
              <p:nvPr/>
            </p:nvSpPr>
            <p:spPr>
              <a:xfrm>
                <a:off x="12507531" y="3980891"/>
                <a:ext cx="84455" cy="395605"/>
              </a:xfrm>
              <a:custGeom>
                <a:avLst/>
                <a:gdLst/>
                <a:ahLst/>
                <a:cxnLst/>
                <a:rect l="l" t="t" r="r" b="b"/>
                <a:pathLst>
                  <a:path w="84454" h="395604">
                    <a:moveTo>
                      <a:pt x="84086" y="0"/>
                    </a:moveTo>
                    <a:lnTo>
                      <a:pt x="0" y="0"/>
                    </a:lnTo>
                    <a:lnTo>
                      <a:pt x="0" y="395389"/>
                    </a:lnTo>
                    <a:lnTo>
                      <a:pt x="84086" y="395389"/>
                    </a:lnTo>
                    <a:lnTo>
                      <a:pt x="84086" y="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object 67"/>
              <p:cNvSpPr/>
              <p:nvPr/>
            </p:nvSpPr>
            <p:spPr>
              <a:xfrm>
                <a:off x="9571291" y="3388414"/>
                <a:ext cx="3193415" cy="494030"/>
              </a:xfrm>
              <a:custGeom>
                <a:avLst/>
                <a:gdLst/>
                <a:ahLst/>
                <a:cxnLst/>
                <a:rect l="l" t="t" r="r" b="b"/>
                <a:pathLst>
                  <a:path w="3193415" h="494029">
                    <a:moveTo>
                      <a:pt x="2926880" y="493929"/>
                    </a:moveTo>
                    <a:lnTo>
                      <a:pt x="3193186" y="493929"/>
                    </a:lnTo>
                  </a:path>
                  <a:path w="3193415" h="494029">
                    <a:moveTo>
                      <a:pt x="2926880" y="246965"/>
                    </a:moveTo>
                    <a:lnTo>
                      <a:pt x="3193186" y="246965"/>
                    </a:lnTo>
                  </a:path>
                  <a:path w="3193415" h="494029">
                    <a:moveTo>
                      <a:pt x="0" y="0"/>
                    </a:moveTo>
                    <a:lnTo>
                      <a:pt x="2842793" y="0"/>
                    </a:lnTo>
                  </a:path>
                  <a:path w="3193415" h="494029">
                    <a:moveTo>
                      <a:pt x="2926880" y="0"/>
                    </a:moveTo>
                    <a:lnTo>
                      <a:pt x="3193186" y="0"/>
                    </a:lnTo>
                  </a:path>
                </a:pathLst>
              </a:custGeom>
              <a:ln w="3175">
                <a:solidFill>
                  <a:srgbClr val="B4B8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68"/>
              <p:cNvSpPr/>
              <p:nvPr/>
            </p:nvSpPr>
            <p:spPr>
              <a:xfrm>
                <a:off x="12414085" y="3374593"/>
                <a:ext cx="84455" cy="1002030"/>
              </a:xfrm>
              <a:custGeom>
                <a:avLst/>
                <a:gdLst/>
                <a:ahLst/>
                <a:cxnLst/>
                <a:rect l="l" t="t" r="r" b="b"/>
                <a:pathLst>
                  <a:path w="84454" h="1002029">
                    <a:moveTo>
                      <a:pt x="84086" y="0"/>
                    </a:moveTo>
                    <a:lnTo>
                      <a:pt x="0" y="0"/>
                    </a:lnTo>
                    <a:lnTo>
                      <a:pt x="0" y="1001687"/>
                    </a:lnTo>
                    <a:lnTo>
                      <a:pt x="84086" y="1001687"/>
                    </a:lnTo>
                    <a:lnTo>
                      <a:pt x="84086" y="0"/>
                    </a:lnTo>
                    <a:close/>
                  </a:path>
                </a:pathLst>
              </a:custGeom>
              <a:solidFill>
                <a:srgbClr val="1661A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69"/>
              <p:cNvSpPr/>
              <p:nvPr/>
            </p:nvSpPr>
            <p:spPr>
              <a:xfrm>
                <a:off x="12848564" y="4129309"/>
                <a:ext cx="2667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66700">
                    <a:moveTo>
                      <a:pt x="0" y="0"/>
                    </a:moveTo>
                    <a:lnTo>
                      <a:pt x="9359" y="0"/>
                    </a:lnTo>
                  </a:path>
                  <a:path w="266700">
                    <a:moveTo>
                      <a:pt x="93446" y="0"/>
                    </a:moveTo>
                    <a:lnTo>
                      <a:pt x="102781" y="0"/>
                    </a:lnTo>
                  </a:path>
                  <a:path w="266700">
                    <a:moveTo>
                      <a:pt x="186867" y="0"/>
                    </a:moveTo>
                    <a:lnTo>
                      <a:pt x="266306" y="0"/>
                    </a:lnTo>
                  </a:path>
                </a:pathLst>
              </a:custGeom>
              <a:ln w="3175">
                <a:solidFill>
                  <a:srgbClr val="B4B8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70"/>
              <p:cNvSpPr/>
              <p:nvPr/>
            </p:nvSpPr>
            <p:spPr>
              <a:xfrm>
                <a:off x="12951345" y="3944455"/>
                <a:ext cx="84455" cy="432434"/>
              </a:xfrm>
              <a:custGeom>
                <a:avLst/>
                <a:gdLst/>
                <a:ahLst/>
                <a:cxnLst/>
                <a:rect l="l" t="t" r="r" b="b"/>
                <a:pathLst>
                  <a:path w="84455" h="432435">
                    <a:moveTo>
                      <a:pt x="84086" y="0"/>
                    </a:moveTo>
                    <a:lnTo>
                      <a:pt x="0" y="0"/>
                    </a:lnTo>
                    <a:lnTo>
                      <a:pt x="0" y="431812"/>
                    </a:lnTo>
                    <a:lnTo>
                      <a:pt x="84086" y="431812"/>
                    </a:lnTo>
                    <a:lnTo>
                      <a:pt x="84086" y="0"/>
                    </a:lnTo>
                    <a:close/>
                  </a:path>
                </a:pathLst>
              </a:custGeom>
              <a:solidFill>
                <a:srgbClr val="19BEC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" name="object 71"/>
              <p:cNvSpPr/>
              <p:nvPr/>
            </p:nvSpPr>
            <p:spPr>
              <a:xfrm>
                <a:off x="12857924" y="3963352"/>
                <a:ext cx="84455" cy="413384"/>
              </a:xfrm>
              <a:custGeom>
                <a:avLst/>
                <a:gdLst/>
                <a:ahLst/>
                <a:cxnLst/>
                <a:rect l="l" t="t" r="r" b="b"/>
                <a:pathLst>
                  <a:path w="84454" h="413385">
                    <a:moveTo>
                      <a:pt x="84086" y="0"/>
                    </a:moveTo>
                    <a:lnTo>
                      <a:pt x="0" y="0"/>
                    </a:lnTo>
                    <a:lnTo>
                      <a:pt x="0" y="412927"/>
                    </a:lnTo>
                    <a:lnTo>
                      <a:pt x="84086" y="412927"/>
                    </a:lnTo>
                    <a:lnTo>
                      <a:pt x="84086" y="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" name="object 72"/>
              <p:cNvSpPr/>
              <p:nvPr/>
            </p:nvSpPr>
            <p:spPr>
              <a:xfrm>
                <a:off x="12848564" y="3388414"/>
                <a:ext cx="266700" cy="494030"/>
              </a:xfrm>
              <a:custGeom>
                <a:avLst/>
                <a:gdLst/>
                <a:ahLst/>
                <a:cxnLst/>
                <a:rect l="l" t="t" r="r" b="b"/>
                <a:pathLst>
                  <a:path w="266700" h="494029">
                    <a:moveTo>
                      <a:pt x="0" y="493929"/>
                    </a:moveTo>
                    <a:lnTo>
                      <a:pt x="266306" y="493929"/>
                    </a:lnTo>
                  </a:path>
                  <a:path w="266700" h="494029">
                    <a:moveTo>
                      <a:pt x="0" y="246965"/>
                    </a:moveTo>
                    <a:lnTo>
                      <a:pt x="266306" y="246965"/>
                    </a:lnTo>
                  </a:path>
                  <a:path w="266700" h="494029">
                    <a:moveTo>
                      <a:pt x="0" y="0"/>
                    </a:moveTo>
                    <a:lnTo>
                      <a:pt x="266306" y="0"/>
                    </a:lnTo>
                  </a:path>
                </a:pathLst>
              </a:custGeom>
              <a:ln w="3175">
                <a:solidFill>
                  <a:srgbClr val="B4B8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" name="object 73"/>
              <p:cNvSpPr/>
              <p:nvPr/>
            </p:nvSpPr>
            <p:spPr>
              <a:xfrm>
                <a:off x="12764478" y="3281730"/>
                <a:ext cx="84455" cy="1094740"/>
              </a:xfrm>
              <a:custGeom>
                <a:avLst/>
                <a:gdLst/>
                <a:ahLst/>
                <a:cxnLst/>
                <a:rect l="l" t="t" r="r" b="b"/>
                <a:pathLst>
                  <a:path w="84454" h="1094739">
                    <a:moveTo>
                      <a:pt x="84086" y="0"/>
                    </a:moveTo>
                    <a:lnTo>
                      <a:pt x="0" y="0"/>
                    </a:lnTo>
                    <a:lnTo>
                      <a:pt x="0" y="1094549"/>
                    </a:lnTo>
                    <a:lnTo>
                      <a:pt x="84086" y="1094549"/>
                    </a:lnTo>
                    <a:lnTo>
                      <a:pt x="84086" y="0"/>
                    </a:lnTo>
                    <a:close/>
                  </a:path>
                </a:pathLst>
              </a:custGeom>
              <a:solidFill>
                <a:srgbClr val="1661A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" name="object 74"/>
              <p:cNvSpPr/>
              <p:nvPr/>
            </p:nvSpPr>
            <p:spPr>
              <a:xfrm>
                <a:off x="13198957" y="3882344"/>
                <a:ext cx="266700" cy="247015"/>
              </a:xfrm>
              <a:custGeom>
                <a:avLst/>
                <a:gdLst/>
                <a:ahLst/>
                <a:cxnLst/>
                <a:rect l="l" t="t" r="r" b="b"/>
                <a:pathLst>
                  <a:path w="266700" h="247014">
                    <a:moveTo>
                      <a:pt x="0" y="246965"/>
                    </a:moveTo>
                    <a:lnTo>
                      <a:pt x="9347" y="246965"/>
                    </a:lnTo>
                  </a:path>
                  <a:path w="266700" h="247014">
                    <a:moveTo>
                      <a:pt x="93433" y="246965"/>
                    </a:moveTo>
                    <a:lnTo>
                      <a:pt x="102781" y="246965"/>
                    </a:lnTo>
                  </a:path>
                  <a:path w="266700" h="247014">
                    <a:moveTo>
                      <a:pt x="186867" y="246965"/>
                    </a:moveTo>
                    <a:lnTo>
                      <a:pt x="266293" y="246965"/>
                    </a:lnTo>
                  </a:path>
                  <a:path w="266700" h="247014">
                    <a:moveTo>
                      <a:pt x="93433" y="0"/>
                    </a:moveTo>
                    <a:lnTo>
                      <a:pt x="102781" y="0"/>
                    </a:lnTo>
                  </a:path>
                  <a:path w="266700" h="247014">
                    <a:moveTo>
                      <a:pt x="186867" y="0"/>
                    </a:moveTo>
                    <a:lnTo>
                      <a:pt x="266293" y="0"/>
                    </a:lnTo>
                  </a:path>
                </a:pathLst>
              </a:custGeom>
              <a:ln w="3175">
                <a:solidFill>
                  <a:srgbClr val="B4B8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" name="object 75"/>
              <p:cNvSpPr/>
              <p:nvPr/>
            </p:nvSpPr>
            <p:spPr>
              <a:xfrm>
                <a:off x="13301738" y="3769106"/>
                <a:ext cx="84455" cy="607695"/>
              </a:xfrm>
              <a:custGeom>
                <a:avLst/>
                <a:gdLst/>
                <a:ahLst/>
                <a:cxnLst/>
                <a:rect l="l" t="t" r="r" b="b"/>
                <a:pathLst>
                  <a:path w="84455" h="607695">
                    <a:moveTo>
                      <a:pt x="84086" y="0"/>
                    </a:moveTo>
                    <a:lnTo>
                      <a:pt x="0" y="0"/>
                    </a:lnTo>
                    <a:lnTo>
                      <a:pt x="0" y="607161"/>
                    </a:lnTo>
                    <a:lnTo>
                      <a:pt x="84086" y="607161"/>
                    </a:lnTo>
                    <a:lnTo>
                      <a:pt x="84086" y="0"/>
                    </a:lnTo>
                    <a:close/>
                  </a:path>
                </a:pathLst>
              </a:custGeom>
              <a:solidFill>
                <a:srgbClr val="19BEC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" name="object 76"/>
              <p:cNvSpPr/>
              <p:nvPr/>
            </p:nvSpPr>
            <p:spPr>
              <a:xfrm>
                <a:off x="13198957" y="3882344"/>
                <a:ext cx="95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9525">
                    <a:moveTo>
                      <a:pt x="0" y="0"/>
                    </a:moveTo>
                    <a:lnTo>
                      <a:pt x="9347" y="0"/>
                    </a:lnTo>
                  </a:path>
                </a:pathLst>
              </a:custGeom>
              <a:ln w="3175">
                <a:solidFill>
                  <a:srgbClr val="B4B8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" name="object 77"/>
              <p:cNvSpPr/>
              <p:nvPr/>
            </p:nvSpPr>
            <p:spPr>
              <a:xfrm>
                <a:off x="13208305" y="3856659"/>
                <a:ext cx="84455" cy="520065"/>
              </a:xfrm>
              <a:custGeom>
                <a:avLst/>
                <a:gdLst/>
                <a:ahLst/>
                <a:cxnLst/>
                <a:rect l="l" t="t" r="r" b="b"/>
                <a:pathLst>
                  <a:path w="84455" h="520064">
                    <a:moveTo>
                      <a:pt x="84086" y="0"/>
                    </a:moveTo>
                    <a:lnTo>
                      <a:pt x="0" y="0"/>
                    </a:lnTo>
                    <a:lnTo>
                      <a:pt x="0" y="519607"/>
                    </a:lnTo>
                    <a:lnTo>
                      <a:pt x="84086" y="519607"/>
                    </a:lnTo>
                    <a:lnTo>
                      <a:pt x="84086" y="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" name="object 78"/>
              <p:cNvSpPr/>
              <p:nvPr/>
            </p:nvSpPr>
            <p:spPr>
              <a:xfrm>
                <a:off x="9571291" y="3141450"/>
                <a:ext cx="3894454" cy="494030"/>
              </a:xfrm>
              <a:custGeom>
                <a:avLst/>
                <a:gdLst/>
                <a:ahLst/>
                <a:cxnLst/>
                <a:rect l="l" t="t" r="r" b="b"/>
                <a:pathLst>
                  <a:path w="3894455" h="494029">
                    <a:moveTo>
                      <a:pt x="3627666" y="493929"/>
                    </a:moveTo>
                    <a:lnTo>
                      <a:pt x="3893959" y="493929"/>
                    </a:lnTo>
                  </a:path>
                  <a:path w="3894455" h="494029">
                    <a:moveTo>
                      <a:pt x="3627666" y="246964"/>
                    </a:moveTo>
                    <a:lnTo>
                      <a:pt x="3893959" y="246964"/>
                    </a:lnTo>
                  </a:path>
                  <a:path w="3894455" h="494029">
                    <a:moveTo>
                      <a:pt x="0" y="0"/>
                    </a:moveTo>
                    <a:lnTo>
                      <a:pt x="3893959" y="0"/>
                    </a:lnTo>
                  </a:path>
                </a:pathLst>
              </a:custGeom>
              <a:ln w="3175">
                <a:solidFill>
                  <a:srgbClr val="B4B8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" name="object 79"/>
              <p:cNvSpPr/>
              <p:nvPr/>
            </p:nvSpPr>
            <p:spPr>
              <a:xfrm>
                <a:off x="13114871" y="3144164"/>
                <a:ext cx="84455" cy="1232535"/>
              </a:xfrm>
              <a:custGeom>
                <a:avLst/>
                <a:gdLst/>
                <a:ahLst/>
                <a:cxnLst/>
                <a:rect l="l" t="t" r="r" b="b"/>
                <a:pathLst>
                  <a:path w="84455" h="1232535">
                    <a:moveTo>
                      <a:pt x="84086" y="0"/>
                    </a:moveTo>
                    <a:lnTo>
                      <a:pt x="0" y="0"/>
                    </a:lnTo>
                    <a:lnTo>
                      <a:pt x="0" y="1232115"/>
                    </a:lnTo>
                    <a:lnTo>
                      <a:pt x="84086" y="1232115"/>
                    </a:lnTo>
                    <a:lnTo>
                      <a:pt x="84086" y="0"/>
                    </a:lnTo>
                    <a:close/>
                  </a:path>
                </a:pathLst>
              </a:custGeom>
              <a:solidFill>
                <a:srgbClr val="1661A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" name="object 80"/>
              <p:cNvSpPr/>
              <p:nvPr/>
            </p:nvSpPr>
            <p:spPr>
              <a:xfrm>
                <a:off x="13549338" y="3882344"/>
                <a:ext cx="266700" cy="247015"/>
              </a:xfrm>
              <a:custGeom>
                <a:avLst/>
                <a:gdLst/>
                <a:ahLst/>
                <a:cxnLst/>
                <a:rect l="l" t="t" r="r" b="b"/>
                <a:pathLst>
                  <a:path w="266700" h="247014">
                    <a:moveTo>
                      <a:pt x="0" y="246965"/>
                    </a:moveTo>
                    <a:lnTo>
                      <a:pt x="9347" y="246965"/>
                    </a:lnTo>
                  </a:path>
                  <a:path w="266700" h="247014">
                    <a:moveTo>
                      <a:pt x="93433" y="246965"/>
                    </a:moveTo>
                    <a:lnTo>
                      <a:pt x="102793" y="246965"/>
                    </a:lnTo>
                  </a:path>
                  <a:path w="266700" h="247014">
                    <a:moveTo>
                      <a:pt x="186880" y="246965"/>
                    </a:moveTo>
                    <a:lnTo>
                      <a:pt x="266306" y="246965"/>
                    </a:lnTo>
                  </a:path>
                  <a:path w="266700" h="247014">
                    <a:moveTo>
                      <a:pt x="0" y="0"/>
                    </a:moveTo>
                    <a:lnTo>
                      <a:pt x="102793" y="0"/>
                    </a:lnTo>
                  </a:path>
                  <a:path w="266700" h="247014">
                    <a:moveTo>
                      <a:pt x="186880" y="0"/>
                    </a:moveTo>
                    <a:lnTo>
                      <a:pt x="266306" y="0"/>
                    </a:lnTo>
                  </a:path>
                </a:pathLst>
              </a:custGeom>
              <a:ln w="3175">
                <a:solidFill>
                  <a:srgbClr val="B4B8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" name="object 81"/>
              <p:cNvSpPr/>
              <p:nvPr/>
            </p:nvSpPr>
            <p:spPr>
              <a:xfrm>
                <a:off x="13652131" y="3721189"/>
                <a:ext cx="84455" cy="655320"/>
              </a:xfrm>
              <a:custGeom>
                <a:avLst/>
                <a:gdLst/>
                <a:ahLst/>
                <a:cxnLst/>
                <a:rect l="l" t="t" r="r" b="b"/>
                <a:pathLst>
                  <a:path w="84455" h="655320">
                    <a:moveTo>
                      <a:pt x="84086" y="0"/>
                    </a:moveTo>
                    <a:lnTo>
                      <a:pt x="0" y="0"/>
                    </a:lnTo>
                    <a:lnTo>
                      <a:pt x="0" y="655065"/>
                    </a:lnTo>
                    <a:lnTo>
                      <a:pt x="84086" y="655065"/>
                    </a:lnTo>
                    <a:lnTo>
                      <a:pt x="84086" y="0"/>
                    </a:lnTo>
                    <a:close/>
                  </a:path>
                </a:pathLst>
              </a:custGeom>
              <a:solidFill>
                <a:srgbClr val="19BEC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" name="object 82"/>
              <p:cNvSpPr/>
              <p:nvPr/>
            </p:nvSpPr>
            <p:spPr>
              <a:xfrm>
                <a:off x="13558685" y="3893578"/>
                <a:ext cx="84455" cy="483234"/>
              </a:xfrm>
              <a:custGeom>
                <a:avLst/>
                <a:gdLst/>
                <a:ahLst/>
                <a:cxnLst/>
                <a:rect l="l" t="t" r="r" b="b"/>
                <a:pathLst>
                  <a:path w="84455" h="483235">
                    <a:moveTo>
                      <a:pt x="84086" y="0"/>
                    </a:moveTo>
                    <a:lnTo>
                      <a:pt x="0" y="0"/>
                    </a:lnTo>
                    <a:lnTo>
                      <a:pt x="0" y="482688"/>
                    </a:lnTo>
                    <a:lnTo>
                      <a:pt x="84086" y="482688"/>
                    </a:lnTo>
                    <a:lnTo>
                      <a:pt x="84086" y="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" name="object 83"/>
              <p:cNvSpPr/>
              <p:nvPr/>
            </p:nvSpPr>
            <p:spPr>
              <a:xfrm>
                <a:off x="13549338" y="3141450"/>
                <a:ext cx="266700" cy="494030"/>
              </a:xfrm>
              <a:custGeom>
                <a:avLst/>
                <a:gdLst/>
                <a:ahLst/>
                <a:cxnLst/>
                <a:rect l="l" t="t" r="r" b="b"/>
                <a:pathLst>
                  <a:path w="266700" h="494029">
                    <a:moveTo>
                      <a:pt x="0" y="493929"/>
                    </a:moveTo>
                    <a:lnTo>
                      <a:pt x="266306" y="493929"/>
                    </a:lnTo>
                  </a:path>
                  <a:path w="266700" h="494029">
                    <a:moveTo>
                      <a:pt x="0" y="246964"/>
                    </a:moveTo>
                    <a:lnTo>
                      <a:pt x="266306" y="246964"/>
                    </a:lnTo>
                  </a:path>
                  <a:path w="266700" h="494029">
                    <a:moveTo>
                      <a:pt x="0" y="0"/>
                    </a:moveTo>
                    <a:lnTo>
                      <a:pt x="266306" y="0"/>
                    </a:lnTo>
                  </a:path>
                </a:pathLst>
              </a:custGeom>
              <a:ln w="3175">
                <a:solidFill>
                  <a:srgbClr val="B4B8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" name="object 84"/>
              <p:cNvSpPr/>
              <p:nvPr/>
            </p:nvSpPr>
            <p:spPr>
              <a:xfrm>
                <a:off x="13465251" y="3094647"/>
                <a:ext cx="84455" cy="1282065"/>
              </a:xfrm>
              <a:custGeom>
                <a:avLst/>
                <a:gdLst/>
                <a:ahLst/>
                <a:cxnLst/>
                <a:rect l="l" t="t" r="r" b="b"/>
                <a:pathLst>
                  <a:path w="84455" h="1282064">
                    <a:moveTo>
                      <a:pt x="84086" y="0"/>
                    </a:moveTo>
                    <a:lnTo>
                      <a:pt x="0" y="0"/>
                    </a:lnTo>
                    <a:lnTo>
                      <a:pt x="0" y="1281633"/>
                    </a:lnTo>
                    <a:lnTo>
                      <a:pt x="84086" y="1281633"/>
                    </a:lnTo>
                    <a:lnTo>
                      <a:pt x="84086" y="0"/>
                    </a:lnTo>
                    <a:close/>
                  </a:path>
                </a:pathLst>
              </a:custGeom>
              <a:solidFill>
                <a:srgbClr val="1661A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" name="object 85"/>
              <p:cNvSpPr/>
              <p:nvPr/>
            </p:nvSpPr>
            <p:spPr>
              <a:xfrm>
                <a:off x="13899731" y="3882344"/>
                <a:ext cx="266700" cy="247015"/>
              </a:xfrm>
              <a:custGeom>
                <a:avLst/>
                <a:gdLst/>
                <a:ahLst/>
                <a:cxnLst/>
                <a:rect l="l" t="t" r="r" b="b"/>
                <a:pathLst>
                  <a:path w="266700" h="247014">
                    <a:moveTo>
                      <a:pt x="0" y="246965"/>
                    </a:moveTo>
                    <a:lnTo>
                      <a:pt x="9347" y="246965"/>
                    </a:lnTo>
                  </a:path>
                  <a:path w="266700" h="247014">
                    <a:moveTo>
                      <a:pt x="93433" y="246965"/>
                    </a:moveTo>
                    <a:lnTo>
                      <a:pt x="102781" y="246965"/>
                    </a:lnTo>
                  </a:path>
                  <a:path w="266700" h="247014">
                    <a:moveTo>
                      <a:pt x="186867" y="246965"/>
                    </a:moveTo>
                    <a:lnTo>
                      <a:pt x="266306" y="246965"/>
                    </a:lnTo>
                  </a:path>
                  <a:path w="266700" h="247014">
                    <a:moveTo>
                      <a:pt x="93433" y="0"/>
                    </a:moveTo>
                    <a:lnTo>
                      <a:pt x="102781" y="0"/>
                    </a:lnTo>
                  </a:path>
                  <a:path w="266700" h="247014">
                    <a:moveTo>
                      <a:pt x="186867" y="0"/>
                    </a:moveTo>
                    <a:lnTo>
                      <a:pt x="266306" y="0"/>
                    </a:lnTo>
                  </a:path>
                </a:pathLst>
              </a:custGeom>
              <a:ln w="3175">
                <a:solidFill>
                  <a:srgbClr val="B4B8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" name="object 86"/>
              <p:cNvSpPr/>
              <p:nvPr/>
            </p:nvSpPr>
            <p:spPr>
              <a:xfrm>
                <a:off x="14002512" y="3800602"/>
                <a:ext cx="84455" cy="575945"/>
              </a:xfrm>
              <a:custGeom>
                <a:avLst/>
                <a:gdLst/>
                <a:ahLst/>
                <a:cxnLst/>
                <a:rect l="l" t="t" r="r" b="b"/>
                <a:pathLst>
                  <a:path w="84455" h="575945">
                    <a:moveTo>
                      <a:pt x="84086" y="0"/>
                    </a:moveTo>
                    <a:lnTo>
                      <a:pt x="0" y="0"/>
                    </a:lnTo>
                    <a:lnTo>
                      <a:pt x="0" y="575665"/>
                    </a:lnTo>
                    <a:lnTo>
                      <a:pt x="84086" y="575665"/>
                    </a:lnTo>
                    <a:lnTo>
                      <a:pt x="84086" y="0"/>
                    </a:lnTo>
                    <a:close/>
                  </a:path>
                </a:pathLst>
              </a:custGeom>
              <a:solidFill>
                <a:srgbClr val="19BEC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" name="object 87"/>
              <p:cNvSpPr/>
              <p:nvPr/>
            </p:nvSpPr>
            <p:spPr>
              <a:xfrm>
                <a:off x="13899731" y="3882344"/>
                <a:ext cx="95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9525">
                    <a:moveTo>
                      <a:pt x="0" y="0"/>
                    </a:moveTo>
                    <a:lnTo>
                      <a:pt x="9347" y="0"/>
                    </a:lnTo>
                  </a:path>
                </a:pathLst>
              </a:custGeom>
              <a:ln w="3175">
                <a:solidFill>
                  <a:srgbClr val="B4B8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" name="object 88"/>
              <p:cNvSpPr/>
              <p:nvPr/>
            </p:nvSpPr>
            <p:spPr>
              <a:xfrm>
                <a:off x="13909078" y="3853573"/>
                <a:ext cx="84455" cy="523240"/>
              </a:xfrm>
              <a:custGeom>
                <a:avLst/>
                <a:gdLst/>
                <a:ahLst/>
                <a:cxnLst/>
                <a:rect l="l" t="t" r="r" b="b"/>
                <a:pathLst>
                  <a:path w="84455" h="523239">
                    <a:moveTo>
                      <a:pt x="84086" y="0"/>
                    </a:moveTo>
                    <a:lnTo>
                      <a:pt x="0" y="0"/>
                    </a:lnTo>
                    <a:lnTo>
                      <a:pt x="0" y="522706"/>
                    </a:lnTo>
                    <a:lnTo>
                      <a:pt x="84086" y="522706"/>
                    </a:lnTo>
                    <a:lnTo>
                      <a:pt x="84086" y="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9" name="object 89"/>
              <p:cNvSpPr/>
              <p:nvPr/>
            </p:nvSpPr>
            <p:spPr>
              <a:xfrm>
                <a:off x="9571291" y="2894483"/>
                <a:ext cx="4594860" cy="741045"/>
              </a:xfrm>
              <a:custGeom>
                <a:avLst/>
                <a:gdLst/>
                <a:ahLst/>
                <a:cxnLst/>
                <a:rect l="l" t="t" r="r" b="b"/>
                <a:pathLst>
                  <a:path w="4594859" h="741045">
                    <a:moveTo>
                      <a:pt x="4328439" y="740896"/>
                    </a:moveTo>
                    <a:lnTo>
                      <a:pt x="4594745" y="740896"/>
                    </a:lnTo>
                  </a:path>
                  <a:path w="4594859" h="741045">
                    <a:moveTo>
                      <a:pt x="4328439" y="493930"/>
                    </a:moveTo>
                    <a:lnTo>
                      <a:pt x="4594745" y="493930"/>
                    </a:lnTo>
                  </a:path>
                  <a:path w="4594859" h="741045">
                    <a:moveTo>
                      <a:pt x="4328439" y="246966"/>
                    </a:moveTo>
                    <a:lnTo>
                      <a:pt x="4594745" y="246966"/>
                    </a:lnTo>
                  </a:path>
                  <a:path w="4594859" h="741045">
                    <a:moveTo>
                      <a:pt x="0" y="0"/>
                    </a:moveTo>
                    <a:lnTo>
                      <a:pt x="4244352" y="0"/>
                    </a:lnTo>
                  </a:path>
                  <a:path w="4594859" h="741045">
                    <a:moveTo>
                      <a:pt x="4328439" y="0"/>
                    </a:moveTo>
                    <a:lnTo>
                      <a:pt x="4594745" y="0"/>
                    </a:lnTo>
                  </a:path>
                </a:pathLst>
              </a:custGeom>
              <a:ln w="3175">
                <a:solidFill>
                  <a:srgbClr val="B4B8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0" name="object 90"/>
              <p:cNvSpPr/>
              <p:nvPr/>
            </p:nvSpPr>
            <p:spPr>
              <a:xfrm>
                <a:off x="13815644" y="2775077"/>
                <a:ext cx="84455" cy="1601470"/>
              </a:xfrm>
              <a:custGeom>
                <a:avLst/>
                <a:gdLst/>
                <a:ahLst/>
                <a:cxnLst/>
                <a:rect l="l" t="t" r="r" b="b"/>
                <a:pathLst>
                  <a:path w="84455" h="1601470">
                    <a:moveTo>
                      <a:pt x="84086" y="0"/>
                    </a:moveTo>
                    <a:lnTo>
                      <a:pt x="0" y="0"/>
                    </a:lnTo>
                    <a:lnTo>
                      <a:pt x="0" y="1601190"/>
                    </a:lnTo>
                    <a:lnTo>
                      <a:pt x="84086" y="1601190"/>
                    </a:lnTo>
                    <a:lnTo>
                      <a:pt x="84086" y="0"/>
                    </a:lnTo>
                    <a:close/>
                  </a:path>
                </a:pathLst>
              </a:custGeom>
              <a:solidFill>
                <a:srgbClr val="1661A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1" name="object 91"/>
              <p:cNvSpPr/>
              <p:nvPr/>
            </p:nvSpPr>
            <p:spPr>
              <a:xfrm>
                <a:off x="14250123" y="3635380"/>
                <a:ext cx="226695" cy="494030"/>
              </a:xfrm>
              <a:custGeom>
                <a:avLst/>
                <a:gdLst/>
                <a:ahLst/>
                <a:cxnLst/>
                <a:rect l="l" t="t" r="r" b="b"/>
                <a:pathLst>
                  <a:path w="226694" h="494029">
                    <a:moveTo>
                      <a:pt x="0" y="493929"/>
                    </a:moveTo>
                    <a:lnTo>
                      <a:pt x="9334" y="493929"/>
                    </a:lnTo>
                  </a:path>
                  <a:path w="226694" h="494029">
                    <a:moveTo>
                      <a:pt x="93421" y="493929"/>
                    </a:moveTo>
                    <a:lnTo>
                      <a:pt x="102781" y="493929"/>
                    </a:lnTo>
                  </a:path>
                  <a:path w="226694" h="494029">
                    <a:moveTo>
                      <a:pt x="186867" y="493929"/>
                    </a:moveTo>
                    <a:lnTo>
                      <a:pt x="226580" y="493929"/>
                    </a:lnTo>
                  </a:path>
                  <a:path w="226694" h="494029">
                    <a:moveTo>
                      <a:pt x="93421" y="246964"/>
                    </a:moveTo>
                    <a:lnTo>
                      <a:pt x="102781" y="246964"/>
                    </a:lnTo>
                  </a:path>
                  <a:path w="226694" h="494029">
                    <a:moveTo>
                      <a:pt x="186867" y="246964"/>
                    </a:moveTo>
                    <a:lnTo>
                      <a:pt x="226580" y="246964"/>
                    </a:lnTo>
                  </a:path>
                  <a:path w="226694" h="494029">
                    <a:moveTo>
                      <a:pt x="0" y="0"/>
                    </a:moveTo>
                    <a:lnTo>
                      <a:pt x="102781" y="0"/>
                    </a:lnTo>
                  </a:path>
                  <a:path w="226694" h="494029">
                    <a:moveTo>
                      <a:pt x="186867" y="0"/>
                    </a:moveTo>
                    <a:lnTo>
                      <a:pt x="226580" y="0"/>
                    </a:lnTo>
                  </a:path>
                </a:pathLst>
              </a:custGeom>
              <a:ln w="3175">
                <a:solidFill>
                  <a:srgbClr val="B4B8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2" name="object 92"/>
              <p:cNvSpPr/>
              <p:nvPr/>
            </p:nvSpPr>
            <p:spPr>
              <a:xfrm>
                <a:off x="14352905" y="3549802"/>
                <a:ext cx="84455" cy="826769"/>
              </a:xfrm>
              <a:custGeom>
                <a:avLst/>
                <a:gdLst/>
                <a:ahLst/>
                <a:cxnLst/>
                <a:rect l="l" t="t" r="r" b="b"/>
                <a:pathLst>
                  <a:path w="84455" h="826770">
                    <a:moveTo>
                      <a:pt x="84086" y="0"/>
                    </a:moveTo>
                    <a:lnTo>
                      <a:pt x="0" y="0"/>
                    </a:lnTo>
                    <a:lnTo>
                      <a:pt x="0" y="826465"/>
                    </a:lnTo>
                    <a:lnTo>
                      <a:pt x="84086" y="826465"/>
                    </a:lnTo>
                    <a:lnTo>
                      <a:pt x="84086" y="0"/>
                    </a:lnTo>
                    <a:close/>
                  </a:path>
                </a:pathLst>
              </a:custGeom>
              <a:solidFill>
                <a:srgbClr val="19BEC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3" name="object 93"/>
              <p:cNvSpPr/>
              <p:nvPr/>
            </p:nvSpPr>
            <p:spPr>
              <a:xfrm>
                <a:off x="14250123" y="3882344"/>
                <a:ext cx="95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9525">
                    <a:moveTo>
                      <a:pt x="0" y="0"/>
                    </a:moveTo>
                    <a:lnTo>
                      <a:pt x="9334" y="0"/>
                    </a:lnTo>
                  </a:path>
                </a:pathLst>
              </a:custGeom>
              <a:ln w="3175">
                <a:solidFill>
                  <a:srgbClr val="B4B8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4" name="object 94"/>
              <p:cNvSpPr/>
              <p:nvPr/>
            </p:nvSpPr>
            <p:spPr>
              <a:xfrm>
                <a:off x="14259458" y="3783558"/>
                <a:ext cx="84455" cy="593090"/>
              </a:xfrm>
              <a:custGeom>
                <a:avLst/>
                <a:gdLst/>
                <a:ahLst/>
                <a:cxnLst/>
                <a:rect l="l" t="t" r="r" b="b"/>
                <a:pathLst>
                  <a:path w="84455" h="593089">
                    <a:moveTo>
                      <a:pt x="84086" y="0"/>
                    </a:moveTo>
                    <a:lnTo>
                      <a:pt x="0" y="0"/>
                    </a:lnTo>
                    <a:lnTo>
                      <a:pt x="0" y="592709"/>
                    </a:lnTo>
                    <a:lnTo>
                      <a:pt x="84086" y="592709"/>
                    </a:lnTo>
                    <a:lnTo>
                      <a:pt x="84086" y="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5" name="object 95"/>
              <p:cNvSpPr/>
              <p:nvPr/>
            </p:nvSpPr>
            <p:spPr>
              <a:xfrm>
                <a:off x="9571291" y="2647519"/>
                <a:ext cx="4906010" cy="741045"/>
              </a:xfrm>
              <a:custGeom>
                <a:avLst/>
                <a:gdLst/>
                <a:ahLst/>
                <a:cxnLst/>
                <a:rect l="l" t="t" r="r" b="b"/>
                <a:pathLst>
                  <a:path w="4906009" h="741045">
                    <a:moveTo>
                      <a:pt x="4678832" y="740895"/>
                    </a:moveTo>
                    <a:lnTo>
                      <a:pt x="4905413" y="740895"/>
                    </a:lnTo>
                  </a:path>
                  <a:path w="4906009" h="741045">
                    <a:moveTo>
                      <a:pt x="4678832" y="493930"/>
                    </a:moveTo>
                    <a:lnTo>
                      <a:pt x="4905413" y="493930"/>
                    </a:lnTo>
                  </a:path>
                  <a:path w="4906009" h="741045">
                    <a:moveTo>
                      <a:pt x="4678832" y="246964"/>
                    </a:moveTo>
                    <a:lnTo>
                      <a:pt x="4905413" y="246964"/>
                    </a:lnTo>
                  </a:path>
                  <a:path w="4906009" h="741045">
                    <a:moveTo>
                      <a:pt x="0" y="0"/>
                    </a:moveTo>
                    <a:lnTo>
                      <a:pt x="4594745" y="0"/>
                    </a:lnTo>
                  </a:path>
                  <a:path w="4906009" h="741045">
                    <a:moveTo>
                      <a:pt x="4678832" y="0"/>
                    </a:moveTo>
                    <a:lnTo>
                      <a:pt x="4905413" y="0"/>
                    </a:lnTo>
                  </a:path>
                </a:pathLst>
              </a:custGeom>
              <a:ln w="3175">
                <a:solidFill>
                  <a:srgbClr val="B4B8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6" name="object 96"/>
              <p:cNvSpPr/>
              <p:nvPr/>
            </p:nvSpPr>
            <p:spPr>
              <a:xfrm>
                <a:off x="14166037" y="2551328"/>
                <a:ext cx="84455" cy="1824989"/>
              </a:xfrm>
              <a:custGeom>
                <a:avLst/>
                <a:gdLst/>
                <a:ahLst/>
                <a:cxnLst/>
                <a:rect l="l" t="t" r="r" b="b"/>
                <a:pathLst>
                  <a:path w="84455" h="1824989">
                    <a:moveTo>
                      <a:pt x="84086" y="0"/>
                    </a:moveTo>
                    <a:lnTo>
                      <a:pt x="0" y="0"/>
                    </a:lnTo>
                    <a:lnTo>
                      <a:pt x="0" y="1824951"/>
                    </a:lnTo>
                    <a:lnTo>
                      <a:pt x="84086" y="1824951"/>
                    </a:lnTo>
                    <a:lnTo>
                      <a:pt x="84086" y="0"/>
                    </a:lnTo>
                    <a:close/>
                  </a:path>
                </a:pathLst>
              </a:custGeom>
              <a:solidFill>
                <a:srgbClr val="1661A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7" name="object 97"/>
              <p:cNvSpPr/>
              <p:nvPr/>
            </p:nvSpPr>
            <p:spPr>
              <a:xfrm>
                <a:off x="9571291" y="4376274"/>
                <a:ext cx="49060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906009">
                    <a:moveTo>
                      <a:pt x="0" y="0"/>
                    </a:moveTo>
                    <a:lnTo>
                      <a:pt x="4905413" y="0"/>
                    </a:lnTo>
                  </a:path>
                </a:pathLst>
              </a:custGeom>
              <a:ln w="12611">
                <a:solidFill>
                  <a:srgbClr val="B4B8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8" name="object 98"/>
            <p:cNvSpPr/>
            <p:nvPr/>
          </p:nvSpPr>
          <p:spPr>
            <a:xfrm>
              <a:off x="9571291" y="2400554"/>
              <a:ext cx="4906010" cy="0"/>
            </a:xfrm>
            <a:custGeom>
              <a:avLst/>
              <a:gdLst/>
              <a:ahLst/>
              <a:cxnLst/>
              <a:rect l="l" t="t" r="r" b="b"/>
              <a:pathLst>
                <a:path w="4906009">
                  <a:moveTo>
                    <a:pt x="0" y="0"/>
                  </a:moveTo>
                  <a:lnTo>
                    <a:pt x="4905413" y="0"/>
                  </a:lnTo>
                </a:path>
              </a:pathLst>
            </a:custGeom>
            <a:ln w="3175">
              <a:solidFill>
                <a:srgbClr val="B4B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 txBox="1"/>
            <p:nvPr/>
          </p:nvSpPr>
          <p:spPr>
            <a:xfrm>
              <a:off x="13897423" y="4414861"/>
              <a:ext cx="113664" cy="34163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760"/>
                </a:lnSpc>
              </a:pPr>
              <a:r>
                <a:rPr sz="700" spc="-10" dirty="0">
                  <a:solidFill>
                    <a:srgbClr val="231F20"/>
                  </a:solidFill>
                  <a:latin typeface="SharpSansDisplayNo1-Book"/>
                  <a:cs typeface="SharpSansDisplayNo1-Book"/>
                </a:rPr>
                <a:t>Dec-</a:t>
              </a:r>
              <a:r>
                <a:rPr sz="700" spc="-25" dirty="0">
                  <a:solidFill>
                    <a:srgbClr val="231F20"/>
                  </a:solidFill>
                  <a:latin typeface="SharpSansDisplayNo1-Book"/>
                  <a:cs typeface="SharpSansDisplayNo1-Book"/>
                </a:rPr>
                <a:t>22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sp>
          <p:nvSpPr>
            <p:cNvPr id="100" name="object 100"/>
            <p:cNvSpPr txBox="1"/>
            <p:nvPr/>
          </p:nvSpPr>
          <p:spPr>
            <a:xfrm>
              <a:off x="14248252" y="4414420"/>
              <a:ext cx="113664" cy="33020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760"/>
                </a:lnSpc>
              </a:pPr>
              <a:r>
                <a:rPr sz="700" spc="-10" dirty="0">
                  <a:solidFill>
                    <a:srgbClr val="231F20"/>
                  </a:solidFill>
                  <a:latin typeface="SharpSansDisplayNo1-Book"/>
                  <a:cs typeface="SharpSansDisplayNo1-Book"/>
                </a:rPr>
                <a:t>Oct-</a:t>
              </a:r>
              <a:r>
                <a:rPr sz="700" spc="-35" dirty="0">
                  <a:solidFill>
                    <a:srgbClr val="231F20"/>
                  </a:solidFill>
                  <a:latin typeface="SharpSansDisplayNo1-Book"/>
                  <a:cs typeface="SharpSansDisplayNo1-Book"/>
                </a:rPr>
                <a:t>23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sp>
          <p:nvSpPr>
            <p:cNvPr id="101" name="object 101"/>
            <p:cNvSpPr txBox="1"/>
            <p:nvPr/>
          </p:nvSpPr>
          <p:spPr>
            <a:xfrm>
              <a:off x="13546503" y="4414861"/>
              <a:ext cx="113664" cy="34163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760"/>
                </a:lnSpc>
              </a:pPr>
              <a:r>
                <a:rPr sz="700" spc="-10" dirty="0">
                  <a:solidFill>
                    <a:srgbClr val="231F20"/>
                  </a:solidFill>
                  <a:latin typeface="SharpSansDisplayNo1-Book"/>
                  <a:cs typeface="SharpSansDisplayNo1-Book"/>
                </a:rPr>
                <a:t>Dec-</a:t>
              </a:r>
              <a:r>
                <a:rPr sz="700" spc="-25" dirty="0">
                  <a:solidFill>
                    <a:srgbClr val="231F20"/>
                  </a:solidFill>
                  <a:latin typeface="SharpSansDisplayNo1-Book"/>
                  <a:cs typeface="SharpSansDisplayNo1-Book"/>
                </a:rPr>
                <a:t>21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sp>
          <p:nvSpPr>
            <p:cNvPr id="102" name="object 102"/>
            <p:cNvSpPr txBox="1"/>
            <p:nvPr/>
          </p:nvSpPr>
          <p:spPr>
            <a:xfrm>
              <a:off x="13195673" y="4414861"/>
              <a:ext cx="113664" cy="34163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760"/>
                </a:lnSpc>
              </a:pPr>
              <a:r>
                <a:rPr sz="700" spc="-10" dirty="0">
                  <a:solidFill>
                    <a:srgbClr val="231F20"/>
                  </a:solidFill>
                  <a:latin typeface="SharpSansDisplayNo1-Book"/>
                  <a:cs typeface="SharpSansDisplayNo1-Book"/>
                </a:rPr>
                <a:t>Dec-</a:t>
              </a:r>
              <a:r>
                <a:rPr sz="700" spc="-25" dirty="0">
                  <a:solidFill>
                    <a:srgbClr val="231F20"/>
                  </a:solidFill>
                  <a:latin typeface="SharpSansDisplayNo1-Book"/>
                  <a:cs typeface="SharpSansDisplayNo1-Book"/>
                </a:rPr>
                <a:t>20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sp>
          <p:nvSpPr>
            <p:cNvPr id="103" name="object 103"/>
            <p:cNvSpPr txBox="1"/>
            <p:nvPr/>
          </p:nvSpPr>
          <p:spPr>
            <a:xfrm>
              <a:off x="12844843" y="4414861"/>
              <a:ext cx="113664" cy="34163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760"/>
                </a:lnSpc>
              </a:pPr>
              <a:r>
                <a:rPr sz="700" spc="-10" dirty="0">
                  <a:solidFill>
                    <a:srgbClr val="231F20"/>
                  </a:solidFill>
                  <a:latin typeface="SharpSansDisplayNo1-Book"/>
                  <a:cs typeface="SharpSansDisplayNo1-Book"/>
                </a:rPr>
                <a:t>Dec-</a:t>
              </a:r>
              <a:r>
                <a:rPr sz="700" spc="-25" dirty="0">
                  <a:solidFill>
                    <a:srgbClr val="231F20"/>
                  </a:solidFill>
                  <a:latin typeface="SharpSansDisplayNo1-Book"/>
                  <a:cs typeface="SharpSansDisplayNo1-Book"/>
                </a:rPr>
                <a:t>19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sp>
          <p:nvSpPr>
            <p:cNvPr id="104" name="object 104"/>
            <p:cNvSpPr txBox="1"/>
            <p:nvPr/>
          </p:nvSpPr>
          <p:spPr>
            <a:xfrm>
              <a:off x="12494012" y="4414861"/>
              <a:ext cx="113664" cy="34163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760"/>
                </a:lnSpc>
              </a:pPr>
              <a:r>
                <a:rPr sz="700" spc="-10" dirty="0">
                  <a:solidFill>
                    <a:srgbClr val="231F20"/>
                  </a:solidFill>
                  <a:latin typeface="SharpSansDisplayNo1-Book"/>
                  <a:cs typeface="SharpSansDisplayNo1-Book"/>
                </a:rPr>
                <a:t>Dec-</a:t>
              </a:r>
              <a:r>
                <a:rPr sz="700" spc="-25" dirty="0">
                  <a:solidFill>
                    <a:srgbClr val="231F20"/>
                  </a:solidFill>
                  <a:latin typeface="SharpSansDisplayNo1-Book"/>
                  <a:cs typeface="SharpSansDisplayNo1-Book"/>
                </a:rPr>
                <a:t>18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sp>
          <p:nvSpPr>
            <p:cNvPr id="105" name="object 105"/>
            <p:cNvSpPr txBox="1"/>
            <p:nvPr/>
          </p:nvSpPr>
          <p:spPr>
            <a:xfrm>
              <a:off x="12143182" y="4414861"/>
              <a:ext cx="113664" cy="34163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760"/>
                </a:lnSpc>
              </a:pPr>
              <a:r>
                <a:rPr sz="700" spc="-10" dirty="0">
                  <a:solidFill>
                    <a:srgbClr val="231F20"/>
                  </a:solidFill>
                  <a:latin typeface="SharpSansDisplayNo1-Book"/>
                  <a:cs typeface="SharpSansDisplayNo1-Book"/>
                </a:rPr>
                <a:t>Dec-</a:t>
              </a:r>
              <a:r>
                <a:rPr sz="700" spc="-25" dirty="0">
                  <a:solidFill>
                    <a:srgbClr val="231F20"/>
                  </a:solidFill>
                  <a:latin typeface="SharpSansDisplayNo1-Book"/>
                  <a:cs typeface="SharpSansDisplayNo1-Book"/>
                </a:rPr>
                <a:t>17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sp>
          <p:nvSpPr>
            <p:cNvPr id="106" name="object 106"/>
            <p:cNvSpPr txBox="1"/>
            <p:nvPr/>
          </p:nvSpPr>
          <p:spPr>
            <a:xfrm>
              <a:off x="11792263" y="4414861"/>
              <a:ext cx="113664" cy="34163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760"/>
                </a:lnSpc>
              </a:pPr>
              <a:r>
                <a:rPr sz="700" spc="-10" dirty="0">
                  <a:solidFill>
                    <a:srgbClr val="231F20"/>
                  </a:solidFill>
                  <a:latin typeface="SharpSansDisplayNo1-Book"/>
                  <a:cs typeface="SharpSansDisplayNo1-Book"/>
                </a:rPr>
                <a:t>Dec-</a:t>
              </a:r>
              <a:r>
                <a:rPr sz="700" spc="-25" dirty="0">
                  <a:solidFill>
                    <a:srgbClr val="231F20"/>
                  </a:solidFill>
                  <a:latin typeface="SharpSansDisplayNo1-Book"/>
                  <a:cs typeface="SharpSansDisplayNo1-Book"/>
                </a:rPr>
                <a:t>16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sp>
          <p:nvSpPr>
            <p:cNvPr id="107" name="object 107"/>
            <p:cNvSpPr txBox="1"/>
            <p:nvPr/>
          </p:nvSpPr>
          <p:spPr>
            <a:xfrm>
              <a:off x="11441432" y="4414861"/>
              <a:ext cx="113664" cy="34163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760"/>
                </a:lnSpc>
              </a:pPr>
              <a:r>
                <a:rPr sz="700" spc="-10" dirty="0">
                  <a:solidFill>
                    <a:srgbClr val="231F20"/>
                  </a:solidFill>
                  <a:latin typeface="SharpSansDisplayNo1-Book"/>
                  <a:cs typeface="SharpSansDisplayNo1-Book"/>
                </a:rPr>
                <a:t>Dec-</a:t>
              </a:r>
              <a:r>
                <a:rPr sz="700" spc="-25" dirty="0">
                  <a:solidFill>
                    <a:srgbClr val="231F20"/>
                  </a:solidFill>
                  <a:latin typeface="SharpSansDisplayNo1-Book"/>
                  <a:cs typeface="SharpSansDisplayNo1-Book"/>
                </a:rPr>
                <a:t>15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sp>
          <p:nvSpPr>
            <p:cNvPr id="108" name="object 108"/>
            <p:cNvSpPr txBox="1"/>
            <p:nvPr/>
          </p:nvSpPr>
          <p:spPr>
            <a:xfrm>
              <a:off x="11090602" y="4414861"/>
              <a:ext cx="113664" cy="34163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760"/>
                </a:lnSpc>
              </a:pPr>
              <a:r>
                <a:rPr sz="700" spc="-10" dirty="0">
                  <a:solidFill>
                    <a:srgbClr val="231F20"/>
                  </a:solidFill>
                  <a:latin typeface="SharpSansDisplayNo1-Book"/>
                  <a:cs typeface="SharpSansDisplayNo1-Book"/>
                </a:rPr>
                <a:t>Dec-</a:t>
              </a:r>
              <a:r>
                <a:rPr sz="700" spc="-25" dirty="0">
                  <a:solidFill>
                    <a:srgbClr val="231F20"/>
                  </a:solidFill>
                  <a:latin typeface="SharpSansDisplayNo1-Book"/>
                  <a:cs typeface="SharpSansDisplayNo1-Book"/>
                </a:rPr>
                <a:t>14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sp>
          <p:nvSpPr>
            <p:cNvPr id="109" name="object 109"/>
            <p:cNvSpPr txBox="1"/>
            <p:nvPr/>
          </p:nvSpPr>
          <p:spPr>
            <a:xfrm>
              <a:off x="10739771" y="4414861"/>
              <a:ext cx="113664" cy="34163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760"/>
                </a:lnSpc>
              </a:pPr>
              <a:r>
                <a:rPr sz="700" spc="-10" dirty="0">
                  <a:solidFill>
                    <a:srgbClr val="231F20"/>
                  </a:solidFill>
                  <a:latin typeface="SharpSansDisplayNo1-Book"/>
                  <a:cs typeface="SharpSansDisplayNo1-Book"/>
                </a:rPr>
                <a:t>Dec-</a:t>
              </a:r>
              <a:r>
                <a:rPr sz="700" spc="-25" dirty="0">
                  <a:solidFill>
                    <a:srgbClr val="231F20"/>
                  </a:solidFill>
                  <a:latin typeface="SharpSansDisplayNo1-Book"/>
                  <a:cs typeface="SharpSansDisplayNo1-Book"/>
                </a:rPr>
                <a:t>13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sp>
          <p:nvSpPr>
            <p:cNvPr id="110" name="object 110"/>
            <p:cNvSpPr txBox="1"/>
            <p:nvPr/>
          </p:nvSpPr>
          <p:spPr>
            <a:xfrm>
              <a:off x="10388941" y="4414861"/>
              <a:ext cx="113664" cy="34163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760"/>
                </a:lnSpc>
              </a:pPr>
              <a:r>
                <a:rPr sz="700" spc="-10" dirty="0">
                  <a:solidFill>
                    <a:srgbClr val="231F20"/>
                  </a:solidFill>
                  <a:latin typeface="SharpSansDisplayNo1-Book"/>
                  <a:cs typeface="SharpSansDisplayNo1-Book"/>
                </a:rPr>
                <a:t>Dec-</a:t>
              </a:r>
              <a:r>
                <a:rPr sz="700" spc="-25" dirty="0">
                  <a:solidFill>
                    <a:srgbClr val="231F20"/>
                  </a:solidFill>
                  <a:latin typeface="SharpSansDisplayNo1-Book"/>
                  <a:cs typeface="SharpSansDisplayNo1-Book"/>
                </a:rPr>
                <a:t>12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sp>
          <p:nvSpPr>
            <p:cNvPr id="111" name="object 111"/>
            <p:cNvSpPr txBox="1"/>
            <p:nvPr/>
          </p:nvSpPr>
          <p:spPr>
            <a:xfrm>
              <a:off x="10038109" y="4414861"/>
              <a:ext cx="113664" cy="34163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760"/>
                </a:lnSpc>
              </a:pPr>
              <a:r>
                <a:rPr sz="700" spc="-10" dirty="0">
                  <a:solidFill>
                    <a:srgbClr val="231F20"/>
                  </a:solidFill>
                  <a:latin typeface="SharpSansDisplayNo1-Book"/>
                  <a:cs typeface="SharpSansDisplayNo1-Book"/>
                </a:rPr>
                <a:t>Dec-</a:t>
              </a:r>
              <a:r>
                <a:rPr sz="700" spc="-25" dirty="0">
                  <a:solidFill>
                    <a:srgbClr val="231F20"/>
                  </a:solidFill>
                  <a:latin typeface="SharpSansDisplayNo1-Book"/>
                  <a:cs typeface="SharpSansDisplayNo1-Book"/>
                </a:rPr>
                <a:t>11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sp>
          <p:nvSpPr>
            <p:cNvPr id="112" name="object 112"/>
            <p:cNvSpPr txBox="1"/>
            <p:nvPr/>
          </p:nvSpPr>
          <p:spPr>
            <a:xfrm>
              <a:off x="9687279" y="4414861"/>
              <a:ext cx="113664" cy="34163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760"/>
                </a:lnSpc>
              </a:pPr>
              <a:r>
                <a:rPr sz="700" spc="-10" dirty="0">
                  <a:solidFill>
                    <a:srgbClr val="231F20"/>
                  </a:solidFill>
                  <a:latin typeface="SharpSansDisplayNo1-Book"/>
                  <a:cs typeface="SharpSansDisplayNo1-Book"/>
                </a:rPr>
                <a:t>Dec-</a:t>
              </a:r>
              <a:r>
                <a:rPr sz="700" spc="-25" dirty="0">
                  <a:solidFill>
                    <a:srgbClr val="231F20"/>
                  </a:solidFill>
                  <a:latin typeface="SharpSansDisplayNo1-Book"/>
                  <a:cs typeface="SharpSansDisplayNo1-Book"/>
                </a:rPr>
                <a:t>10</a:t>
              </a:r>
              <a:endParaRPr sz="700">
                <a:latin typeface="SharpSansDisplayNo1-Book"/>
                <a:cs typeface="SharpSansDisplayNo1-Book"/>
              </a:endParaRPr>
            </a:p>
          </p:txBody>
        </p:sp>
        <p:sp>
          <p:nvSpPr>
            <p:cNvPr id="113" name="object 113"/>
            <p:cNvSpPr txBox="1"/>
            <p:nvPr/>
          </p:nvSpPr>
          <p:spPr>
            <a:xfrm>
              <a:off x="9313399" y="5084756"/>
              <a:ext cx="2256782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latin typeface="SharpSansDisplayNo1-Book"/>
                  <a:cs typeface="SharpSansDisplayNo1-Book"/>
                </a:rPr>
                <a:t>Source:</a:t>
              </a:r>
              <a:r>
                <a:rPr sz="900" spc="-15" dirty="0">
                  <a:latin typeface="SharpSansDisplayNo1-Book"/>
                  <a:cs typeface="SharpSansDisplayNo1-Book"/>
                </a:rPr>
                <a:t> </a:t>
              </a:r>
              <a:r>
                <a:rPr sz="900" dirty="0">
                  <a:latin typeface="SharpSansDisplayNo1-Book"/>
                  <a:cs typeface="SharpSansDisplayNo1-Book"/>
                </a:rPr>
                <a:t>Preqin,</a:t>
              </a:r>
              <a:r>
                <a:rPr sz="900" spc="-10" dirty="0">
                  <a:latin typeface="SharpSansDisplayNo1-Book"/>
                  <a:cs typeface="SharpSansDisplayNo1-Book"/>
                </a:rPr>
                <a:t> </a:t>
              </a:r>
              <a:r>
                <a:rPr sz="900" dirty="0">
                  <a:latin typeface="SharpSansDisplayNo1-Book"/>
                  <a:cs typeface="SharpSansDisplayNo1-Book"/>
                </a:rPr>
                <a:t>data</a:t>
              </a:r>
              <a:r>
                <a:rPr sz="900" spc="-10" dirty="0">
                  <a:latin typeface="SharpSansDisplayNo1-Book"/>
                  <a:cs typeface="SharpSansDisplayNo1-Book"/>
                </a:rPr>
                <a:t> </a:t>
              </a:r>
              <a:r>
                <a:rPr sz="900" dirty="0">
                  <a:latin typeface="SharpSansDisplayNo1-Book"/>
                  <a:cs typeface="SharpSansDisplayNo1-Book"/>
                </a:rPr>
                <a:t>as</a:t>
              </a:r>
              <a:r>
                <a:rPr sz="900" spc="-10" dirty="0">
                  <a:latin typeface="SharpSansDisplayNo1-Book"/>
                  <a:cs typeface="SharpSansDisplayNo1-Book"/>
                </a:rPr>
                <a:t> </a:t>
              </a:r>
              <a:r>
                <a:rPr sz="900" dirty="0">
                  <a:latin typeface="SharpSansDisplayNo1-Book"/>
                  <a:cs typeface="SharpSansDisplayNo1-Book"/>
                </a:rPr>
                <a:t>at</a:t>
              </a:r>
              <a:r>
                <a:rPr sz="900" spc="-10" dirty="0">
                  <a:latin typeface="SharpSansDisplayNo1-Book"/>
                  <a:cs typeface="SharpSansDisplayNo1-Book"/>
                </a:rPr>
                <a:t> </a:t>
              </a:r>
              <a:r>
                <a:rPr sz="900" dirty="0">
                  <a:latin typeface="SharpSansDisplayNo1-Book"/>
                  <a:cs typeface="SharpSansDisplayNo1-Book"/>
                </a:rPr>
                <a:t>Oct</a:t>
              </a:r>
              <a:r>
                <a:rPr lang="en-GB" sz="900" dirty="0" err="1">
                  <a:latin typeface="SharpSansDisplayNo1-Book"/>
                  <a:cs typeface="SharpSansDisplayNo1-Book"/>
                </a:rPr>
                <a:t>ober</a:t>
              </a:r>
              <a:r>
                <a:rPr sz="900" spc="-10" dirty="0">
                  <a:latin typeface="SharpSansDisplayNo1-Book"/>
                  <a:cs typeface="SharpSansDisplayNo1-Book"/>
                </a:rPr>
                <a:t> 2023</a:t>
              </a:r>
              <a:endParaRPr sz="900" dirty="0">
                <a:latin typeface="SharpSansDisplayNo1-Book"/>
                <a:cs typeface="SharpSansDisplayNo1-Book"/>
              </a:endParaRPr>
            </a:p>
          </p:txBody>
        </p:sp>
      </p:grpSp>
      <p:grpSp>
        <p:nvGrpSpPr>
          <p:cNvPr id="121" name="object 121"/>
          <p:cNvGrpSpPr/>
          <p:nvPr/>
        </p:nvGrpSpPr>
        <p:grpSpPr>
          <a:xfrm>
            <a:off x="4160000" y="5683992"/>
            <a:ext cx="10350500" cy="12700"/>
            <a:chOff x="4160000" y="5683992"/>
            <a:chExt cx="10350500" cy="12700"/>
          </a:xfrm>
        </p:grpSpPr>
        <p:sp>
          <p:nvSpPr>
            <p:cNvPr id="122" name="object 122"/>
            <p:cNvSpPr/>
            <p:nvPr/>
          </p:nvSpPr>
          <p:spPr>
            <a:xfrm>
              <a:off x="4204497" y="5690342"/>
              <a:ext cx="10280650" cy="0"/>
            </a:xfrm>
            <a:custGeom>
              <a:avLst/>
              <a:gdLst/>
              <a:ahLst/>
              <a:cxnLst/>
              <a:rect l="l" t="t" r="r" b="b"/>
              <a:pathLst>
                <a:path w="10280650">
                  <a:moveTo>
                    <a:pt x="0" y="0"/>
                  </a:moveTo>
                  <a:lnTo>
                    <a:pt x="10280573" y="0"/>
                  </a:lnTo>
                </a:path>
              </a:pathLst>
            </a:custGeom>
            <a:ln w="12700">
              <a:solidFill>
                <a:srgbClr val="0056B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159999" y="5683999"/>
              <a:ext cx="10350500" cy="12700"/>
            </a:xfrm>
            <a:custGeom>
              <a:avLst/>
              <a:gdLst/>
              <a:ahLst/>
              <a:cxnLst/>
              <a:rect l="l" t="t" r="r" b="b"/>
              <a:pathLst>
                <a:path w="10350500" h="12700">
                  <a:moveTo>
                    <a:pt x="12700" y="6350"/>
                  </a:moveTo>
                  <a:lnTo>
                    <a:pt x="10833" y="1854"/>
                  </a:lnTo>
                  <a:lnTo>
                    <a:pt x="6350" y="0"/>
                  </a:lnTo>
                  <a:lnTo>
                    <a:pt x="1854" y="1854"/>
                  </a:lnTo>
                  <a:lnTo>
                    <a:pt x="0" y="6350"/>
                  </a:lnTo>
                  <a:lnTo>
                    <a:pt x="1854" y="10845"/>
                  </a:lnTo>
                  <a:lnTo>
                    <a:pt x="6350" y="12700"/>
                  </a:lnTo>
                  <a:lnTo>
                    <a:pt x="10833" y="10845"/>
                  </a:lnTo>
                  <a:lnTo>
                    <a:pt x="12700" y="6350"/>
                  </a:lnTo>
                  <a:close/>
                </a:path>
                <a:path w="10350500" h="12700">
                  <a:moveTo>
                    <a:pt x="10350500" y="6350"/>
                  </a:moveTo>
                  <a:lnTo>
                    <a:pt x="10348633" y="1854"/>
                  </a:lnTo>
                  <a:lnTo>
                    <a:pt x="10344150" y="0"/>
                  </a:lnTo>
                  <a:lnTo>
                    <a:pt x="10339654" y="1854"/>
                  </a:lnTo>
                  <a:lnTo>
                    <a:pt x="10337800" y="6350"/>
                  </a:lnTo>
                  <a:lnTo>
                    <a:pt x="10339654" y="10845"/>
                  </a:lnTo>
                  <a:lnTo>
                    <a:pt x="10344150" y="12700"/>
                  </a:lnTo>
                  <a:lnTo>
                    <a:pt x="10348633" y="10845"/>
                  </a:lnTo>
                  <a:lnTo>
                    <a:pt x="10350500" y="6350"/>
                  </a:lnTo>
                  <a:close/>
                </a:path>
              </a:pathLst>
            </a:custGeom>
            <a:solidFill>
              <a:srgbClr val="005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267C8CA0-7840-CD4E-9CDD-47E93C93575D}"/>
              </a:ext>
            </a:extLst>
          </p:cNvPr>
          <p:cNvGrpSpPr/>
          <p:nvPr/>
        </p:nvGrpSpPr>
        <p:grpSpPr>
          <a:xfrm>
            <a:off x="4147300" y="5084757"/>
            <a:ext cx="2982927" cy="371158"/>
            <a:chOff x="4147300" y="5084757"/>
            <a:chExt cx="2982927" cy="371158"/>
          </a:xfrm>
        </p:grpSpPr>
        <p:pic>
          <p:nvPicPr>
            <p:cNvPr id="124" name="object 1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18048" y="5346705"/>
              <a:ext cx="88900" cy="88900"/>
            </a:xfrm>
            <a:prstGeom prst="rect">
              <a:avLst/>
            </a:prstGeom>
          </p:spPr>
        </p:pic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E97F867B-847A-354E-A1B3-70B1692DBDF5}"/>
                </a:ext>
              </a:extLst>
            </p:cNvPr>
            <p:cNvGrpSpPr/>
            <p:nvPr/>
          </p:nvGrpSpPr>
          <p:grpSpPr>
            <a:xfrm>
              <a:off x="4147300" y="5084757"/>
              <a:ext cx="2982927" cy="371158"/>
              <a:chOff x="4147300" y="5084757"/>
              <a:chExt cx="2982927" cy="371158"/>
            </a:xfrm>
          </p:grpSpPr>
          <p:sp>
            <p:nvSpPr>
              <p:cNvPr id="125" name="object 125"/>
              <p:cNvSpPr txBox="1"/>
              <p:nvPr/>
            </p:nvSpPr>
            <p:spPr>
              <a:xfrm>
                <a:off x="4147300" y="5084757"/>
                <a:ext cx="1558290" cy="356508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endParaRPr sz="600" dirty="0">
                  <a:latin typeface="SharpSansDisplayNo1-Book"/>
                  <a:cs typeface="SharpSansDisplayNo1-Book"/>
                </a:endParaRPr>
              </a:p>
              <a:p>
                <a:pPr>
                  <a:lnSpc>
                    <a:spcPct val="100000"/>
                  </a:lnSpc>
                  <a:spcBef>
                    <a:spcPts val="55"/>
                  </a:spcBef>
                </a:pPr>
                <a:endParaRPr sz="750" dirty="0">
                  <a:latin typeface="SharpSansDisplayNo1-Book"/>
                  <a:cs typeface="SharpSansDisplayNo1-Book"/>
                </a:endParaRPr>
              </a:p>
              <a:p>
                <a:pPr marL="12700">
                  <a:lnSpc>
                    <a:spcPct val="100000"/>
                  </a:lnSpc>
                  <a:tabLst>
                    <a:tab pos="1184910" algn="l"/>
                  </a:tabLst>
                </a:pPr>
                <a:r>
                  <a:rPr sz="800" b="1" spc="-10" dirty="0">
                    <a:latin typeface="SharpSansDisplayNo1-Semibold"/>
                    <a:cs typeface="SharpSansDisplayNo1-Semibold"/>
                  </a:rPr>
                  <a:t>Market</a:t>
                </a:r>
                <a:r>
                  <a:rPr sz="800" b="1" spc="-5" dirty="0">
                    <a:latin typeface="SharpSansDisplayNo1-Semibold"/>
                    <a:cs typeface="SharpSansDisplayNo1-Semibold"/>
                  </a:rPr>
                  <a:t> </a:t>
                </a:r>
                <a:r>
                  <a:rPr sz="800" b="1" dirty="0">
                    <a:latin typeface="SharpSansDisplayNo1-Semibold"/>
                    <a:cs typeface="SharpSansDisplayNo1-Semibold"/>
                  </a:rPr>
                  <a:t>dynamics </a:t>
                </a:r>
                <a:r>
                  <a:rPr sz="800" b="1" spc="-20" dirty="0">
                    <a:latin typeface="SharpSansDisplayNo1-Semibold"/>
                    <a:cs typeface="SharpSansDisplayNo1-Semibold"/>
                  </a:rPr>
                  <a:t>key</a:t>
                </a:r>
                <a:r>
                  <a:rPr sz="800" spc="-20" dirty="0">
                    <a:latin typeface="SharpSansDisplayNo1-Book"/>
                    <a:cs typeface="SharpSansDisplayNo1-Book"/>
                  </a:rPr>
                  <a:t>:</a:t>
                </a:r>
                <a:r>
                  <a:rPr sz="800" dirty="0">
                    <a:latin typeface="SharpSansDisplayNo1-Book"/>
                    <a:cs typeface="SharpSansDisplayNo1-Book"/>
                  </a:rPr>
                  <a:t>	</a:t>
                </a:r>
                <a:r>
                  <a:rPr sz="800" spc="-10" dirty="0">
                    <a:latin typeface="SharpSansDisplayNo1-Book"/>
                    <a:cs typeface="SharpSansDisplayNo1-Book"/>
                  </a:rPr>
                  <a:t>Positive</a:t>
                </a:r>
                <a:endParaRPr sz="800" dirty="0">
                  <a:latin typeface="SharpSansDisplayNo1-Book"/>
                  <a:cs typeface="SharpSansDisplayNo1-Book"/>
                </a:endParaRPr>
              </a:p>
            </p:txBody>
          </p:sp>
          <p:pic>
            <p:nvPicPr>
              <p:cNvPr id="126" name="object 126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895816" y="5346705"/>
                <a:ext cx="88900" cy="88900"/>
              </a:xfrm>
              <a:prstGeom prst="rect">
                <a:avLst/>
              </a:prstGeom>
            </p:spPr>
          </p:pic>
          <p:sp>
            <p:nvSpPr>
              <p:cNvPr id="127" name="object 127"/>
              <p:cNvSpPr txBox="1"/>
              <p:nvPr/>
            </p:nvSpPr>
            <p:spPr>
              <a:xfrm>
                <a:off x="5997416" y="5308595"/>
                <a:ext cx="379095" cy="14732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800" spc="-10" dirty="0">
                    <a:latin typeface="SharpSansDisplayNo1-Book"/>
                    <a:cs typeface="SharpSansDisplayNo1-Book"/>
                  </a:rPr>
                  <a:t>Neutral</a:t>
                </a:r>
                <a:endParaRPr sz="800">
                  <a:latin typeface="SharpSansDisplayNo1-Book"/>
                  <a:cs typeface="SharpSansDisplayNo1-Book"/>
                </a:endParaRPr>
              </a:p>
            </p:txBody>
          </p:sp>
          <p:pic>
            <p:nvPicPr>
              <p:cNvPr id="128" name="object 128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6566982" y="5346705"/>
                <a:ext cx="88900" cy="88900"/>
              </a:xfrm>
              <a:prstGeom prst="rect">
                <a:avLst/>
              </a:prstGeom>
            </p:spPr>
          </p:pic>
          <p:sp>
            <p:nvSpPr>
              <p:cNvPr id="129" name="object 129"/>
              <p:cNvSpPr txBox="1"/>
              <p:nvPr/>
            </p:nvSpPr>
            <p:spPr>
              <a:xfrm>
                <a:off x="6668582" y="5308595"/>
                <a:ext cx="461645" cy="14732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800" spc="-10" dirty="0">
                    <a:latin typeface="SharpSansDisplayNo1-Book"/>
                    <a:cs typeface="SharpSansDisplayNo1-Book"/>
                  </a:rPr>
                  <a:t>Negative</a:t>
                </a:r>
                <a:endParaRPr sz="800" dirty="0">
                  <a:latin typeface="SharpSansDisplayNo1-Book"/>
                  <a:cs typeface="SharpSansDisplayNo1-Book"/>
                </a:endParaRPr>
              </a:p>
            </p:txBody>
          </p:sp>
        </p:grpSp>
      </p:grpSp>
      <p:grpSp>
        <p:nvGrpSpPr>
          <p:cNvPr id="130" name="object 130"/>
          <p:cNvGrpSpPr/>
          <p:nvPr/>
        </p:nvGrpSpPr>
        <p:grpSpPr>
          <a:xfrm>
            <a:off x="8986000" y="1968492"/>
            <a:ext cx="12700" cy="3454400"/>
            <a:chOff x="8986000" y="1968492"/>
            <a:chExt cx="12700" cy="3454400"/>
          </a:xfrm>
        </p:grpSpPr>
        <p:sp>
          <p:nvSpPr>
            <p:cNvPr id="131" name="object 131"/>
            <p:cNvSpPr/>
            <p:nvPr/>
          </p:nvSpPr>
          <p:spPr>
            <a:xfrm>
              <a:off x="8992350" y="2013086"/>
              <a:ext cx="0" cy="3384550"/>
            </a:xfrm>
            <a:custGeom>
              <a:avLst/>
              <a:gdLst/>
              <a:ahLst/>
              <a:cxnLst/>
              <a:rect l="l" t="t" r="r" b="b"/>
              <a:pathLst>
                <a:path h="3384550">
                  <a:moveTo>
                    <a:pt x="0" y="0"/>
                  </a:moveTo>
                  <a:lnTo>
                    <a:pt x="0" y="3384334"/>
                  </a:lnTo>
                </a:path>
              </a:pathLst>
            </a:custGeom>
            <a:ln w="12700">
              <a:solidFill>
                <a:srgbClr val="0056B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8985999" y="1968499"/>
              <a:ext cx="12700" cy="3454400"/>
            </a:xfrm>
            <a:custGeom>
              <a:avLst/>
              <a:gdLst/>
              <a:ahLst/>
              <a:cxnLst/>
              <a:rect l="l" t="t" r="r" b="b"/>
              <a:pathLst>
                <a:path w="12700" h="3454400">
                  <a:moveTo>
                    <a:pt x="12700" y="3448050"/>
                  </a:moveTo>
                  <a:lnTo>
                    <a:pt x="10833" y="3443554"/>
                  </a:lnTo>
                  <a:lnTo>
                    <a:pt x="6350" y="3441700"/>
                  </a:lnTo>
                  <a:lnTo>
                    <a:pt x="1854" y="3443554"/>
                  </a:lnTo>
                  <a:lnTo>
                    <a:pt x="0" y="3448050"/>
                  </a:lnTo>
                  <a:lnTo>
                    <a:pt x="1854" y="3452533"/>
                  </a:lnTo>
                  <a:lnTo>
                    <a:pt x="6350" y="3454400"/>
                  </a:lnTo>
                  <a:lnTo>
                    <a:pt x="10833" y="3452533"/>
                  </a:lnTo>
                  <a:lnTo>
                    <a:pt x="12700" y="3448050"/>
                  </a:lnTo>
                  <a:close/>
                </a:path>
                <a:path w="12700" h="3454400">
                  <a:moveTo>
                    <a:pt x="12700" y="6350"/>
                  </a:moveTo>
                  <a:lnTo>
                    <a:pt x="10833" y="1854"/>
                  </a:lnTo>
                  <a:lnTo>
                    <a:pt x="6350" y="0"/>
                  </a:lnTo>
                  <a:lnTo>
                    <a:pt x="1854" y="1854"/>
                  </a:lnTo>
                  <a:lnTo>
                    <a:pt x="0" y="6350"/>
                  </a:lnTo>
                  <a:lnTo>
                    <a:pt x="1854" y="10833"/>
                  </a:lnTo>
                  <a:lnTo>
                    <a:pt x="6350" y="12700"/>
                  </a:lnTo>
                  <a:lnTo>
                    <a:pt x="10833" y="10833"/>
                  </a:lnTo>
                  <a:lnTo>
                    <a:pt x="12700" y="6350"/>
                  </a:lnTo>
                  <a:close/>
                </a:path>
              </a:pathLst>
            </a:custGeom>
            <a:solidFill>
              <a:srgbClr val="005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3" name="object 133"/>
          <p:cNvSpPr txBox="1"/>
          <p:nvPr/>
        </p:nvSpPr>
        <p:spPr>
          <a:xfrm>
            <a:off x="4121900" y="5892795"/>
            <a:ext cx="1399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SharpSansDisplayNo1-Semibold"/>
                <a:cs typeface="SharpSansDisplayNo1-Semibold"/>
              </a:rPr>
              <a:t>Sector</a:t>
            </a:r>
            <a:r>
              <a:rPr sz="1200" b="1" spc="-20" dirty="0">
                <a:latin typeface="SharpSansDisplayNo1-Semibold"/>
                <a:cs typeface="SharpSansDisplayNo1-Semibold"/>
              </a:rPr>
              <a:t> </a:t>
            </a:r>
            <a:r>
              <a:rPr sz="1200" b="1" spc="-10" dirty="0">
                <a:latin typeface="SharpSansDisplayNo1-Semibold"/>
                <a:cs typeface="SharpSansDisplayNo1-Semibold"/>
              </a:rPr>
              <a:t>preference</a:t>
            </a:r>
            <a:r>
              <a:rPr sz="1050" b="1" spc="-15" baseline="31746" dirty="0">
                <a:latin typeface="SharpSansDisplayNo1-Semibold"/>
                <a:cs typeface="SharpSansDisplayNo1-Semibold"/>
              </a:rPr>
              <a:t>1</a:t>
            </a:r>
            <a:endParaRPr sz="1050" baseline="31746" dirty="0">
              <a:latin typeface="SharpSansDisplayNo1-Semibold"/>
              <a:cs typeface="SharpSansDisplayNo1-Semibold"/>
            </a:endParaRPr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9A768909-8E1D-5040-88BC-FED1DA6AAA9A}"/>
              </a:ext>
            </a:extLst>
          </p:cNvPr>
          <p:cNvGrpSpPr/>
          <p:nvPr/>
        </p:nvGrpSpPr>
        <p:grpSpPr>
          <a:xfrm>
            <a:off x="4223500" y="6222996"/>
            <a:ext cx="762000" cy="1061084"/>
            <a:chOff x="4223500" y="6222996"/>
            <a:chExt cx="762000" cy="1061084"/>
          </a:xfrm>
        </p:grpSpPr>
        <p:grpSp>
          <p:nvGrpSpPr>
            <p:cNvPr id="134" name="object 134"/>
            <p:cNvGrpSpPr/>
            <p:nvPr/>
          </p:nvGrpSpPr>
          <p:grpSpPr>
            <a:xfrm>
              <a:off x="4223500" y="6222996"/>
              <a:ext cx="762000" cy="762000"/>
              <a:chOff x="4223500" y="6222996"/>
              <a:chExt cx="762000" cy="762000"/>
            </a:xfrm>
          </p:grpSpPr>
          <p:sp>
            <p:nvSpPr>
              <p:cNvPr id="135" name="object 135"/>
              <p:cNvSpPr/>
              <p:nvPr/>
            </p:nvSpPr>
            <p:spPr>
              <a:xfrm>
                <a:off x="4223500" y="6222996"/>
                <a:ext cx="76200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762000" h="762000">
                    <a:moveTo>
                      <a:pt x="381000" y="0"/>
                    </a:moveTo>
                    <a:lnTo>
                      <a:pt x="333207" y="2968"/>
                    </a:lnTo>
                    <a:lnTo>
                      <a:pt x="287185" y="11636"/>
                    </a:lnTo>
                    <a:lnTo>
                      <a:pt x="243293" y="25646"/>
                    </a:lnTo>
                    <a:lnTo>
                      <a:pt x="201887" y="44641"/>
                    </a:lnTo>
                    <a:lnTo>
                      <a:pt x="163323" y="68264"/>
                    </a:lnTo>
                    <a:lnTo>
                      <a:pt x="127960" y="96158"/>
                    </a:lnTo>
                    <a:lnTo>
                      <a:pt x="96153" y="127965"/>
                    </a:lnTo>
                    <a:lnTo>
                      <a:pt x="68260" y="163329"/>
                    </a:lnTo>
                    <a:lnTo>
                      <a:pt x="44638" y="201893"/>
                    </a:lnTo>
                    <a:lnTo>
                      <a:pt x="25644" y="243298"/>
                    </a:lnTo>
                    <a:lnTo>
                      <a:pt x="11635" y="287190"/>
                    </a:lnTo>
                    <a:lnTo>
                      <a:pt x="2968" y="333209"/>
                    </a:lnTo>
                    <a:lnTo>
                      <a:pt x="0" y="380999"/>
                    </a:lnTo>
                    <a:lnTo>
                      <a:pt x="2968" y="428790"/>
                    </a:lnTo>
                    <a:lnTo>
                      <a:pt x="11635" y="474809"/>
                    </a:lnTo>
                    <a:lnTo>
                      <a:pt x="25644" y="518701"/>
                    </a:lnTo>
                    <a:lnTo>
                      <a:pt x="44638" y="560106"/>
                    </a:lnTo>
                    <a:lnTo>
                      <a:pt x="68260" y="598670"/>
                    </a:lnTo>
                    <a:lnTo>
                      <a:pt x="96153" y="634034"/>
                    </a:lnTo>
                    <a:lnTo>
                      <a:pt x="127960" y="665841"/>
                    </a:lnTo>
                    <a:lnTo>
                      <a:pt x="163323" y="693735"/>
                    </a:lnTo>
                    <a:lnTo>
                      <a:pt x="201887" y="717358"/>
                    </a:lnTo>
                    <a:lnTo>
                      <a:pt x="243293" y="736353"/>
                    </a:lnTo>
                    <a:lnTo>
                      <a:pt x="287185" y="750363"/>
                    </a:lnTo>
                    <a:lnTo>
                      <a:pt x="333207" y="759031"/>
                    </a:lnTo>
                    <a:lnTo>
                      <a:pt x="381000" y="761999"/>
                    </a:lnTo>
                    <a:lnTo>
                      <a:pt x="428792" y="759031"/>
                    </a:lnTo>
                    <a:lnTo>
                      <a:pt x="474814" y="750363"/>
                    </a:lnTo>
                    <a:lnTo>
                      <a:pt x="518706" y="736353"/>
                    </a:lnTo>
                    <a:lnTo>
                      <a:pt x="560112" y="717358"/>
                    </a:lnTo>
                    <a:lnTo>
                      <a:pt x="598676" y="693735"/>
                    </a:lnTo>
                    <a:lnTo>
                      <a:pt x="634039" y="665841"/>
                    </a:lnTo>
                    <a:lnTo>
                      <a:pt x="665846" y="634034"/>
                    </a:lnTo>
                    <a:lnTo>
                      <a:pt x="693739" y="598670"/>
                    </a:lnTo>
                    <a:lnTo>
                      <a:pt x="717361" y="560106"/>
                    </a:lnTo>
                    <a:lnTo>
                      <a:pt x="736355" y="518701"/>
                    </a:lnTo>
                    <a:lnTo>
                      <a:pt x="750364" y="474809"/>
                    </a:lnTo>
                    <a:lnTo>
                      <a:pt x="759031" y="428790"/>
                    </a:lnTo>
                    <a:lnTo>
                      <a:pt x="762000" y="380999"/>
                    </a:lnTo>
                    <a:lnTo>
                      <a:pt x="759031" y="333209"/>
                    </a:lnTo>
                    <a:lnTo>
                      <a:pt x="750364" y="287190"/>
                    </a:lnTo>
                    <a:lnTo>
                      <a:pt x="736355" y="243298"/>
                    </a:lnTo>
                    <a:lnTo>
                      <a:pt x="717361" y="201893"/>
                    </a:lnTo>
                    <a:lnTo>
                      <a:pt x="693739" y="163329"/>
                    </a:lnTo>
                    <a:lnTo>
                      <a:pt x="665846" y="127965"/>
                    </a:lnTo>
                    <a:lnTo>
                      <a:pt x="634039" y="96158"/>
                    </a:lnTo>
                    <a:lnTo>
                      <a:pt x="598676" y="68264"/>
                    </a:lnTo>
                    <a:lnTo>
                      <a:pt x="560112" y="44641"/>
                    </a:lnTo>
                    <a:lnTo>
                      <a:pt x="518706" y="25646"/>
                    </a:lnTo>
                    <a:lnTo>
                      <a:pt x="474814" y="11636"/>
                    </a:lnTo>
                    <a:lnTo>
                      <a:pt x="428792" y="2968"/>
                    </a:lnTo>
                    <a:lnTo>
                      <a:pt x="381000" y="0"/>
                    </a:lnTo>
                    <a:close/>
                  </a:path>
                </a:pathLst>
              </a:custGeom>
              <a:solidFill>
                <a:srgbClr val="ED273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36" name="object 136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4339005" y="6338494"/>
                <a:ext cx="530998" cy="530999"/>
              </a:xfrm>
              <a:prstGeom prst="rect">
                <a:avLst/>
              </a:prstGeom>
            </p:spPr>
          </p:pic>
        </p:grpSp>
        <p:sp>
          <p:nvSpPr>
            <p:cNvPr id="152" name="object 152"/>
            <p:cNvSpPr txBox="1"/>
            <p:nvPr/>
          </p:nvSpPr>
          <p:spPr>
            <a:xfrm>
              <a:off x="4302396" y="7121520"/>
              <a:ext cx="604520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spc="-10" dirty="0">
                  <a:latin typeface="SharpSansDisplayNo1-Book"/>
                  <a:cs typeface="SharpSansDisplayNo1-Book"/>
                </a:rPr>
                <a:t>Consumer</a:t>
              </a:r>
              <a:endParaRPr sz="900" dirty="0">
                <a:latin typeface="SharpSansDisplayNo1-Book"/>
                <a:cs typeface="SharpSansDisplayNo1-Book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1186C00F-F075-E442-A60C-C284C3A30A3E}"/>
              </a:ext>
            </a:extLst>
          </p:cNvPr>
          <p:cNvGrpSpPr/>
          <p:nvPr/>
        </p:nvGrpSpPr>
        <p:grpSpPr>
          <a:xfrm>
            <a:off x="5557000" y="6222996"/>
            <a:ext cx="762000" cy="1061084"/>
            <a:chOff x="5557000" y="6222996"/>
            <a:chExt cx="762000" cy="1061084"/>
          </a:xfrm>
        </p:grpSpPr>
        <p:grpSp>
          <p:nvGrpSpPr>
            <p:cNvPr id="137" name="object 137"/>
            <p:cNvGrpSpPr/>
            <p:nvPr/>
          </p:nvGrpSpPr>
          <p:grpSpPr>
            <a:xfrm>
              <a:off x="5557000" y="6222996"/>
              <a:ext cx="762000" cy="762000"/>
              <a:chOff x="5557000" y="6222996"/>
              <a:chExt cx="762000" cy="762000"/>
            </a:xfrm>
          </p:grpSpPr>
          <p:sp>
            <p:nvSpPr>
              <p:cNvPr id="138" name="object 138"/>
              <p:cNvSpPr/>
              <p:nvPr/>
            </p:nvSpPr>
            <p:spPr>
              <a:xfrm>
                <a:off x="5557000" y="6222996"/>
                <a:ext cx="76200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762000" h="762000">
                    <a:moveTo>
                      <a:pt x="381000" y="0"/>
                    </a:moveTo>
                    <a:lnTo>
                      <a:pt x="333207" y="2968"/>
                    </a:lnTo>
                    <a:lnTo>
                      <a:pt x="287185" y="11636"/>
                    </a:lnTo>
                    <a:lnTo>
                      <a:pt x="243293" y="25646"/>
                    </a:lnTo>
                    <a:lnTo>
                      <a:pt x="201887" y="44641"/>
                    </a:lnTo>
                    <a:lnTo>
                      <a:pt x="163323" y="68264"/>
                    </a:lnTo>
                    <a:lnTo>
                      <a:pt x="127960" y="96158"/>
                    </a:lnTo>
                    <a:lnTo>
                      <a:pt x="96153" y="127965"/>
                    </a:lnTo>
                    <a:lnTo>
                      <a:pt x="68260" y="163329"/>
                    </a:lnTo>
                    <a:lnTo>
                      <a:pt x="44638" y="201893"/>
                    </a:lnTo>
                    <a:lnTo>
                      <a:pt x="25644" y="243298"/>
                    </a:lnTo>
                    <a:lnTo>
                      <a:pt x="11635" y="287190"/>
                    </a:lnTo>
                    <a:lnTo>
                      <a:pt x="2968" y="333209"/>
                    </a:lnTo>
                    <a:lnTo>
                      <a:pt x="0" y="380999"/>
                    </a:lnTo>
                    <a:lnTo>
                      <a:pt x="2968" y="428790"/>
                    </a:lnTo>
                    <a:lnTo>
                      <a:pt x="11635" y="474809"/>
                    </a:lnTo>
                    <a:lnTo>
                      <a:pt x="25644" y="518701"/>
                    </a:lnTo>
                    <a:lnTo>
                      <a:pt x="44638" y="560106"/>
                    </a:lnTo>
                    <a:lnTo>
                      <a:pt x="68260" y="598670"/>
                    </a:lnTo>
                    <a:lnTo>
                      <a:pt x="96153" y="634034"/>
                    </a:lnTo>
                    <a:lnTo>
                      <a:pt x="127960" y="665841"/>
                    </a:lnTo>
                    <a:lnTo>
                      <a:pt x="163323" y="693735"/>
                    </a:lnTo>
                    <a:lnTo>
                      <a:pt x="201887" y="717358"/>
                    </a:lnTo>
                    <a:lnTo>
                      <a:pt x="243293" y="736353"/>
                    </a:lnTo>
                    <a:lnTo>
                      <a:pt x="287185" y="750363"/>
                    </a:lnTo>
                    <a:lnTo>
                      <a:pt x="333207" y="759031"/>
                    </a:lnTo>
                    <a:lnTo>
                      <a:pt x="381000" y="761999"/>
                    </a:lnTo>
                    <a:lnTo>
                      <a:pt x="428792" y="759031"/>
                    </a:lnTo>
                    <a:lnTo>
                      <a:pt x="474814" y="750363"/>
                    </a:lnTo>
                    <a:lnTo>
                      <a:pt x="518706" y="736353"/>
                    </a:lnTo>
                    <a:lnTo>
                      <a:pt x="560112" y="717358"/>
                    </a:lnTo>
                    <a:lnTo>
                      <a:pt x="598676" y="693735"/>
                    </a:lnTo>
                    <a:lnTo>
                      <a:pt x="634039" y="665841"/>
                    </a:lnTo>
                    <a:lnTo>
                      <a:pt x="665846" y="634034"/>
                    </a:lnTo>
                    <a:lnTo>
                      <a:pt x="693739" y="598670"/>
                    </a:lnTo>
                    <a:lnTo>
                      <a:pt x="717361" y="560106"/>
                    </a:lnTo>
                    <a:lnTo>
                      <a:pt x="736355" y="518701"/>
                    </a:lnTo>
                    <a:lnTo>
                      <a:pt x="750364" y="474809"/>
                    </a:lnTo>
                    <a:lnTo>
                      <a:pt x="759031" y="428790"/>
                    </a:lnTo>
                    <a:lnTo>
                      <a:pt x="762000" y="380999"/>
                    </a:lnTo>
                    <a:lnTo>
                      <a:pt x="759031" y="333209"/>
                    </a:lnTo>
                    <a:lnTo>
                      <a:pt x="750364" y="287190"/>
                    </a:lnTo>
                    <a:lnTo>
                      <a:pt x="736355" y="243298"/>
                    </a:lnTo>
                    <a:lnTo>
                      <a:pt x="717361" y="201893"/>
                    </a:lnTo>
                    <a:lnTo>
                      <a:pt x="693739" y="163329"/>
                    </a:lnTo>
                    <a:lnTo>
                      <a:pt x="665846" y="127965"/>
                    </a:lnTo>
                    <a:lnTo>
                      <a:pt x="634039" y="96158"/>
                    </a:lnTo>
                    <a:lnTo>
                      <a:pt x="598676" y="68264"/>
                    </a:lnTo>
                    <a:lnTo>
                      <a:pt x="560112" y="44641"/>
                    </a:lnTo>
                    <a:lnTo>
                      <a:pt x="518706" y="25646"/>
                    </a:lnTo>
                    <a:lnTo>
                      <a:pt x="474814" y="11636"/>
                    </a:lnTo>
                    <a:lnTo>
                      <a:pt x="428792" y="2968"/>
                    </a:lnTo>
                    <a:lnTo>
                      <a:pt x="381000" y="0"/>
                    </a:lnTo>
                    <a:close/>
                  </a:path>
                </a:pathLst>
              </a:custGeom>
              <a:solidFill>
                <a:srgbClr val="00B74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39" name="object 139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5668429" y="6334417"/>
                <a:ext cx="539153" cy="539165"/>
              </a:xfrm>
              <a:prstGeom prst="rect">
                <a:avLst/>
              </a:prstGeom>
            </p:spPr>
          </p:pic>
        </p:grpSp>
        <p:sp>
          <p:nvSpPr>
            <p:cNvPr id="153" name="object 153"/>
            <p:cNvSpPr txBox="1"/>
            <p:nvPr/>
          </p:nvSpPr>
          <p:spPr>
            <a:xfrm>
              <a:off x="5877467" y="7121520"/>
              <a:ext cx="12128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spc="-25" dirty="0">
                  <a:latin typeface="SharpSansDisplayNo1-Book"/>
                  <a:cs typeface="SharpSansDisplayNo1-Book"/>
                </a:rPr>
                <a:t>IT</a:t>
              </a:r>
              <a:endParaRPr sz="900" dirty="0">
                <a:latin typeface="SharpSansDisplayNo1-Book"/>
                <a:cs typeface="SharpSansDisplayNo1-Book"/>
              </a:endParaRP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C352AE01-F15F-F74D-86B0-E102F84C02F9}"/>
              </a:ext>
            </a:extLst>
          </p:cNvPr>
          <p:cNvGrpSpPr/>
          <p:nvPr/>
        </p:nvGrpSpPr>
        <p:grpSpPr>
          <a:xfrm>
            <a:off x="6890500" y="6222996"/>
            <a:ext cx="762000" cy="1061084"/>
            <a:chOff x="6890500" y="6222996"/>
            <a:chExt cx="762000" cy="1061084"/>
          </a:xfrm>
        </p:grpSpPr>
        <p:grpSp>
          <p:nvGrpSpPr>
            <p:cNvPr id="140" name="object 140"/>
            <p:cNvGrpSpPr/>
            <p:nvPr/>
          </p:nvGrpSpPr>
          <p:grpSpPr>
            <a:xfrm>
              <a:off x="6890500" y="6222996"/>
              <a:ext cx="762000" cy="762000"/>
              <a:chOff x="6890500" y="6222996"/>
              <a:chExt cx="762000" cy="762000"/>
            </a:xfrm>
          </p:grpSpPr>
          <p:sp>
            <p:nvSpPr>
              <p:cNvPr id="141" name="object 141"/>
              <p:cNvSpPr/>
              <p:nvPr/>
            </p:nvSpPr>
            <p:spPr>
              <a:xfrm>
                <a:off x="6890500" y="6222996"/>
                <a:ext cx="76200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762000" h="762000">
                    <a:moveTo>
                      <a:pt x="381000" y="0"/>
                    </a:moveTo>
                    <a:lnTo>
                      <a:pt x="333207" y="2968"/>
                    </a:lnTo>
                    <a:lnTo>
                      <a:pt x="287185" y="11636"/>
                    </a:lnTo>
                    <a:lnTo>
                      <a:pt x="243293" y="25646"/>
                    </a:lnTo>
                    <a:lnTo>
                      <a:pt x="201887" y="44641"/>
                    </a:lnTo>
                    <a:lnTo>
                      <a:pt x="163323" y="68264"/>
                    </a:lnTo>
                    <a:lnTo>
                      <a:pt x="127960" y="96158"/>
                    </a:lnTo>
                    <a:lnTo>
                      <a:pt x="96153" y="127965"/>
                    </a:lnTo>
                    <a:lnTo>
                      <a:pt x="68260" y="163329"/>
                    </a:lnTo>
                    <a:lnTo>
                      <a:pt x="44638" y="201893"/>
                    </a:lnTo>
                    <a:lnTo>
                      <a:pt x="25644" y="243298"/>
                    </a:lnTo>
                    <a:lnTo>
                      <a:pt x="11635" y="287190"/>
                    </a:lnTo>
                    <a:lnTo>
                      <a:pt x="2968" y="333209"/>
                    </a:lnTo>
                    <a:lnTo>
                      <a:pt x="0" y="380999"/>
                    </a:lnTo>
                    <a:lnTo>
                      <a:pt x="2968" y="428790"/>
                    </a:lnTo>
                    <a:lnTo>
                      <a:pt x="11635" y="474809"/>
                    </a:lnTo>
                    <a:lnTo>
                      <a:pt x="25644" y="518701"/>
                    </a:lnTo>
                    <a:lnTo>
                      <a:pt x="44638" y="560106"/>
                    </a:lnTo>
                    <a:lnTo>
                      <a:pt x="68260" y="598670"/>
                    </a:lnTo>
                    <a:lnTo>
                      <a:pt x="96153" y="634034"/>
                    </a:lnTo>
                    <a:lnTo>
                      <a:pt x="127960" y="665841"/>
                    </a:lnTo>
                    <a:lnTo>
                      <a:pt x="163323" y="693735"/>
                    </a:lnTo>
                    <a:lnTo>
                      <a:pt x="201887" y="717358"/>
                    </a:lnTo>
                    <a:lnTo>
                      <a:pt x="243293" y="736353"/>
                    </a:lnTo>
                    <a:lnTo>
                      <a:pt x="287185" y="750363"/>
                    </a:lnTo>
                    <a:lnTo>
                      <a:pt x="333207" y="759031"/>
                    </a:lnTo>
                    <a:lnTo>
                      <a:pt x="381000" y="761999"/>
                    </a:lnTo>
                    <a:lnTo>
                      <a:pt x="428792" y="759031"/>
                    </a:lnTo>
                    <a:lnTo>
                      <a:pt x="474814" y="750363"/>
                    </a:lnTo>
                    <a:lnTo>
                      <a:pt x="518706" y="736353"/>
                    </a:lnTo>
                    <a:lnTo>
                      <a:pt x="560112" y="717358"/>
                    </a:lnTo>
                    <a:lnTo>
                      <a:pt x="598676" y="693735"/>
                    </a:lnTo>
                    <a:lnTo>
                      <a:pt x="634039" y="665841"/>
                    </a:lnTo>
                    <a:lnTo>
                      <a:pt x="665846" y="634034"/>
                    </a:lnTo>
                    <a:lnTo>
                      <a:pt x="693739" y="598670"/>
                    </a:lnTo>
                    <a:lnTo>
                      <a:pt x="717361" y="560106"/>
                    </a:lnTo>
                    <a:lnTo>
                      <a:pt x="736355" y="518701"/>
                    </a:lnTo>
                    <a:lnTo>
                      <a:pt x="750364" y="474809"/>
                    </a:lnTo>
                    <a:lnTo>
                      <a:pt x="759031" y="428790"/>
                    </a:lnTo>
                    <a:lnTo>
                      <a:pt x="762000" y="380999"/>
                    </a:lnTo>
                    <a:lnTo>
                      <a:pt x="759031" y="333209"/>
                    </a:lnTo>
                    <a:lnTo>
                      <a:pt x="750364" y="287190"/>
                    </a:lnTo>
                    <a:lnTo>
                      <a:pt x="736355" y="243298"/>
                    </a:lnTo>
                    <a:lnTo>
                      <a:pt x="717361" y="201893"/>
                    </a:lnTo>
                    <a:lnTo>
                      <a:pt x="693739" y="163329"/>
                    </a:lnTo>
                    <a:lnTo>
                      <a:pt x="665846" y="127965"/>
                    </a:lnTo>
                    <a:lnTo>
                      <a:pt x="634039" y="96158"/>
                    </a:lnTo>
                    <a:lnTo>
                      <a:pt x="598676" y="68264"/>
                    </a:lnTo>
                    <a:lnTo>
                      <a:pt x="560112" y="44641"/>
                    </a:lnTo>
                    <a:lnTo>
                      <a:pt x="518706" y="25646"/>
                    </a:lnTo>
                    <a:lnTo>
                      <a:pt x="474814" y="11636"/>
                    </a:lnTo>
                    <a:lnTo>
                      <a:pt x="428792" y="2968"/>
                    </a:lnTo>
                    <a:lnTo>
                      <a:pt x="381000" y="0"/>
                    </a:lnTo>
                    <a:close/>
                  </a:path>
                </a:pathLst>
              </a:custGeom>
              <a:solidFill>
                <a:srgbClr val="EDB5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42" name="object 142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6989660" y="6322161"/>
                <a:ext cx="563664" cy="563676"/>
              </a:xfrm>
              <a:prstGeom prst="rect">
                <a:avLst/>
              </a:prstGeom>
            </p:spPr>
          </p:pic>
        </p:grpSp>
        <p:sp>
          <p:nvSpPr>
            <p:cNvPr id="154" name="object 154"/>
            <p:cNvSpPr txBox="1"/>
            <p:nvPr/>
          </p:nvSpPr>
          <p:spPr>
            <a:xfrm>
              <a:off x="7017345" y="7121520"/>
              <a:ext cx="508634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spc="-10" dirty="0">
                  <a:latin typeface="SharpSansDisplayNo1-Book"/>
                  <a:cs typeface="SharpSansDisplayNo1-Book"/>
                </a:rPr>
                <a:t>Financial</a:t>
              </a:r>
              <a:endParaRPr sz="900" dirty="0">
                <a:latin typeface="SharpSansDisplayNo1-Book"/>
                <a:cs typeface="SharpSansDisplayNo1-Book"/>
              </a:endParaRP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9DECFC7A-66F1-6446-82C1-FBCFCB09627B}"/>
              </a:ext>
            </a:extLst>
          </p:cNvPr>
          <p:cNvGrpSpPr/>
          <p:nvPr/>
        </p:nvGrpSpPr>
        <p:grpSpPr>
          <a:xfrm>
            <a:off x="8224000" y="6222996"/>
            <a:ext cx="762000" cy="1061084"/>
            <a:chOff x="8224000" y="6222996"/>
            <a:chExt cx="762000" cy="1061084"/>
          </a:xfrm>
        </p:grpSpPr>
        <p:grpSp>
          <p:nvGrpSpPr>
            <p:cNvPr id="143" name="object 143"/>
            <p:cNvGrpSpPr/>
            <p:nvPr/>
          </p:nvGrpSpPr>
          <p:grpSpPr>
            <a:xfrm>
              <a:off x="8224000" y="6222996"/>
              <a:ext cx="762000" cy="762000"/>
              <a:chOff x="8224000" y="6222996"/>
              <a:chExt cx="762000" cy="762000"/>
            </a:xfrm>
          </p:grpSpPr>
          <p:sp>
            <p:nvSpPr>
              <p:cNvPr id="144" name="object 144"/>
              <p:cNvSpPr/>
              <p:nvPr/>
            </p:nvSpPr>
            <p:spPr>
              <a:xfrm>
                <a:off x="8224000" y="6222996"/>
                <a:ext cx="76200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762000" h="762000">
                    <a:moveTo>
                      <a:pt x="381000" y="0"/>
                    </a:moveTo>
                    <a:lnTo>
                      <a:pt x="333207" y="2968"/>
                    </a:lnTo>
                    <a:lnTo>
                      <a:pt x="287185" y="11636"/>
                    </a:lnTo>
                    <a:lnTo>
                      <a:pt x="243293" y="25646"/>
                    </a:lnTo>
                    <a:lnTo>
                      <a:pt x="201887" y="44641"/>
                    </a:lnTo>
                    <a:lnTo>
                      <a:pt x="163323" y="68264"/>
                    </a:lnTo>
                    <a:lnTo>
                      <a:pt x="127960" y="96158"/>
                    </a:lnTo>
                    <a:lnTo>
                      <a:pt x="96153" y="127965"/>
                    </a:lnTo>
                    <a:lnTo>
                      <a:pt x="68260" y="163329"/>
                    </a:lnTo>
                    <a:lnTo>
                      <a:pt x="44638" y="201893"/>
                    </a:lnTo>
                    <a:lnTo>
                      <a:pt x="25644" y="243298"/>
                    </a:lnTo>
                    <a:lnTo>
                      <a:pt x="11635" y="287190"/>
                    </a:lnTo>
                    <a:lnTo>
                      <a:pt x="2968" y="333209"/>
                    </a:lnTo>
                    <a:lnTo>
                      <a:pt x="0" y="380999"/>
                    </a:lnTo>
                    <a:lnTo>
                      <a:pt x="2968" y="428790"/>
                    </a:lnTo>
                    <a:lnTo>
                      <a:pt x="11635" y="474809"/>
                    </a:lnTo>
                    <a:lnTo>
                      <a:pt x="25644" y="518701"/>
                    </a:lnTo>
                    <a:lnTo>
                      <a:pt x="44638" y="560106"/>
                    </a:lnTo>
                    <a:lnTo>
                      <a:pt x="68260" y="598670"/>
                    </a:lnTo>
                    <a:lnTo>
                      <a:pt x="96153" y="634034"/>
                    </a:lnTo>
                    <a:lnTo>
                      <a:pt x="127960" y="665841"/>
                    </a:lnTo>
                    <a:lnTo>
                      <a:pt x="163323" y="693735"/>
                    </a:lnTo>
                    <a:lnTo>
                      <a:pt x="201887" y="717358"/>
                    </a:lnTo>
                    <a:lnTo>
                      <a:pt x="243293" y="736353"/>
                    </a:lnTo>
                    <a:lnTo>
                      <a:pt x="287185" y="750363"/>
                    </a:lnTo>
                    <a:lnTo>
                      <a:pt x="333207" y="759031"/>
                    </a:lnTo>
                    <a:lnTo>
                      <a:pt x="381000" y="761999"/>
                    </a:lnTo>
                    <a:lnTo>
                      <a:pt x="428792" y="759031"/>
                    </a:lnTo>
                    <a:lnTo>
                      <a:pt x="474814" y="750363"/>
                    </a:lnTo>
                    <a:lnTo>
                      <a:pt x="518706" y="736353"/>
                    </a:lnTo>
                    <a:lnTo>
                      <a:pt x="560112" y="717358"/>
                    </a:lnTo>
                    <a:lnTo>
                      <a:pt x="598676" y="693735"/>
                    </a:lnTo>
                    <a:lnTo>
                      <a:pt x="634039" y="665841"/>
                    </a:lnTo>
                    <a:lnTo>
                      <a:pt x="665846" y="634034"/>
                    </a:lnTo>
                    <a:lnTo>
                      <a:pt x="693739" y="598670"/>
                    </a:lnTo>
                    <a:lnTo>
                      <a:pt x="717361" y="560106"/>
                    </a:lnTo>
                    <a:lnTo>
                      <a:pt x="736355" y="518701"/>
                    </a:lnTo>
                    <a:lnTo>
                      <a:pt x="750364" y="474809"/>
                    </a:lnTo>
                    <a:lnTo>
                      <a:pt x="759031" y="428790"/>
                    </a:lnTo>
                    <a:lnTo>
                      <a:pt x="762000" y="380999"/>
                    </a:lnTo>
                    <a:lnTo>
                      <a:pt x="759031" y="333209"/>
                    </a:lnTo>
                    <a:lnTo>
                      <a:pt x="750364" y="287190"/>
                    </a:lnTo>
                    <a:lnTo>
                      <a:pt x="736355" y="243298"/>
                    </a:lnTo>
                    <a:lnTo>
                      <a:pt x="717361" y="201893"/>
                    </a:lnTo>
                    <a:lnTo>
                      <a:pt x="693739" y="163329"/>
                    </a:lnTo>
                    <a:lnTo>
                      <a:pt x="665846" y="127965"/>
                    </a:lnTo>
                    <a:lnTo>
                      <a:pt x="634039" y="96158"/>
                    </a:lnTo>
                    <a:lnTo>
                      <a:pt x="598676" y="68264"/>
                    </a:lnTo>
                    <a:lnTo>
                      <a:pt x="560112" y="44641"/>
                    </a:lnTo>
                    <a:lnTo>
                      <a:pt x="518706" y="25646"/>
                    </a:lnTo>
                    <a:lnTo>
                      <a:pt x="474814" y="11636"/>
                    </a:lnTo>
                    <a:lnTo>
                      <a:pt x="428792" y="2968"/>
                    </a:lnTo>
                    <a:lnTo>
                      <a:pt x="381000" y="0"/>
                    </a:lnTo>
                    <a:close/>
                  </a:path>
                </a:pathLst>
              </a:custGeom>
              <a:solidFill>
                <a:srgbClr val="00B74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45" name="object 145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8382750" y="6381746"/>
                <a:ext cx="444500" cy="444500"/>
              </a:xfrm>
              <a:prstGeom prst="rect">
                <a:avLst/>
              </a:prstGeom>
            </p:spPr>
          </p:pic>
        </p:grpSp>
        <p:sp>
          <p:nvSpPr>
            <p:cNvPr id="155" name="object 155"/>
            <p:cNvSpPr txBox="1"/>
            <p:nvPr/>
          </p:nvSpPr>
          <p:spPr>
            <a:xfrm>
              <a:off x="8346902" y="7121520"/>
              <a:ext cx="51625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spc="-10" dirty="0">
                  <a:latin typeface="SharpSansDisplayNo1-Book"/>
                  <a:cs typeface="SharpSansDisplayNo1-Book"/>
                </a:rPr>
                <a:t>Industrial</a:t>
              </a:r>
              <a:endParaRPr sz="900" dirty="0">
                <a:latin typeface="SharpSansDisplayNo1-Book"/>
                <a:cs typeface="SharpSansDisplayNo1-Book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CA6180C9-EA40-4C40-A2DF-04E3427BC295}"/>
              </a:ext>
            </a:extLst>
          </p:cNvPr>
          <p:cNvGrpSpPr/>
          <p:nvPr/>
        </p:nvGrpSpPr>
        <p:grpSpPr>
          <a:xfrm>
            <a:off x="9557500" y="6222996"/>
            <a:ext cx="762000" cy="1061084"/>
            <a:chOff x="9557500" y="6222996"/>
            <a:chExt cx="762000" cy="1061084"/>
          </a:xfrm>
        </p:grpSpPr>
        <p:grpSp>
          <p:nvGrpSpPr>
            <p:cNvPr id="146" name="object 146"/>
            <p:cNvGrpSpPr/>
            <p:nvPr/>
          </p:nvGrpSpPr>
          <p:grpSpPr>
            <a:xfrm>
              <a:off x="9557500" y="6222996"/>
              <a:ext cx="762000" cy="762000"/>
              <a:chOff x="9557500" y="6222996"/>
              <a:chExt cx="762000" cy="762000"/>
            </a:xfrm>
          </p:grpSpPr>
          <p:sp>
            <p:nvSpPr>
              <p:cNvPr id="147" name="object 147"/>
              <p:cNvSpPr/>
              <p:nvPr/>
            </p:nvSpPr>
            <p:spPr>
              <a:xfrm>
                <a:off x="9557500" y="6222996"/>
                <a:ext cx="76200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762000" h="762000">
                    <a:moveTo>
                      <a:pt x="381000" y="0"/>
                    </a:moveTo>
                    <a:lnTo>
                      <a:pt x="333207" y="2968"/>
                    </a:lnTo>
                    <a:lnTo>
                      <a:pt x="287185" y="11636"/>
                    </a:lnTo>
                    <a:lnTo>
                      <a:pt x="243293" y="25646"/>
                    </a:lnTo>
                    <a:lnTo>
                      <a:pt x="201887" y="44641"/>
                    </a:lnTo>
                    <a:lnTo>
                      <a:pt x="163323" y="68264"/>
                    </a:lnTo>
                    <a:lnTo>
                      <a:pt x="127960" y="96158"/>
                    </a:lnTo>
                    <a:lnTo>
                      <a:pt x="96153" y="127965"/>
                    </a:lnTo>
                    <a:lnTo>
                      <a:pt x="68260" y="163329"/>
                    </a:lnTo>
                    <a:lnTo>
                      <a:pt x="44638" y="201893"/>
                    </a:lnTo>
                    <a:lnTo>
                      <a:pt x="25644" y="243298"/>
                    </a:lnTo>
                    <a:lnTo>
                      <a:pt x="11635" y="287190"/>
                    </a:lnTo>
                    <a:lnTo>
                      <a:pt x="2968" y="333209"/>
                    </a:lnTo>
                    <a:lnTo>
                      <a:pt x="0" y="380999"/>
                    </a:lnTo>
                    <a:lnTo>
                      <a:pt x="2968" y="428790"/>
                    </a:lnTo>
                    <a:lnTo>
                      <a:pt x="11635" y="474809"/>
                    </a:lnTo>
                    <a:lnTo>
                      <a:pt x="25644" y="518701"/>
                    </a:lnTo>
                    <a:lnTo>
                      <a:pt x="44638" y="560106"/>
                    </a:lnTo>
                    <a:lnTo>
                      <a:pt x="68260" y="598670"/>
                    </a:lnTo>
                    <a:lnTo>
                      <a:pt x="96153" y="634034"/>
                    </a:lnTo>
                    <a:lnTo>
                      <a:pt x="127960" y="665841"/>
                    </a:lnTo>
                    <a:lnTo>
                      <a:pt x="163323" y="693735"/>
                    </a:lnTo>
                    <a:lnTo>
                      <a:pt x="201887" y="717358"/>
                    </a:lnTo>
                    <a:lnTo>
                      <a:pt x="243293" y="736353"/>
                    </a:lnTo>
                    <a:lnTo>
                      <a:pt x="287185" y="750363"/>
                    </a:lnTo>
                    <a:lnTo>
                      <a:pt x="333207" y="759031"/>
                    </a:lnTo>
                    <a:lnTo>
                      <a:pt x="381000" y="761999"/>
                    </a:lnTo>
                    <a:lnTo>
                      <a:pt x="428792" y="759031"/>
                    </a:lnTo>
                    <a:lnTo>
                      <a:pt x="474814" y="750363"/>
                    </a:lnTo>
                    <a:lnTo>
                      <a:pt x="518706" y="736353"/>
                    </a:lnTo>
                    <a:lnTo>
                      <a:pt x="560112" y="717358"/>
                    </a:lnTo>
                    <a:lnTo>
                      <a:pt x="598676" y="693735"/>
                    </a:lnTo>
                    <a:lnTo>
                      <a:pt x="634039" y="665841"/>
                    </a:lnTo>
                    <a:lnTo>
                      <a:pt x="665846" y="634034"/>
                    </a:lnTo>
                    <a:lnTo>
                      <a:pt x="693739" y="598670"/>
                    </a:lnTo>
                    <a:lnTo>
                      <a:pt x="717361" y="560106"/>
                    </a:lnTo>
                    <a:lnTo>
                      <a:pt x="736355" y="518701"/>
                    </a:lnTo>
                    <a:lnTo>
                      <a:pt x="750364" y="474809"/>
                    </a:lnTo>
                    <a:lnTo>
                      <a:pt x="759031" y="428790"/>
                    </a:lnTo>
                    <a:lnTo>
                      <a:pt x="762000" y="380999"/>
                    </a:lnTo>
                    <a:lnTo>
                      <a:pt x="759031" y="333209"/>
                    </a:lnTo>
                    <a:lnTo>
                      <a:pt x="750364" y="287190"/>
                    </a:lnTo>
                    <a:lnTo>
                      <a:pt x="736355" y="243298"/>
                    </a:lnTo>
                    <a:lnTo>
                      <a:pt x="717361" y="201893"/>
                    </a:lnTo>
                    <a:lnTo>
                      <a:pt x="693739" y="163329"/>
                    </a:lnTo>
                    <a:lnTo>
                      <a:pt x="665846" y="127965"/>
                    </a:lnTo>
                    <a:lnTo>
                      <a:pt x="634039" y="96158"/>
                    </a:lnTo>
                    <a:lnTo>
                      <a:pt x="598676" y="68264"/>
                    </a:lnTo>
                    <a:lnTo>
                      <a:pt x="560112" y="44641"/>
                    </a:lnTo>
                    <a:lnTo>
                      <a:pt x="518706" y="25646"/>
                    </a:lnTo>
                    <a:lnTo>
                      <a:pt x="474814" y="11636"/>
                    </a:lnTo>
                    <a:lnTo>
                      <a:pt x="428792" y="2968"/>
                    </a:lnTo>
                    <a:lnTo>
                      <a:pt x="381000" y="0"/>
                    </a:lnTo>
                    <a:close/>
                  </a:path>
                </a:pathLst>
              </a:custGeom>
              <a:solidFill>
                <a:srgbClr val="00B74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48" name="object 148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9621000" y="6286500"/>
                <a:ext cx="634998" cy="634995"/>
              </a:xfrm>
              <a:prstGeom prst="rect">
                <a:avLst/>
              </a:prstGeom>
            </p:spPr>
          </p:pic>
        </p:grpSp>
        <p:sp>
          <p:nvSpPr>
            <p:cNvPr id="156" name="object 156"/>
            <p:cNvSpPr txBox="1"/>
            <p:nvPr/>
          </p:nvSpPr>
          <p:spPr>
            <a:xfrm>
              <a:off x="9623538" y="7121520"/>
              <a:ext cx="629920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spc="-10" dirty="0">
                  <a:latin typeface="SharpSansDisplayNo1-Book"/>
                  <a:cs typeface="SharpSansDisplayNo1-Book"/>
                </a:rPr>
                <a:t>Healthcare</a:t>
              </a:r>
              <a:endParaRPr sz="900" dirty="0">
                <a:latin typeface="SharpSansDisplayNo1-Book"/>
                <a:cs typeface="SharpSansDisplayNo1-Book"/>
              </a:endParaRP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129DC660-B80C-9B4F-9CE6-297137A0CC5B}"/>
              </a:ext>
            </a:extLst>
          </p:cNvPr>
          <p:cNvGrpSpPr/>
          <p:nvPr/>
        </p:nvGrpSpPr>
        <p:grpSpPr>
          <a:xfrm>
            <a:off x="10891000" y="6222996"/>
            <a:ext cx="762000" cy="1188084"/>
            <a:chOff x="10891000" y="6222996"/>
            <a:chExt cx="762000" cy="1188084"/>
          </a:xfrm>
        </p:grpSpPr>
        <p:grpSp>
          <p:nvGrpSpPr>
            <p:cNvPr id="149" name="object 149"/>
            <p:cNvGrpSpPr/>
            <p:nvPr/>
          </p:nvGrpSpPr>
          <p:grpSpPr>
            <a:xfrm>
              <a:off x="10891000" y="6222996"/>
              <a:ext cx="762000" cy="762000"/>
              <a:chOff x="10891000" y="6222996"/>
              <a:chExt cx="762000" cy="762000"/>
            </a:xfrm>
          </p:grpSpPr>
          <p:sp>
            <p:nvSpPr>
              <p:cNvPr id="150" name="object 150"/>
              <p:cNvSpPr/>
              <p:nvPr/>
            </p:nvSpPr>
            <p:spPr>
              <a:xfrm>
                <a:off x="10891000" y="6222996"/>
                <a:ext cx="76200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762000" h="762000">
                    <a:moveTo>
                      <a:pt x="381000" y="0"/>
                    </a:moveTo>
                    <a:lnTo>
                      <a:pt x="333207" y="2968"/>
                    </a:lnTo>
                    <a:lnTo>
                      <a:pt x="287185" y="11636"/>
                    </a:lnTo>
                    <a:lnTo>
                      <a:pt x="243293" y="25646"/>
                    </a:lnTo>
                    <a:lnTo>
                      <a:pt x="201887" y="44641"/>
                    </a:lnTo>
                    <a:lnTo>
                      <a:pt x="163323" y="68264"/>
                    </a:lnTo>
                    <a:lnTo>
                      <a:pt x="127960" y="96158"/>
                    </a:lnTo>
                    <a:lnTo>
                      <a:pt x="96153" y="127965"/>
                    </a:lnTo>
                    <a:lnTo>
                      <a:pt x="68260" y="163329"/>
                    </a:lnTo>
                    <a:lnTo>
                      <a:pt x="44638" y="201893"/>
                    </a:lnTo>
                    <a:lnTo>
                      <a:pt x="25644" y="243298"/>
                    </a:lnTo>
                    <a:lnTo>
                      <a:pt x="11635" y="287190"/>
                    </a:lnTo>
                    <a:lnTo>
                      <a:pt x="2968" y="333209"/>
                    </a:lnTo>
                    <a:lnTo>
                      <a:pt x="0" y="380999"/>
                    </a:lnTo>
                    <a:lnTo>
                      <a:pt x="2968" y="428790"/>
                    </a:lnTo>
                    <a:lnTo>
                      <a:pt x="11635" y="474809"/>
                    </a:lnTo>
                    <a:lnTo>
                      <a:pt x="25644" y="518701"/>
                    </a:lnTo>
                    <a:lnTo>
                      <a:pt x="44638" y="560106"/>
                    </a:lnTo>
                    <a:lnTo>
                      <a:pt x="68260" y="598670"/>
                    </a:lnTo>
                    <a:lnTo>
                      <a:pt x="96153" y="634034"/>
                    </a:lnTo>
                    <a:lnTo>
                      <a:pt x="127960" y="665841"/>
                    </a:lnTo>
                    <a:lnTo>
                      <a:pt x="163323" y="693735"/>
                    </a:lnTo>
                    <a:lnTo>
                      <a:pt x="201887" y="717358"/>
                    </a:lnTo>
                    <a:lnTo>
                      <a:pt x="243293" y="736353"/>
                    </a:lnTo>
                    <a:lnTo>
                      <a:pt x="287185" y="750363"/>
                    </a:lnTo>
                    <a:lnTo>
                      <a:pt x="333207" y="759031"/>
                    </a:lnTo>
                    <a:lnTo>
                      <a:pt x="381000" y="761999"/>
                    </a:lnTo>
                    <a:lnTo>
                      <a:pt x="428792" y="759031"/>
                    </a:lnTo>
                    <a:lnTo>
                      <a:pt x="474814" y="750363"/>
                    </a:lnTo>
                    <a:lnTo>
                      <a:pt x="518706" y="736353"/>
                    </a:lnTo>
                    <a:lnTo>
                      <a:pt x="560112" y="717358"/>
                    </a:lnTo>
                    <a:lnTo>
                      <a:pt x="598676" y="693735"/>
                    </a:lnTo>
                    <a:lnTo>
                      <a:pt x="634039" y="665841"/>
                    </a:lnTo>
                    <a:lnTo>
                      <a:pt x="665846" y="634034"/>
                    </a:lnTo>
                    <a:lnTo>
                      <a:pt x="693739" y="598670"/>
                    </a:lnTo>
                    <a:lnTo>
                      <a:pt x="717361" y="560106"/>
                    </a:lnTo>
                    <a:lnTo>
                      <a:pt x="736355" y="518701"/>
                    </a:lnTo>
                    <a:lnTo>
                      <a:pt x="750364" y="474809"/>
                    </a:lnTo>
                    <a:lnTo>
                      <a:pt x="759031" y="428790"/>
                    </a:lnTo>
                    <a:lnTo>
                      <a:pt x="762000" y="380999"/>
                    </a:lnTo>
                    <a:lnTo>
                      <a:pt x="759031" y="333209"/>
                    </a:lnTo>
                    <a:lnTo>
                      <a:pt x="750364" y="287190"/>
                    </a:lnTo>
                    <a:lnTo>
                      <a:pt x="736355" y="243298"/>
                    </a:lnTo>
                    <a:lnTo>
                      <a:pt x="717361" y="201893"/>
                    </a:lnTo>
                    <a:lnTo>
                      <a:pt x="693739" y="163329"/>
                    </a:lnTo>
                    <a:lnTo>
                      <a:pt x="665846" y="127965"/>
                    </a:lnTo>
                    <a:lnTo>
                      <a:pt x="634039" y="96158"/>
                    </a:lnTo>
                    <a:lnTo>
                      <a:pt x="598676" y="68264"/>
                    </a:lnTo>
                    <a:lnTo>
                      <a:pt x="560112" y="44641"/>
                    </a:lnTo>
                    <a:lnTo>
                      <a:pt x="518706" y="25646"/>
                    </a:lnTo>
                    <a:lnTo>
                      <a:pt x="474814" y="11636"/>
                    </a:lnTo>
                    <a:lnTo>
                      <a:pt x="428792" y="2968"/>
                    </a:lnTo>
                    <a:lnTo>
                      <a:pt x="381000" y="0"/>
                    </a:lnTo>
                    <a:close/>
                  </a:path>
                </a:pathLst>
              </a:custGeom>
              <a:solidFill>
                <a:srgbClr val="EDB5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51" name="object 151"/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0973819" y="6305817"/>
                <a:ext cx="596362" cy="596353"/>
              </a:xfrm>
              <a:prstGeom prst="rect">
                <a:avLst/>
              </a:prstGeom>
            </p:spPr>
          </p:pic>
        </p:grpSp>
        <p:sp>
          <p:nvSpPr>
            <p:cNvPr id="157" name="object 157"/>
            <p:cNvSpPr txBox="1"/>
            <p:nvPr/>
          </p:nvSpPr>
          <p:spPr>
            <a:xfrm>
              <a:off x="11027847" y="7121520"/>
              <a:ext cx="488315" cy="289560"/>
            </a:xfrm>
            <a:prstGeom prst="rect">
              <a:avLst/>
            </a:prstGeom>
          </p:spPr>
          <p:txBody>
            <a:bodyPr vert="horz" wrap="square" lIns="0" tIns="25400" rIns="0" bIns="0" rtlCol="0">
              <a:spAutoFit/>
            </a:bodyPr>
            <a:lstStyle/>
            <a:p>
              <a:pPr marL="22860" marR="5080" indent="-10795">
                <a:lnSpc>
                  <a:spcPts val="1000"/>
                </a:lnSpc>
                <a:spcBef>
                  <a:spcPts val="200"/>
                </a:spcBef>
              </a:pPr>
              <a:r>
                <a:rPr sz="900" spc="-10" dirty="0">
                  <a:latin typeface="SharpSansDisplayNo1-Book"/>
                  <a:cs typeface="SharpSansDisplayNo1-Book"/>
                </a:rPr>
                <a:t>Business</a:t>
              </a:r>
              <a:r>
                <a:rPr sz="900" spc="500" dirty="0">
                  <a:latin typeface="SharpSansDisplayNo1-Book"/>
                  <a:cs typeface="SharpSansDisplayNo1-Book"/>
                </a:rPr>
                <a:t> </a:t>
              </a:r>
              <a:r>
                <a:rPr sz="900" spc="-10" dirty="0">
                  <a:latin typeface="SharpSansDisplayNo1-Book"/>
                  <a:cs typeface="SharpSansDisplayNo1-Book"/>
                </a:rPr>
                <a:t>services</a:t>
              </a:r>
              <a:endParaRPr sz="900" dirty="0">
                <a:latin typeface="SharpSansDisplayNo1-Book"/>
                <a:cs typeface="SharpSansDisplayNo1-Book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B692E56A-6B29-214E-AD32-F95D42FBD6FF}"/>
              </a:ext>
            </a:extLst>
          </p:cNvPr>
          <p:cNvGrpSpPr/>
          <p:nvPr/>
        </p:nvGrpSpPr>
        <p:grpSpPr>
          <a:xfrm>
            <a:off x="4121900" y="7468115"/>
            <a:ext cx="5461987" cy="492123"/>
            <a:chOff x="4121900" y="7468115"/>
            <a:chExt cx="5461987" cy="492123"/>
          </a:xfrm>
        </p:grpSpPr>
        <p:sp>
          <p:nvSpPr>
            <p:cNvPr id="158" name="object 158"/>
            <p:cNvSpPr txBox="1"/>
            <p:nvPr/>
          </p:nvSpPr>
          <p:spPr>
            <a:xfrm>
              <a:off x="4147300" y="7468115"/>
              <a:ext cx="1074420" cy="1473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b="1" dirty="0">
                  <a:latin typeface="SharpSansDisplayNo1-Semibold"/>
                  <a:cs typeface="SharpSansDisplayNo1-Semibold"/>
                </a:rPr>
                <a:t>Sector</a:t>
              </a:r>
              <a:r>
                <a:rPr sz="800" b="1" spc="-10" dirty="0">
                  <a:latin typeface="SharpSansDisplayNo1-Semibold"/>
                  <a:cs typeface="SharpSansDisplayNo1-Semibold"/>
                </a:rPr>
                <a:t> preference</a:t>
              </a:r>
              <a:r>
                <a:rPr sz="800" b="1" spc="-5" dirty="0">
                  <a:latin typeface="SharpSansDisplayNo1-Semibold"/>
                  <a:cs typeface="SharpSansDisplayNo1-Semibold"/>
                </a:rPr>
                <a:t> </a:t>
              </a:r>
              <a:r>
                <a:rPr sz="800" b="1" spc="-20" dirty="0">
                  <a:latin typeface="SharpSansDisplayNo1-Semibold"/>
                  <a:cs typeface="SharpSansDisplayNo1-Semibold"/>
                </a:rPr>
                <a:t>key</a:t>
              </a:r>
              <a:r>
                <a:rPr sz="800" spc="-20" dirty="0">
                  <a:latin typeface="SharpSansDisplayNo1-Book"/>
                  <a:cs typeface="SharpSansDisplayNo1-Book"/>
                </a:rPr>
                <a:t>:</a:t>
              </a:r>
              <a:endParaRPr sz="800">
                <a:latin typeface="SharpSansDisplayNo1-Book"/>
                <a:cs typeface="SharpSansDisplayNo1-Book"/>
              </a:endParaRPr>
            </a:p>
          </p:txBody>
        </p:sp>
        <p:pic>
          <p:nvPicPr>
            <p:cNvPr id="159" name="object 15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259709" y="7506226"/>
              <a:ext cx="88900" cy="88900"/>
            </a:xfrm>
            <a:prstGeom prst="rect">
              <a:avLst/>
            </a:prstGeom>
          </p:spPr>
        </p:pic>
        <p:sp>
          <p:nvSpPr>
            <p:cNvPr id="160" name="object 160"/>
            <p:cNvSpPr txBox="1"/>
            <p:nvPr/>
          </p:nvSpPr>
          <p:spPr>
            <a:xfrm>
              <a:off x="5361309" y="7468115"/>
              <a:ext cx="736600" cy="1473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dirty="0">
                  <a:latin typeface="SharpSansDisplayNo1-Book"/>
                  <a:cs typeface="SharpSansDisplayNo1-Book"/>
                </a:rPr>
                <a:t>Non-</a:t>
              </a:r>
              <a:r>
                <a:rPr sz="800" spc="-10" dirty="0">
                  <a:latin typeface="SharpSansDisplayNo1-Book"/>
                  <a:cs typeface="SharpSansDisplayNo1-Book"/>
                </a:rPr>
                <a:t>attractive</a:t>
              </a:r>
              <a:endParaRPr sz="800">
                <a:latin typeface="SharpSansDisplayNo1-Book"/>
                <a:cs typeface="SharpSansDisplayNo1-Book"/>
              </a:endParaRPr>
            </a:p>
          </p:txBody>
        </p:sp>
        <p:pic>
          <p:nvPicPr>
            <p:cNvPr id="161" name="object 16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288301" y="7506226"/>
              <a:ext cx="88900" cy="88900"/>
            </a:xfrm>
            <a:prstGeom prst="rect">
              <a:avLst/>
            </a:prstGeom>
          </p:spPr>
        </p:pic>
        <p:sp>
          <p:nvSpPr>
            <p:cNvPr id="162" name="object 162"/>
            <p:cNvSpPr txBox="1"/>
            <p:nvPr/>
          </p:nvSpPr>
          <p:spPr>
            <a:xfrm>
              <a:off x="6389901" y="7468115"/>
              <a:ext cx="718185" cy="1473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dirty="0">
                  <a:latin typeface="SharpSansDisplayNo1-Book"/>
                  <a:cs typeface="SharpSansDisplayNo1-Book"/>
                </a:rPr>
                <a:t>Less</a:t>
              </a:r>
              <a:r>
                <a:rPr sz="800" spc="-35" dirty="0">
                  <a:latin typeface="SharpSansDisplayNo1-Book"/>
                  <a:cs typeface="SharpSansDisplayNo1-Book"/>
                </a:rPr>
                <a:t> </a:t>
              </a:r>
              <a:r>
                <a:rPr sz="800" spc="-10" dirty="0">
                  <a:latin typeface="SharpSansDisplayNo1-Book"/>
                  <a:cs typeface="SharpSansDisplayNo1-Book"/>
                </a:rPr>
                <a:t>attractive</a:t>
              </a:r>
              <a:endParaRPr sz="800">
                <a:latin typeface="SharpSansDisplayNo1-Book"/>
                <a:cs typeface="SharpSansDisplayNo1-Book"/>
              </a:endParaRPr>
            </a:p>
          </p:txBody>
        </p:sp>
        <p:pic>
          <p:nvPicPr>
            <p:cNvPr id="163" name="object 16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298503" y="7506226"/>
              <a:ext cx="88900" cy="88900"/>
            </a:xfrm>
            <a:prstGeom prst="rect">
              <a:avLst/>
            </a:prstGeom>
          </p:spPr>
        </p:pic>
        <p:sp>
          <p:nvSpPr>
            <p:cNvPr id="164" name="object 164"/>
            <p:cNvSpPr txBox="1"/>
            <p:nvPr/>
          </p:nvSpPr>
          <p:spPr>
            <a:xfrm>
              <a:off x="7400103" y="7468115"/>
              <a:ext cx="379095" cy="1473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spc="-10" dirty="0">
                  <a:latin typeface="SharpSansDisplayNo1-Book"/>
                  <a:cs typeface="SharpSansDisplayNo1-Book"/>
                </a:rPr>
                <a:t>Neutral</a:t>
              </a:r>
              <a:endParaRPr sz="800" dirty="0">
                <a:latin typeface="SharpSansDisplayNo1-Book"/>
                <a:cs typeface="SharpSansDisplayNo1-Book"/>
              </a:endParaRPr>
            </a:p>
          </p:txBody>
        </p:sp>
        <p:pic>
          <p:nvPicPr>
            <p:cNvPr id="165" name="object 16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969669" y="7506226"/>
              <a:ext cx="88900" cy="88900"/>
            </a:xfrm>
            <a:prstGeom prst="rect">
              <a:avLst/>
            </a:prstGeom>
          </p:spPr>
        </p:pic>
        <p:sp>
          <p:nvSpPr>
            <p:cNvPr id="166" name="object 166"/>
            <p:cNvSpPr txBox="1"/>
            <p:nvPr/>
          </p:nvSpPr>
          <p:spPr>
            <a:xfrm>
              <a:off x="8071269" y="7468115"/>
              <a:ext cx="492125" cy="1473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spc="-10" dirty="0">
                  <a:latin typeface="SharpSansDisplayNo1-Book"/>
                  <a:cs typeface="SharpSansDisplayNo1-Book"/>
                </a:rPr>
                <a:t>Attractive</a:t>
              </a:r>
              <a:endParaRPr sz="800">
                <a:latin typeface="SharpSansDisplayNo1-Book"/>
                <a:cs typeface="SharpSansDisplayNo1-Book"/>
              </a:endParaRPr>
            </a:p>
          </p:txBody>
        </p:sp>
        <p:pic>
          <p:nvPicPr>
            <p:cNvPr id="167" name="object 16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753307" y="7506226"/>
              <a:ext cx="88900" cy="88900"/>
            </a:xfrm>
            <a:prstGeom prst="rect">
              <a:avLst/>
            </a:prstGeom>
          </p:spPr>
        </p:pic>
        <p:sp>
          <p:nvSpPr>
            <p:cNvPr id="168" name="object 168"/>
            <p:cNvSpPr txBox="1"/>
            <p:nvPr/>
          </p:nvSpPr>
          <p:spPr>
            <a:xfrm>
              <a:off x="8854907" y="7468115"/>
              <a:ext cx="728980" cy="1473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spc="-10" dirty="0">
                  <a:latin typeface="SharpSansDisplayNo1-Book"/>
                  <a:cs typeface="SharpSansDisplayNo1-Book"/>
                </a:rPr>
                <a:t>Very</a:t>
              </a:r>
              <a:r>
                <a:rPr sz="800" spc="-30" dirty="0">
                  <a:latin typeface="SharpSansDisplayNo1-Book"/>
                  <a:cs typeface="SharpSansDisplayNo1-Book"/>
                </a:rPr>
                <a:t> </a:t>
              </a:r>
              <a:r>
                <a:rPr sz="800" spc="-10" dirty="0">
                  <a:latin typeface="SharpSansDisplayNo1-Book"/>
                  <a:cs typeface="SharpSansDisplayNo1-Book"/>
                </a:rPr>
                <a:t>attractive</a:t>
              </a:r>
              <a:endParaRPr sz="800" dirty="0">
                <a:latin typeface="SharpSansDisplayNo1-Book"/>
                <a:cs typeface="SharpSansDisplayNo1-Book"/>
              </a:endParaRPr>
            </a:p>
          </p:txBody>
        </p:sp>
        <p:sp>
          <p:nvSpPr>
            <p:cNvPr id="169" name="object 169"/>
            <p:cNvSpPr txBox="1"/>
            <p:nvPr/>
          </p:nvSpPr>
          <p:spPr>
            <a:xfrm>
              <a:off x="4147300" y="7677665"/>
              <a:ext cx="863858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latin typeface="SharpSansDisplayNo1-Book"/>
                  <a:cs typeface="SharpSansDisplayNo1-Book"/>
                </a:rPr>
                <a:t>Source:</a:t>
              </a:r>
              <a:r>
                <a:rPr sz="900" spc="-20" dirty="0">
                  <a:latin typeface="SharpSansDisplayNo1-Book"/>
                  <a:cs typeface="SharpSansDisplayNo1-Book"/>
                </a:rPr>
                <a:t> </a:t>
              </a:r>
              <a:r>
                <a:rPr sz="900" spc="-10" dirty="0">
                  <a:latin typeface="SharpSansDisplayNo1-Book"/>
                  <a:cs typeface="SharpSansDisplayNo1-Book"/>
                </a:rPr>
                <a:t>abrdn</a:t>
              </a:r>
              <a:endParaRPr sz="900" dirty="0">
                <a:latin typeface="SharpSansDisplayNo1-Book"/>
                <a:cs typeface="SharpSansDisplayNo1-Book"/>
              </a:endParaRPr>
            </a:p>
          </p:txBody>
        </p:sp>
        <p:sp>
          <p:nvSpPr>
            <p:cNvPr id="170" name="object 170"/>
            <p:cNvSpPr txBox="1"/>
            <p:nvPr/>
          </p:nvSpPr>
          <p:spPr>
            <a:xfrm>
              <a:off x="4121900" y="7808915"/>
              <a:ext cx="3008327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00"/>
                </a:spcBef>
              </a:pPr>
              <a:r>
                <a:rPr sz="900" baseline="31746" dirty="0">
                  <a:latin typeface="SharpSansDisplayNo1-Book"/>
                  <a:cs typeface="SharpSansDisplayNo1-Book"/>
                </a:rPr>
                <a:t>1</a:t>
              </a:r>
              <a:r>
                <a:rPr sz="900" spc="44" baseline="31746" dirty="0">
                  <a:latin typeface="SharpSansDisplayNo1-Book"/>
                  <a:cs typeface="SharpSansDisplayNo1-Book"/>
                </a:rPr>
                <a:t> </a:t>
              </a:r>
              <a:r>
                <a:rPr sz="900" dirty="0">
                  <a:latin typeface="SharpSansDisplayNo1-Book"/>
                  <a:cs typeface="SharpSansDisplayNo1-Book"/>
                </a:rPr>
                <a:t>abrdn</a:t>
              </a:r>
              <a:r>
                <a:rPr sz="900" spc="-10" dirty="0">
                  <a:latin typeface="SharpSansDisplayNo1-Book"/>
                  <a:cs typeface="SharpSansDisplayNo1-Book"/>
                </a:rPr>
                <a:t> </a:t>
              </a:r>
              <a:r>
                <a:rPr sz="900" dirty="0">
                  <a:latin typeface="SharpSansDisplayNo1-Book"/>
                  <a:cs typeface="SharpSansDisplayNo1-Book"/>
                </a:rPr>
                <a:t>views,</a:t>
              </a:r>
              <a:r>
                <a:rPr sz="900" spc="-10" dirty="0">
                  <a:latin typeface="SharpSansDisplayNo1-Book"/>
                  <a:cs typeface="SharpSansDisplayNo1-Book"/>
                </a:rPr>
                <a:t> reflective</a:t>
              </a:r>
              <a:r>
                <a:rPr sz="900" spc="-15" dirty="0">
                  <a:latin typeface="SharpSansDisplayNo1-Book"/>
                  <a:cs typeface="SharpSansDisplayNo1-Book"/>
                </a:rPr>
                <a:t> </a:t>
              </a:r>
              <a:r>
                <a:rPr sz="900" dirty="0">
                  <a:latin typeface="SharpSansDisplayNo1-Book"/>
                  <a:cs typeface="SharpSansDisplayNo1-Book"/>
                </a:rPr>
                <a:t>of</a:t>
              </a:r>
              <a:r>
                <a:rPr sz="900" spc="-10" dirty="0">
                  <a:latin typeface="SharpSansDisplayNo1-Book"/>
                  <a:cs typeface="SharpSansDisplayNo1-Book"/>
                </a:rPr>
                <a:t> </a:t>
              </a:r>
              <a:r>
                <a:rPr sz="900" dirty="0">
                  <a:latin typeface="SharpSansDisplayNo1-Book"/>
                  <a:cs typeface="SharpSansDisplayNo1-Book"/>
                </a:rPr>
                <a:t>European</a:t>
              </a:r>
              <a:r>
                <a:rPr sz="900" spc="-10" dirty="0">
                  <a:latin typeface="SharpSansDisplayNo1-Book"/>
                  <a:cs typeface="SharpSansDisplayNo1-Book"/>
                </a:rPr>
                <a:t> </a:t>
              </a:r>
              <a:r>
                <a:rPr sz="900" dirty="0">
                  <a:latin typeface="SharpSansDisplayNo1-Book"/>
                  <a:cs typeface="SharpSansDisplayNo1-Book"/>
                </a:rPr>
                <a:t>private</a:t>
              </a:r>
              <a:r>
                <a:rPr sz="900" spc="-15" dirty="0">
                  <a:latin typeface="SharpSansDisplayNo1-Book"/>
                  <a:cs typeface="SharpSansDisplayNo1-Book"/>
                </a:rPr>
                <a:t> </a:t>
              </a:r>
              <a:r>
                <a:rPr sz="900" spc="-10" dirty="0">
                  <a:latin typeface="SharpSansDisplayNo1-Book"/>
                  <a:cs typeface="SharpSansDisplayNo1-Book"/>
                </a:rPr>
                <a:t>equity</a:t>
              </a:r>
              <a:endParaRPr sz="900" dirty="0">
                <a:latin typeface="SharpSansDisplayNo1-Book"/>
                <a:cs typeface="SharpSansDisplayNo1-Book"/>
              </a:endParaRPr>
            </a:p>
          </p:txBody>
        </p:sp>
      </p:grpSp>
      <p:sp>
        <p:nvSpPr>
          <p:cNvPr id="171" name="object 171"/>
          <p:cNvSpPr txBox="1"/>
          <p:nvPr/>
        </p:nvSpPr>
        <p:spPr>
          <a:xfrm>
            <a:off x="14416027" y="7821307"/>
            <a:ext cx="8890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dirty="0">
                <a:latin typeface="SharpSansDisplayNo1-Semibold"/>
                <a:cs typeface="SharpSansDisplayNo1-Semibold"/>
              </a:rPr>
              <a:t>7</a:t>
            </a:r>
            <a:endParaRPr sz="850">
              <a:latin typeface="SharpSansDisplayNo1-Semibold"/>
              <a:cs typeface="SharpSansDisplayNo1-Semibold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622300" y="7821307"/>
            <a:ext cx="137414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spc="-20" dirty="0">
                <a:latin typeface="SharpSansDisplayNo1-Semibold"/>
                <a:cs typeface="SharpSansDisplayNo1-Semibold"/>
              </a:rPr>
              <a:t>Private</a:t>
            </a:r>
            <a:r>
              <a:rPr sz="850" b="1" dirty="0">
                <a:latin typeface="SharpSansDisplayNo1-Semibold"/>
                <a:cs typeface="SharpSansDisplayNo1-Semibold"/>
              </a:rPr>
              <a:t> </a:t>
            </a:r>
            <a:r>
              <a:rPr sz="850" b="1" spc="-20" dirty="0">
                <a:latin typeface="SharpSansDisplayNo1-Semibold"/>
                <a:cs typeface="SharpSansDisplayNo1-Semibold"/>
              </a:rPr>
              <a:t>Markets</a:t>
            </a:r>
            <a:r>
              <a:rPr sz="850" b="1" dirty="0">
                <a:latin typeface="SharpSansDisplayNo1-Semibold"/>
                <a:cs typeface="SharpSansDisplayNo1-Semibold"/>
              </a:rPr>
              <a:t> </a:t>
            </a:r>
            <a:r>
              <a:rPr sz="850" b="1" spc="-10" dirty="0">
                <a:latin typeface="SharpSansDisplayNo1-Semibold"/>
                <a:cs typeface="SharpSansDisplayNo1-Semibold"/>
              </a:rPr>
              <a:t>House</a:t>
            </a:r>
            <a:r>
              <a:rPr sz="850" b="1" spc="5" dirty="0">
                <a:latin typeface="SharpSansDisplayNo1-Semibold"/>
                <a:cs typeface="SharpSansDisplayNo1-Semibold"/>
              </a:rPr>
              <a:t> </a:t>
            </a:r>
            <a:r>
              <a:rPr sz="850" b="1" spc="-20" dirty="0">
                <a:latin typeface="SharpSansDisplayNo1-Semibold"/>
                <a:cs typeface="SharpSansDisplayNo1-Semibold"/>
              </a:rPr>
              <a:t>View</a:t>
            </a:r>
            <a:endParaRPr sz="850">
              <a:latin typeface="SharpSansDisplayNo1-Semibold"/>
              <a:cs typeface="SharpSansDisplayNo1-Semibold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275E18EA-E34D-DE7C-5865-A9890FA32EB6}"/>
              </a:ext>
            </a:extLst>
          </p:cNvPr>
          <p:cNvSpPr txBox="1"/>
          <p:nvPr/>
        </p:nvSpPr>
        <p:spPr>
          <a:xfrm>
            <a:off x="4147315" y="5103294"/>
            <a:ext cx="3213453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R="5080" algn="l">
              <a:lnSpc>
                <a:spcPct val="100000"/>
              </a:lnSpc>
            </a:pPr>
            <a:r>
              <a:rPr lang="en-GB" sz="900" dirty="0">
                <a:latin typeface="SharpSansDisplayNo1-Book"/>
                <a:cs typeface="SharpSansDisplayNo1-Book"/>
              </a:rPr>
              <a:t>Source: Pitchbook, data as at Q3 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437120" cy="8496300"/>
          </a:xfrm>
          <a:custGeom>
            <a:avLst/>
            <a:gdLst/>
            <a:ahLst/>
            <a:cxnLst/>
            <a:rect l="l" t="t" r="r" b="b"/>
            <a:pathLst>
              <a:path w="7437120" h="8496300">
                <a:moveTo>
                  <a:pt x="7436599" y="0"/>
                </a:moveTo>
                <a:lnTo>
                  <a:pt x="0" y="0"/>
                </a:lnTo>
                <a:lnTo>
                  <a:pt x="0" y="8495995"/>
                </a:lnTo>
                <a:lnTo>
                  <a:pt x="7436599" y="8495995"/>
                </a:lnTo>
                <a:lnTo>
                  <a:pt x="7436599" y="0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2300" y="558795"/>
            <a:ext cx="15563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Private</a:t>
            </a:r>
            <a:r>
              <a:rPr spc="-45" dirty="0"/>
              <a:t> </a:t>
            </a:r>
            <a:r>
              <a:rPr spc="-30" dirty="0"/>
              <a:t>Equity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94008" y="4929188"/>
            <a:ext cx="65963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spc="-10" dirty="0">
                <a:latin typeface="SharpSansDisplayNo1-Book"/>
                <a:cs typeface="SharpSansDisplayNo1-Book"/>
              </a:rPr>
              <a:t>As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highlighted</a:t>
            </a:r>
            <a:r>
              <a:rPr sz="900" spc="-10" dirty="0">
                <a:latin typeface="SharpSansDisplayNo1-Book"/>
                <a:cs typeface="SharpSansDisplayNo1-Book"/>
              </a:rPr>
              <a:t> in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the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above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chart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deal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activity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has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somewhat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35" dirty="0">
                <a:latin typeface="SharpSansDisplayNo1-Book"/>
                <a:cs typeface="SharpSansDisplayNo1-Book"/>
              </a:rPr>
              <a:t>frozen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with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deal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values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below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the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$200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billion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level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for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the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first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time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since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the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35" dirty="0">
                <a:latin typeface="SharpSansDisplayNo1-Book"/>
                <a:cs typeface="SharpSansDisplayNo1-Book"/>
              </a:rPr>
              <a:t>COVID-</a:t>
            </a:r>
            <a:r>
              <a:rPr sz="900" spc="-20" dirty="0">
                <a:latin typeface="SharpSansDisplayNo1-Book"/>
                <a:cs typeface="SharpSansDisplayNo1-Book"/>
              </a:rPr>
              <a:t>19.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Quarterly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volumes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have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been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down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34.0%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by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deal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count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and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54.7%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by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deal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value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since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2021.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With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leverage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ratios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contracting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sharply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large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LBO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deals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have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plummeted.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35" dirty="0">
                <a:latin typeface="SharpSansDisplayNo1-Book"/>
                <a:cs typeface="SharpSansDisplayNo1-Book"/>
              </a:rPr>
              <a:t>However,</a:t>
            </a:r>
            <a:r>
              <a:rPr sz="900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growth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equity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deals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have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35" dirty="0">
                <a:latin typeface="SharpSansDisplayNo1-Book"/>
                <a:cs typeface="SharpSansDisplayNo1-Book"/>
              </a:rPr>
              <a:t>taken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ground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as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deal</a:t>
            </a:r>
            <a:r>
              <a:rPr sz="9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structure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of all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equity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minority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structure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and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investment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fast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growing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late-</a:t>
            </a:r>
            <a:r>
              <a:rPr sz="900" spc="-30" dirty="0">
                <a:latin typeface="SharpSansDisplayNo1-Book"/>
                <a:cs typeface="SharpSansDisplayNo1-Book"/>
              </a:rPr>
              <a:t>stage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companies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suited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to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the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current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30" dirty="0">
                <a:latin typeface="SharpSansDisplayNo1-Book"/>
                <a:cs typeface="SharpSansDisplayNo1-Book"/>
              </a:rPr>
              <a:t>macro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environment.</a:t>
            </a:r>
            <a:endParaRPr sz="900" dirty="0">
              <a:latin typeface="SharpSansDisplayNo1-Book"/>
              <a:cs typeface="SharpSansDisplayNo1-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0559" y="5550958"/>
            <a:ext cx="22974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EV/</a:t>
            </a:r>
            <a:r>
              <a:rPr sz="700" spc="-1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EBITDA average of median over 10yr (2013-</a:t>
            </a:r>
            <a:r>
              <a:rPr sz="700" spc="-1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2023)</a:t>
            </a:r>
            <a:endParaRPr sz="700">
              <a:latin typeface="SharpSansDisplayNo1-Book"/>
              <a:cs typeface="SharpSansDisplayNo1-Boo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35000" y="3147660"/>
            <a:ext cx="3917950" cy="3246755"/>
            <a:chOff x="635000" y="3147660"/>
            <a:chExt cx="3917950" cy="324675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000" y="5559896"/>
              <a:ext cx="108000" cy="1080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5000" y="5741495"/>
              <a:ext cx="108000" cy="1080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5000" y="5923094"/>
              <a:ext cx="108000" cy="1080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5000" y="6104695"/>
              <a:ext cx="108000" cy="1080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5000" y="6286297"/>
              <a:ext cx="108000" cy="1080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95466" y="5383159"/>
              <a:ext cx="3651250" cy="0"/>
            </a:xfrm>
            <a:custGeom>
              <a:avLst/>
              <a:gdLst/>
              <a:ahLst/>
              <a:cxnLst/>
              <a:rect l="l" t="t" r="r" b="b"/>
              <a:pathLst>
                <a:path w="3651250">
                  <a:moveTo>
                    <a:pt x="0" y="0"/>
                  </a:moveTo>
                  <a:lnTo>
                    <a:pt x="3651135" y="0"/>
                  </a:lnTo>
                </a:path>
              </a:pathLst>
            </a:custGeom>
            <a:ln w="12700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95466" y="3596030"/>
              <a:ext cx="3651250" cy="1340485"/>
            </a:xfrm>
            <a:custGeom>
              <a:avLst/>
              <a:gdLst/>
              <a:ahLst/>
              <a:cxnLst/>
              <a:rect l="l" t="t" r="r" b="b"/>
              <a:pathLst>
                <a:path w="3651250" h="1340485">
                  <a:moveTo>
                    <a:pt x="0" y="1340346"/>
                  </a:moveTo>
                  <a:lnTo>
                    <a:pt x="858517" y="1340346"/>
                  </a:lnTo>
                </a:path>
                <a:path w="3651250" h="1340485">
                  <a:moveTo>
                    <a:pt x="2794505" y="1340346"/>
                  </a:moveTo>
                  <a:lnTo>
                    <a:pt x="3651135" y="1340346"/>
                  </a:lnTo>
                </a:path>
                <a:path w="3651250" h="1340485">
                  <a:moveTo>
                    <a:pt x="0" y="893564"/>
                  </a:moveTo>
                  <a:lnTo>
                    <a:pt x="858517" y="893564"/>
                  </a:lnTo>
                </a:path>
                <a:path w="3651250" h="1340485">
                  <a:moveTo>
                    <a:pt x="2794505" y="893564"/>
                  </a:moveTo>
                  <a:lnTo>
                    <a:pt x="3651135" y="893564"/>
                  </a:lnTo>
                </a:path>
                <a:path w="3651250" h="1340485">
                  <a:moveTo>
                    <a:pt x="0" y="446782"/>
                  </a:moveTo>
                  <a:lnTo>
                    <a:pt x="858517" y="446782"/>
                  </a:lnTo>
                </a:path>
                <a:path w="3651250" h="1340485">
                  <a:moveTo>
                    <a:pt x="2794505" y="446782"/>
                  </a:moveTo>
                  <a:lnTo>
                    <a:pt x="3651135" y="446782"/>
                  </a:lnTo>
                </a:path>
                <a:path w="3651250" h="1340485">
                  <a:moveTo>
                    <a:pt x="0" y="0"/>
                  </a:moveTo>
                  <a:lnTo>
                    <a:pt x="858517" y="0"/>
                  </a:lnTo>
                </a:path>
                <a:path w="3651250" h="1340485">
                  <a:moveTo>
                    <a:pt x="2794505" y="0"/>
                  </a:moveTo>
                  <a:lnTo>
                    <a:pt x="3651135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95466" y="3149248"/>
              <a:ext cx="3651250" cy="0"/>
            </a:xfrm>
            <a:custGeom>
              <a:avLst/>
              <a:gdLst/>
              <a:ahLst/>
              <a:cxnLst/>
              <a:rect l="l" t="t" r="r" b="b"/>
              <a:pathLst>
                <a:path w="3651250">
                  <a:moveTo>
                    <a:pt x="0" y="0"/>
                  </a:moveTo>
                  <a:lnTo>
                    <a:pt x="3651135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00559" y="5732553"/>
            <a:ext cx="12230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EV/ EBITDA median Q3 </a:t>
            </a:r>
            <a:r>
              <a:rPr sz="700" spc="-2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2023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0559" y="5914161"/>
            <a:ext cx="202501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EV/ EBITDA median max 75th 2001-2023 </a:t>
            </a:r>
            <a:r>
              <a:rPr sz="700" spc="-1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(20yr)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0559" y="6095756"/>
            <a:ext cx="19926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EV/ EBITDA median min 25th 2001-2023 </a:t>
            </a:r>
            <a:r>
              <a:rPr sz="700" spc="-1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(20yr)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0559" y="6277363"/>
            <a:ext cx="23393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EV/</a:t>
            </a:r>
            <a:r>
              <a:rPr sz="700" spc="-1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EBITDA average of median over 20yrs (2001-</a:t>
            </a:r>
            <a:r>
              <a:rPr sz="700" spc="-1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2023)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7715" y="5309683"/>
            <a:ext cx="1943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0.0x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5439" y="4861735"/>
            <a:ext cx="246379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10.0x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5439" y="4413768"/>
            <a:ext cx="246379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20.0x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5439" y="3965801"/>
            <a:ext cx="246379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30.0x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5439" y="3517834"/>
            <a:ext cx="246379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40.0x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5439" y="3069866"/>
            <a:ext cx="246379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50.0x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2300" y="1917694"/>
            <a:ext cx="3937000" cy="388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SharpSansDisplayNo1-Semibold"/>
                <a:cs typeface="SharpSansDisplayNo1-Semibold"/>
              </a:rPr>
              <a:t>Market Valuations</a:t>
            </a:r>
            <a:r>
              <a:rPr sz="1200" b="1" spc="-5" dirty="0">
                <a:latin typeface="SharpSansDisplayNo1-Semibold"/>
                <a:cs typeface="SharpSansDisplayNo1-Semibold"/>
              </a:rPr>
              <a:t> </a:t>
            </a:r>
            <a:r>
              <a:rPr sz="1200" b="1" dirty="0">
                <a:latin typeface="SharpSansDisplayNo1-Semibold"/>
                <a:cs typeface="SharpSansDisplayNo1-Semibold"/>
              </a:rPr>
              <a:t>-</a:t>
            </a:r>
            <a:r>
              <a:rPr sz="1200" b="1" spc="-5" dirty="0">
                <a:latin typeface="SharpSansDisplayNo1-Semibold"/>
                <a:cs typeface="SharpSansDisplayNo1-Semibold"/>
              </a:rPr>
              <a:t> </a:t>
            </a:r>
            <a:r>
              <a:rPr sz="1200" b="1" dirty="0">
                <a:latin typeface="SharpSansDisplayNo1-Semibold"/>
                <a:cs typeface="SharpSansDisplayNo1-Semibold"/>
              </a:rPr>
              <a:t>US</a:t>
            </a:r>
            <a:r>
              <a:rPr sz="1200" b="1" spc="-5" dirty="0">
                <a:latin typeface="SharpSansDisplayNo1-Semibold"/>
                <a:cs typeface="SharpSansDisplayNo1-Semibold"/>
              </a:rPr>
              <a:t> </a:t>
            </a:r>
            <a:r>
              <a:rPr sz="1200" b="1" spc="-10" dirty="0">
                <a:latin typeface="SharpSansDisplayNo1-Semibold"/>
                <a:cs typeface="SharpSansDisplayNo1-Semibold"/>
              </a:rPr>
              <a:t>Private</a:t>
            </a:r>
            <a:r>
              <a:rPr sz="1200" b="1" spc="-5" dirty="0">
                <a:latin typeface="SharpSansDisplayNo1-Semibold"/>
                <a:cs typeface="SharpSansDisplayNo1-Semibold"/>
              </a:rPr>
              <a:t> </a:t>
            </a:r>
            <a:r>
              <a:rPr sz="1200" b="1" dirty="0">
                <a:latin typeface="SharpSansDisplayNo1-Semibold"/>
                <a:cs typeface="SharpSansDisplayNo1-Semibold"/>
              </a:rPr>
              <a:t>Equity</a:t>
            </a:r>
            <a:r>
              <a:rPr sz="1200" b="1" spc="-5" dirty="0">
                <a:latin typeface="SharpSansDisplayNo1-Semibold"/>
                <a:cs typeface="SharpSansDisplayNo1-Semibold"/>
              </a:rPr>
              <a:t> </a:t>
            </a:r>
            <a:r>
              <a:rPr sz="1200" b="1" spc="-10" dirty="0">
                <a:latin typeface="SharpSansDisplayNo1-Semibold"/>
                <a:cs typeface="SharpSansDisplayNo1-Semibold"/>
              </a:rPr>
              <a:t>Buyout</a:t>
            </a:r>
            <a:endParaRPr sz="1200" dirty="0">
              <a:latin typeface="SharpSansDisplayNo1-Semibold"/>
              <a:cs typeface="SharpSansDisplayNo1-Semibold"/>
            </a:endParaRPr>
          </a:p>
          <a:p>
            <a:pPr marL="15240">
              <a:lnSpc>
                <a:spcPct val="100000"/>
              </a:lnSpc>
              <a:spcBef>
                <a:spcPts val="575"/>
              </a:spcBef>
              <a:tabLst>
                <a:tab pos="3923665" algn="l"/>
              </a:tabLst>
            </a:pPr>
            <a:r>
              <a:rPr sz="7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70.0x</a:t>
            </a:r>
            <a:r>
              <a:rPr sz="700" spc="225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 </a:t>
            </a:r>
            <a:r>
              <a:rPr sz="700" u="sng" dirty="0">
                <a:solidFill>
                  <a:srgbClr val="1D1D1B"/>
                </a:solidFill>
                <a:uFill>
                  <a:solidFill>
                    <a:srgbClr val="C0C1C3"/>
                  </a:solidFill>
                </a:uFill>
                <a:latin typeface="SharpSansDisplayNo1-Book"/>
                <a:cs typeface="SharpSansDisplayNo1-Book"/>
              </a:rPr>
              <a:t>	</a:t>
            </a:r>
            <a:endParaRPr sz="700" dirty="0">
              <a:latin typeface="SharpSansDisplayNo1-Book"/>
              <a:cs typeface="SharpSansDisplayNo1-Boo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5439" y="2621900"/>
            <a:ext cx="246379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60.0x</a:t>
            </a:r>
            <a:endParaRPr sz="700">
              <a:latin typeface="SharpSansDisplayNo1-Book"/>
              <a:cs typeface="SharpSansDisplayNo1-Book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95466" y="2407099"/>
            <a:ext cx="4133850" cy="3839210"/>
            <a:chOff x="895466" y="2407099"/>
            <a:chExt cx="4133850" cy="3839210"/>
          </a:xfrm>
        </p:grpSpPr>
        <p:sp>
          <p:nvSpPr>
            <p:cNvPr id="28" name="object 28"/>
            <p:cNvSpPr/>
            <p:nvPr/>
          </p:nvSpPr>
          <p:spPr>
            <a:xfrm>
              <a:off x="895466" y="2702464"/>
              <a:ext cx="3651250" cy="0"/>
            </a:xfrm>
            <a:custGeom>
              <a:avLst/>
              <a:gdLst/>
              <a:ahLst/>
              <a:cxnLst/>
              <a:rect l="l" t="t" r="r" b="b"/>
              <a:pathLst>
                <a:path w="3651250">
                  <a:moveTo>
                    <a:pt x="0" y="0"/>
                  </a:moveTo>
                  <a:lnTo>
                    <a:pt x="3651135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53984" y="3430282"/>
              <a:ext cx="1936114" cy="1724025"/>
            </a:xfrm>
            <a:custGeom>
              <a:avLst/>
              <a:gdLst/>
              <a:ahLst/>
              <a:cxnLst/>
              <a:rect l="l" t="t" r="r" b="b"/>
              <a:pathLst>
                <a:path w="1936114" h="1724025">
                  <a:moveTo>
                    <a:pt x="1935988" y="0"/>
                  </a:moveTo>
                  <a:lnTo>
                    <a:pt x="0" y="0"/>
                  </a:lnTo>
                  <a:lnTo>
                    <a:pt x="0" y="1723516"/>
                  </a:lnTo>
                  <a:lnTo>
                    <a:pt x="1935988" y="1723516"/>
                  </a:lnTo>
                  <a:lnTo>
                    <a:pt x="1935988" y="0"/>
                  </a:lnTo>
                  <a:close/>
                </a:path>
              </a:pathLst>
            </a:custGeom>
            <a:solidFill>
              <a:srgbClr val="005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721974" y="2479074"/>
              <a:ext cx="0" cy="2813050"/>
            </a:xfrm>
            <a:custGeom>
              <a:avLst/>
              <a:gdLst/>
              <a:ahLst/>
              <a:cxnLst/>
              <a:rect l="l" t="t" r="r" b="b"/>
              <a:pathLst>
                <a:path h="2813050">
                  <a:moveTo>
                    <a:pt x="0" y="0"/>
                  </a:moveTo>
                  <a:lnTo>
                    <a:pt x="0" y="2812630"/>
                  </a:lnTo>
                </a:path>
              </a:pathLst>
            </a:custGeom>
            <a:ln w="19050">
              <a:solidFill>
                <a:srgbClr val="A6A7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66848" y="2423956"/>
              <a:ext cx="110248" cy="11023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66848" y="5217364"/>
              <a:ext cx="110248" cy="11023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66848" y="4707351"/>
              <a:ext cx="110248" cy="22536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18952" y="2407099"/>
              <a:ext cx="110248" cy="11023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18952" y="3053125"/>
              <a:ext cx="110248" cy="11023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18952" y="6136050"/>
              <a:ext cx="110248" cy="110236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2251721" y="5396797"/>
            <a:ext cx="8159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Implied </a:t>
            </a:r>
            <a:r>
              <a:rPr sz="700" spc="-10" dirty="0">
                <a:solidFill>
                  <a:srgbClr val="1D1D1B"/>
                </a:solidFill>
                <a:latin typeface="SharpSansDisplayNo1-Book"/>
                <a:cs typeface="SharpSansDisplayNo1-Book"/>
              </a:rPr>
              <a:t>EV/EBITDA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22300" y="6534145"/>
            <a:ext cx="282575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SharpSansDisplayNo1-Book"/>
                <a:cs typeface="SharpSansDisplayNo1-Book"/>
              </a:rPr>
              <a:t>Source: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Pitchbook,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data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at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30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September</a:t>
            </a:r>
            <a:r>
              <a:rPr sz="900" spc="-10" dirty="0">
                <a:latin typeface="SharpSansDisplayNo1-Book"/>
                <a:cs typeface="SharpSansDisplayNo1-Book"/>
              </a:rPr>
              <a:t> 2023</a:t>
            </a:r>
            <a:endParaRPr sz="900" dirty="0">
              <a:latin typeface="SharpSansDisplayNo1-Book"/>
              <a:cs typeface="SharpSansDisplayNo1-Book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804900" y="1917694"/>
            <a:ext cx="22078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SharpSansDisplayNo1-Semibold"/>
                <a:cs typeface="SharpSansDisplayNo1-Semibold"/>
              </a:rPr>
              <a:t>Deal</a:t>
            </a:r>
            <a:r>
              <a:rPr sz="1200" b="1" spc="-5" dirty="0">
                <a:latin typeface="SharpSansDisplayNo1-Semibold"/>
                <a:cs typeface="SharpSansDisplayNo1-Semibold"/>
              </a:rPr>
              <a:t> </a:t>
            </a:r>
            <a:r>
              <a:rPr sz="1200" b="1" dirty="0">
                <a:latin typeface="SharpSansDisplayNo1-Semibold"/>
                <a:cs typeface="SharpSansDisplayNo1-Semibold"/>
              </a:rPr>
              <a:t>Activity</a:t>
            </a:r>
            <a:r>
              <a:rPr sz="1200" b="1" spc="-5" dirty="0">
                <a:latin typeface="SharpSansDisplayNo1-Semibold"/>
                <a:cs typeface="SharpSansDisplayNo1-Semibold"/>
              </a:rPr>
              <a:t> </a:t>
            </a:r>
            <a:r>
              <a:rPr sz="1200" b="1" dirty="0">
                <a:latin typeface="SharpSansDisplayNo1-Semibold"/>
                <a:cs typeface="SharpSansDisplayNo1-Semibold"/>
              </a:rPr>
              <a:t>–</a:t>
            </a:r>
            <a:r>
              <a:rPr sz="1200" b="1" spc="-5" dirty="0">
                <a:latin typeface="SharpSansDisplayNo1-Semibold"/>
                <a:cs typeface="SharpSansDisplayNo1-Semibold"/>
              </a:rPr>
              <a:t> </a:t>
            </a:r>
            <a:r>
              <a:rPr sz="1200" b="1" spc="-10" dirty="0">
                <a:latin typeface="SharpSansDisplayNo1-Semibold"/>
                <a:cs typeface="SharpSansDisplayNo1-Semibold"/>
              </a:rPr>
              <a:t>Private</a:t>
            </a:r>
            <a:r>
              <a:rPr sz="1200" b="1" spc="-5" dirty="0">
                <a:latin typeface="SharpSansDisplayNo1-Semibold"/>
                <a:cs typeface="SharpSansDisplayNo1-Semibold"/>
              </a:rPr>
              <a:t> </a:t>
            </a:r>
            <a:r>
              <a:rPr sz="1200" b="1" dirty="0">
                <a:latin typeface="SharpSansDisplayNo1-Semibold"/>
                <a:cs typeface="SharpSansDisplayNo1-Semibold"/>
              </a:rPr>
              <a:t>Equity</a:t>
            </a:r>
            <a:r>
              <a:rPr sz="1200" b="1" spc="-5" dirty="0">
                <a:latin typeface="SharpSansDisplayNo1-Semibold"/>
                <a:cs typeface="SharpSansDisplayNo1-Semibold"/>
              </a:rPr>
              <a:t> </a:t>
            </a:r>
            <a:r>
              <a:rPr sz="1200" b="1" spc="-25" dirty="0">
                <a:latin typeface="SharpSansDisplayNo1-Semibold"/>
                <a:cs typeface="SharpSansDisplayNo1-Semibold"/>
              </a:rPr>
              <a:t>US</a:t>
            </a:r>
            <a:endParaRPr sz="1200">
              <a:latin typeface="SharpSansDisplayNo1-Semibold"/>
              <a:cs typeface="SharpSansDisplayNo1-Semibold"/>
            </a:endParaRPr>
          </a:p>
        </p:txBody>
      </p:sp>
      <p:pic>
        <p:nvPicPr>
          <p:cNvPr id="40" name="object 4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817599" y="4281766"/>
            <a:ext cx="108000" cy="103098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816012" y="4281766"/>
            <a:ext cx="108000" cy="103098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7804900" y="4268621"/>
            <a:ext cx="1800225" cy="271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" algn="ctr">
              <a:lnSpc>
                <a:spcPct val="100000"/>
              </a:lnSpc>
              <a:spcBef>
                <a:spcPts val="100"/>
              </a:spcBef>
              <a:tabLst>
                <a:tab pos="1040765" algn="l"/>
              </a:tabLst>
            </a:pPr>
            <a:r>
              <a:rPr sz="70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Deal value </a:t>
            </a:r>
            <a:r>
              <a:rPr sz="700" spc="-2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($B)</a:t>
            </a:r>
            <a:r>
              <a:rPr sz="70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	Deal </a:t>
            </a:r>
            <a:r>
              <a:rPr sz="700" spc="-1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count</a:t>
            </a:r>
            <a:endParaRPr sz="700" dirty="0">
              <a:latin typeface="SharpSansDisplayNo1-Book"/>
              <a:cs typeface="SharpSansDisplayNo1-Book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900" dirty="0">
              <a:latin typeface="SharpSansDisplayNo1-Book"/>
              <a:cs typeface="SharpSansDisplayNo1-Book"/>
            </a:endParaRPr>
          </a:p>
        </p:txBody>
      </p:sp>
      <p:pic>
        <p:nvPicPr>
          <p:cNvPr id="43" name="object 4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633264" y="4281766"/>
            <a:ext cx="108000" cy="103098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7965300" y="4061390"/>
            <a:ext cx="781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SharpSansDisplayNo1-Book"/>
                <a:cs typeface="SharpSansDisplayNo1-Book"/>
              </a:rPr>
              <a:t>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860753" y="3830516"/>
            <a:ext cx="1822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latin typeface="SharpSansDisplayNo1-Book"/>
                <a:cs typeface="SharpSansDisplayNo1-Book"/>
              </a:rPr>
              <a:t>200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860753" y="3599643"/>
            <a:ext cx="1822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latin typeface="SharpSansDisplayNo1-Book"/>
                <a:cs typeface="SharpSansDisplayNo1-Book"/>
              </a:rPr>
              <a:t>400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860753" y="3368770"/>
            <a:ext cx="1822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latin typeface="SharpSansDisplayNo1-Book"/>
                <a:cs typeface="SharpSansDisplayNo1-Book"/>
              </a:rPr>
              <a:t>600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860753" y="3137985"/>
            <a:ext cx="1822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latin typeface="SharpSansDisplayNo1-Book"/>
                <a:cs typeface="SharpSansDisplayNo1-Book"/>
              </a:rPr>
              <a:t>800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808485" y="2907221"/>
            <a:ext cx="2349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latin typeface="SharpSansDisplayNo1-Book"/>
                <a:cs typeface="SharpSansDisplayNo1-Book"/>
              </a:rPr>
              <a:t>1000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808485" y="2676348"/>
            <a:ext cx="2349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latin typeface="SharpSansDisplayNo1-Book"/>
                <a:cs typeface="SharpSansDisplayNo1-Book"/>
              </a:rPr>
              <a:t>1200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808485" y="2445475"/>
            <a:ext cx="2349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latin typeface="SharpSansDisplayNo1-Book"/>
                <a:cs typeface="SharpSansDisplayNo1-Book"/>
              </a:rPr>
              <a:t>1400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808485" y="2214690"/>
            <a:ext cx="2349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latin typeface="SharpSansDisplayNo1-Book"/>
                <a:cs typeface="SharpSansDisplayNo1-Book"/>
              </a:rPr>
              <a:t>1600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4188195" y="4061390"/>
            <a:ext cx="781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SharpSansDisplayNo1-Book"/>
                <a:cs typeface="SharpSansDisplayNo1-Book"/>
              </a:rPr>
              <a:t>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4182951" y="3830516"/>
            <a:ext cx="2520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latin typeface="SharpSansDisplayNo1-Book"/>
                <a:cs typeface="SharpSansDisplayNo1-Book"/>
              </a:rPr>
              <a:t>2,000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4182951" y="3507365"/>
            <a:ext cx="2520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latin typeface="SharpSansDisplayNo1-Book"/>
                <a:cs typeface="SharpSansDisplayNo1-Book"/>
              </a:rPr>
              <a:t>4,000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4182951" y="3184214"/>
            <a:ext cx="2520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latin typeface="SharpSansDisplayNo1-Book"/>
                <a:cs typeface="SharpSansDisplayNo1-Book"/>
              </a:rPr>
              <a:t>6,000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4182951" y="2861062"/>
            <a:ext cx="2520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latin typeface="SharpSansDisplayNo1-Book"/>
                <a:cs typeface="SharpSansDisplayNo1-Book"/>
              </a:rPr>
              <a:t>8,000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4181360" y="2537886"/>
            <a:ext cx="3041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latin typeface="SharpSansDisplayNo1-Book"/>
                <a:cs typeface="SharpSansDisplayNo1-Book"/>
              </a:rPr>
              <a:t>10,000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4181360" y="2214735"/>
            <a:ext cx="3041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latin typeface="SharpSansDisplayNo1-Book"/>
                <a:cs typeface="SharpSansDisplayNo1-Book"/>
              </a:rPr>
              <a:t>12,000</a:t>
            </a:r>
            <a:endParaRPr sz="700">
              <a:latin typeface="SharpSansDisplayNo1-Book"/>
              <a:cs typeface="SharpSansDisplayNo1-Book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8065305" y="2482876"/>
            <a:ext cx="6102350" cy="1617980"/>
            <a:chOff x="8065305" y="2482876"/>
            <a:chExt cx="6102350" cy="1617980"/>
          </a:xfrm>
        </p:grpSpPr>
        <p:sp>
          <p:nvSpPr>
            <p:cNvPr id="61" name="object 61"/>
            <p:cNvSpPr/>
            <p:nvPr/>
          </p:nvSpPr>
          <p:spPr>
            <a:xfrm>
              <a:off x="8066892" y="3638635"/>
              <a:ext cx="622935" cy="231140"/>
            </a:xfrm>
            <a:custGeom>
              <a:avLst/>
              <a:gdLst/>
              <a:ahLst/>
              <a:cxnLst/>
              <a:rect l="l" t="t" r="r" b="b"/>
              <a:pathLst>
                <a:path w="622934" h="231139">
                  <a:moveTo>
                    <a:pt x="0" y="230835"/>
                  </a:moveTo>
                  <a:lnTo>
                    <a:pt x="76474" y="230835"/>
                  </a:lnTo>
                </a:path>
                <a:path w="622934" h="231139">
                  <a:moveTo>
                    <a:pt x="469767" y="230835"/>
                  </a:moveTo>
                  <a:lnTo>
                    <a:pt x="622714" y="230835"/>
                  </a:lnTo>
                </a:path>
                <a:path w="622934" h="231139">
                  <a:moveTo>
                    <a:pt x="0" y="0"/>
                  </a:moveTo>
                  <a:lnTo>
                    <a:pt x="76474" y="0"/>
                  </a:lnTo>
                </a:path>
                <a:path w="622934" h="231139">
                  <a:moveTo>
                    <a:pt x="469767" y="0"/>
                  </a:moveTo>
                  <a:lnTo>
                    <a:pt x="622714" y="0"/>
                  </a:lnTo>
                </a:path>
              </a:pathLst>
            </a:custGeom>
            <a:ln w="3175">
              <a:solidFill>
                <a:srgbClr val="A7A8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143367" y="3606787"/>
              <a:ext cx="393700" cy="494030"/>
            </a:xfrm>
            <a:custGeom>
              <a:avLst/>
              <a:gdLst/>
              <a:ahLst/>
              <a:cxnLst/>
              <a:rect l="l" t="t" r="r" b="b"/>
              <a:pathLst>
                <a:path w="393700" h="494029">
                  <a:moveTo>
                    <a:pt x="393293" y="0"/>
                  </a:moveTo>
                  <a:lnTo>
                    <a:pt x="0" y="0"/>
                  </a:lnTo>
                  <a:lnTo>
                    <a:pt x="0" y="493522"/>
                  </a:lnTo>
                  <a:lnTo>
                    <a:pt x="393293" y="493522"/>
                  </a:lnTo>
                  <a:lnTo>
                    <a:pt x="393293" y="0"/>
                  </a:lnTo>
                  <a:close/>
                </a:path>
              </a:pathLst>
            </a:custGeom>
            <a:solidFill>
              <a:srgbClr val="005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066892" y="3407801"/>
              <a:ext cx="2261870" cy="462280"/>
            </a:xfrm>
            <a:custGeom>
              <a:avLst/>
              <a:gdLst/>
              <a:ahLst/>
              <a:cxnLst/>
              <a:rect l="l" t="t" r="r" b="b"/>
              <a:pathLst>
                <a:path w="2261870" h="462279">
                  <a:moveTo>
                    <a:pt x="1016007" y="461669"/>
                  </a:moveTo>
                  <a:lnTo>
                    <a:pt x="1168941" y="461669"/>
                  </a:lnTo>
                </a:path>
                <a:path w="2261870" h="462279">
                  <a:moveTo>
                    <a:pt x="1016007" y="230833"/>
                  </a:moveTo>
                  <a:lnTo>
                    <a:pt x="1168941" y="230833"/>
                  </a:lnTo>
                </a:path>
                <a:path w="2261870" h="462279">
                  <a:moveTo>
                    <a:pt x="0" y="0"/>
                  </a:moveTo>
                  <a:lnTo>
                    <a:pt x="2261420" y="0"/>
                  </a:lnTo>
                </a:path>
              </a:pathLst>
            </a:custGeom>
            <a:ln w="3175">
              <a:solidFill>
                <a:srgbClr val="A7A8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689606" y="3447389"/>
              <a:ext cx="393700" cy="653415"/>
            </a:xfrm>
            <a:custGeom>
              <a:avLst/>
              <a:gdLst/>
              <a:ahLst/>
              <a:cxnLst/>
              <a:rect l="l" t="t" r="r" b="b"/>
              <a:pathLst>
                <a:path w="393700" h="653414">
                  <a:moveTo>
                    <a:pt x="393293" y="0"/>
                  </a:moveTo>
                  <a:lnTo>
                    <a:pt x="0" y="0"/>
                  </a:lnTo>
                  <a:lnTo>
                    <a:pt x="0" y="652919"/>
                  </a:lnTo>
                  <a:lnTo>
                    <a:pt x="393293" y="652919"/>
                  </a:lnTo>
                  <a:lnTo>
                    <a:pt x="393293" y="0"/>
                  </a:lnTo>
                  <a:close/>
                </a:path>
              </a:pathLst>
            </a:custGeom>
            <a:solidFill>
              <a:srgbClr val="005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629127" y="3638635"/>
              <a:ext cx="153035" cy="231140"/>
            </a:xfrm>
            <a:custGeom>
              <a:avLst/>
              <a:gdLst/>
              <a:ahLst/>
              <a:cxnLst/>
              <a:rect l="l" t="t" r="r" b="b"/>
              <a:pathLst>
                <a:path w="153034" h="231139">
                  <a:moveTo>
                    <a:pt x="0" y="230835"/>
                  </a:moveTo>
                  <a:lnTo>
                    <a:pt x="152946" y="230835"/>
                  </a:lnTo>
                </a:path>
                <a:path w="153034" h="231139">
                  <a:moveTo>
                    <a:pt x="0" y="0"/>
                  </a:moveTo>
                  <a:lnTo>
                    <a:pt x="152946" y="0"/>
                  </a:lnTo>
                </a:path>
              </a:pathLst>
            </a:custGeom>
            <a:ln w="3175">
              <a:solidFill>
                <a:srgbClr val="A7A8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9235833" y="3442779"/>
              <a:ext cx="393700" cy="657860"/>
            </a:xfrm>
            <a:custGeom>
              <a:avLst/>
              <a:gdLst/>
              <a:ahLst/>
              <a:cxnLst/>
              <a:rect l="l" t="t" r="r" b="b"/>
              <a:pathLst>
                <a:path w="393700" h="657860">
                  <a:moveTo>
                    <a:pt x="393293" y="0"/>
                  </a:moveTo>
                  <a:lnTo>
                    <a:pt x="0" y="0"/>
                  </a:lnTo>
                  <a:lnTo>
                    <a:pt x="0" y="657529"/>
                  </a:lnTo>
                  <a:lnTo>
                    <a:pt x="393293" y="657529"/>
                  </a:lnTo>
                  <a:lnTo>
                    <a:pt x="393293" y="0"/>
                  </a:lnTo>
                  <a:close/>
                </a:path>
              </a:pathLst>
            </a:custGeom>
            <a:solidFill>
              <a:srgbClr val="005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0175367" y="3638635"/>
              <a:ext cx="153035" cy="231140"/>
            </a:xfrm>
            <a:custGeom>
              <a:avLst/>
              <a:gdLst/>
              <a:ahLst/>
              <a:cxnLst/>
              <a:rect l="l" t="t" r="r" b="b"/>
              <a:pathLst>
                <a:path w="153034" h="231139">
                  <a:moveTo>
                    <a:pt x="0" y="230835"/>
                  </a:moveTo>
                  <a:lnTo>
                    <a:pt x="152946" y="230835"/>
                  </a:lnTo>
                </a:path>
                <a:path w="153034" h="231139">
                  <a:moveTo>
                    <a:pt x="0" y="0"/>
                  </a:moveTo>
                  <a:lnTo>
                    <a:pt x="152946" y="0"/>
                  </a:lnTo>
                </a:path>
              </a:pathLst>
            </a:custGeom>
            <a:ln w="3175">
              <a:solidFill>
                <a:srgbClr val="A7A8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9782073" y="3502101"/>
              <a:ext cx="393700" cy="598805"/>
            </a:xfrm>
            <a:custGeom>
              <a:avLst/>
              <a:gdLst/>
              <a:ahLst/>
              <a:cxnLst/>
              <a:rect l="l" t="t" r="r" b="b"/>
              <a:pathLst>
                <a:path w="393700" h="598804">
                  <a:moveTo>
                    <a:pt x="393293" y="0"/>
                  </a:moveTo>
                  <a:lnTo>
                    <a:pt x="0" y="0"/>
                  </a:lnTo>
                  <a:lnTo>
                    <a:pt x="0" y="598208"/>
                  </a:lnTo>
                  <a:lnTo>
                    <a:pt x="393293" y="598208"/>
                  </a:lnTo>
                  <a:lnTo>
                    <a:pt x="393293" y="0"/>
                  </a:lnTo>
                  <a:close/>
                </a:path>
              </a:pathLst>
            </a:custGeom>
            <a:solidFill>
              <a:srgbClr val="005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0721606" y="3407801"/>
              <a:ext cx="153035" cy="462280"/>
            </a:xfrm>
            <a:custGeom>
              <a:avLst/>
              <a:gdLst/>
              <a:ahLst/>
              <a:cxnLst/>
              <a:rect l="l" t="t" r="r" b="b"/>
              <a:pathLst>
                <a:path w="153034" h="462279">
                  <a:moveTo>
                    <a:pt x="0" y="461669"/>
                  </a:moveTo>
                  <a:lnTo>
                    <a:pt x="152933" y="461669"/>
                  </a:lnTo>
                </a:path>
                <a:path w="153034" h="462279">
                  <a:moveTo>
                    <a:pt x="0" y="230833"/>
                  </a:moveTo>
                  <a:lnTo>
                    <a:pt x="152933" y="230833"/>
                  </a:lnTo>
                </a:path>
                <a:path w="153034" h="462279">
                  <a:moveTo>
                    <a:pt x="0" y="0"/>
                  </a:moveTo>
                  <a:lnTo>
                    <a:pt x="152933" y="0"/>
                  </a:lnTo>
                </a:path>
              </a:pathLst>
            </a:custGeom>
            <a:ln w="3175">
              <a:solidFill>
                <a:srgbClr val="A7A8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0328313" y="3344443"/>
              <a:ext cx="393700" cy="756285"/>
            </a:xfrm>
            <a:custGeom>
              <a:avLst/>
              <a:gdLst/>
              <a:ahLst/>
              <a:cxnLst/>
              <a:rect l="l" t="t" r="r" b="b"/>
              <a:pathLst>
                <a:path w="393700" h="756285">
                  <a:moveTo>
                    <a:pt x="393293" y="0"/>
                  </a:moveTo>
                  <a:lnTo>
                    <a:pt x="0" y="0"/>
                  </a:lnTo>
                  <a:lnTo>
                    <a:pt x="0" y="755865"/>
                  </a:lnTo>
                  <a:lnTo>
                    <a:pt x="393293" y="755865"/>
                  </a:lnTo>
                  <a:lnTo>
                    <a:pt x="393293" y="0"/>
                  </a:lnTo>
                  <a:close/>
                </a:path>
              </a:pathLst>
            </a:custGeom>
            <a:solidFill>
              <a:srgbClr val="005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066892" y="3176967"/>
              <a:ext cx="4446905" cy="692785"/>
            </a:xfrm>
            <a:custGeom>
              <a:avLst/>
              <a:gdLst/>
              <a:ahLst/>
              <a:cxnLst/>
              <a:rect l="l" t="t" r="r" b="b"/>
              <a:pathLst>
                <a:path w="4446905" h="692785">
                  <a:moveTo>
                    <a:pt x="3200941" y="692503"/>
                  </a:moveTo>
                  <a:lnTo>
                    <a:pt x="3353887" y="692503"/>
                  </a:lnTo>
                </a:path>
                <a:path w="4446905" h="692785">
                  <a:moveTo>
                    <a:pt x="3200941" y="461667"/>
                  </a:moveTo>
                  <a:lnTo>
                    <a:pt x="3353887" y="461667"/>
                  </a:lnTo>
                </a:path>
                <a:path w="4446905" h="692785">
                  <a:moveTo>
                    <a:pt x="3200941" y="230833"/>
                  </a:moveTo>
                  <a:lnTo>
                    <a:pt x="3353887" y="230833"/>
                  </a:lnTo>
                </a:path>
                <a:path w="4446905" h="692785">
                  <a:moveTo>
                    <a:pt x="0" y="0"/>
                  </a:moveTo>
                  <a:lnTo>
                    <a:pt x="4446353" y="0"/>
                  </a:lnTo>
                </a:path>
              </a:pathLst>
            </a:custGeom>
            <a:ln w="3175">
              <a:solidFill>
                <a:srgbClr val="A7A8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0874540" y="3212058"/>
              <a:ext cx="393700" cy="888365"/>
            </a:xfrm>
            <a:custGeom>
              <a:avLst/>
              <a:gdLst/>
              <a:ahLst/>
              <a:cxnLst/>
              <a:rect l="l" t="t" r="r" b="b"/>
              <a:pathLst>
                <a:path w="393700" h="888364">
                  <a:moveTo>
                    <a:pt x="393293" y="0"/>
                  </a:moveTo>
                  <a:lnTo>
                    <a:pt x="0" y="0"/>
                  </a:lnTo>
                  <a:lnTo>
                    <a:pt x="0" y="888250"/>
                  </a:lnTo>
                  <a:lnTo>
                    <a:pt x="393293" y="888250"/>
                  </a:lnTo>
                  <a:lnTo>
                    <a:pt x="393293" y="0"/>
                  </a:lnTo>
                  <a:close/>
                </a:path>
              </a:pathLst>
            </a:custGeom>
            <a:solidFill>
              <a:srgbClr val="005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1814073" y="3407801"/>
              <a:ext cx="153035" cy="462280"/>
            </a:xfrm>
            <a:custGeom>
              <a:avLst/>
              <a:gdLst/>
              <a:ahLst/>
              <a:cxnLst/>
              <a:rect l="l" t="t" r="r" b="b"/>
              <a:pathLst>
                <a:path w="153034" h="462279">
                  <a:moveTo>
                    <a:pt x="0" y="461669"/>
                  </a:moveTo>
                  <a:lnTo>
                    <a:pt x="152946" y="461669"/>
                  </a:lnTo>
                </a:path>
                <a:path w="153034" h="462279">
                  <a:moveTo>
                    <a:pt x="0" y="230833"/>
                  </a:moveTo>
                  <a:lnTo>
                    <a:pt x="152946" y="230833"/>
                  </a:lnTo>
                </a:path>
                <a:path w="153034" h="462279">
                  <a:moveTo>
                    <a:pt x="0" y="0"/>
                  </a:moveTo>
                  <a:lnTo>
                    <a:pt x="152946" y="0"/>
                  </a:lnTo>
                </a:path>
              </a:pathLst>
            </a:custGeom>
            <a:ln w="3175">
              <a:solidFill>
                <a:srgbClr val="A7A8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1420780" y="3205251"/>
              <a:ext cx="393700" cy="895350"/>
            </a:xfrm>
            <a:custGeom>
              <a:avLst/>
              <a:gdLst/>
              <a:ahLst/>
              <a:cxnLst/>
              <a:rect l="l" t="t" r="r" b="b"/>
              <a:pathLst>
                <a:path w="393700" h="895350">
                  <a:moveTo>
                    <a:pt x="393293" y="0"/>
                  </a:moveTo>
                  <a:lnTo>
                    <a:pt x="0" y="0"/>
                  </a:lnTo>
                  <a:lnTo>
                    <a:pt x="0" y="895057"/>
                  </a:lnTo>
                  <a:lnTo>
                    <a:pt x="393293" y="895057"/>
                  </a:lnTo>
                  <a:lnTo>
                    <a:pt x="393293" y="0"/>
                  </a:lnTo>
                  <a:close/>
                </a:path>
              </a:pathLst>
            </a:custGeom>
            <a:solidFill>
              <a:srgbClr val="005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2360313" y="3407801"/>
              <a:ext cx="153035" cy="462280"/>
            </a:xfrm>
            <a:custGeom>
              <a:avLst/>
              <a:gdLst/>
              <a:ahLst/>
              <a:cxnLst/>
              <a:rect l="l" t="t" r="r" b="b"/>
              <a:pathLst>
                <a:path w="153034" h="462279">
                  <a:moveTo>
                    <a:pt x="0" y="461669"/>
                  </a:moveTo>
                  <a:lnTo>
                    <a:pt x="152933" y="461669"/>
                  </a:lnTo>
                </a:path>
                <a:path w="153034" h="462279">
                  <a:moveTo>
                    <a:pt x="0" y="230833"/>
                  </a:moveTo>
                  <a:lnTo>
                    <a:pt x="152933" y="230833"/>
                  </a:lnTo>
                </a:path>
                <a:path w="153034" h="462279">
                  <a:moveTo>
                    <a:pt x="0" y="0"/>
                  </a:moveTo>
                  <a:lnTo>
                    <a:pt x="152933" y="0"/>
                  </a:lnTo>
                </a:path>
              </a:pathLst>
            </a:custGeom>
            <a:ln w="3175">
              <a:solidFill>
                <a:srgbClr val="A7A8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1967019" y="3315474"/>
              <a:ext cx="393700" cy="784860"/>
            </a:xfrm>
            <a:custGeom>
              <a:avLst/>
              <a:gdLst/>
              <a:ahLst/>
              <a:cxnLst/>
              <a:rect l="l" t="t" r="r" b="b"/>
              <a:pathLst>
                <a:path w="393700" h="784860">
                  <a:moveTo>
                    <a:pt x="393293" y="0"/>
                  </a:moveTo>
                  <a:lnTo>
                    <a:pt x="0" y="0"/>
                  </a:lnTo>
                  <a:lnTo>
                    <a:pt x="0" y="784834"/>
                  </a:lnTo>
                  <a:lnTo>
                    <a:pt x="393293" y="784834"/>
                  </a:lnTo>
                  <a:lnTo>
                    <a:pt x="393293" y="0"/>
                  </a:lnTo>
                  <a:close/>
                </a:path>
              </a:pathLst>
            </a:custGeom>
            <a:solidFill>
              <a:srgbClr val="005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066892" y="2715298"/>
              <a:ext cx="6099175" cy="1154430"/>
            </a:xfrm>
            <a:custGeom>
              <a:avLst/>
              <a:gdLst/>
              <a:ahLst/>
              <a:cxnLst/>
              <a:rect l="l" t="t" r="r" b="b"/>
              <a:pathLst>
                <a:path w="6099175" h="1154429">
                  <a:moveTo>
                    <a:pt x="4839647" y="1154172"/>
                  </a:moveTo>
                  <a:lnTo>
                    <a:pt x="4992593" y="1154172"/>
                  </a:lnTo>
                </a:path>
                <a:path w="6099175" h="1154429">
                  <a:moveTo>
                    <a:pt x="4839647" y="923336"/>
                  </a:moveTo>
                  <a:lnTo>
                    <a:pt x="4992593" y="923336"/>
                  </a:lnTo>
                </a:path>
                <a:path w="6099175" h="1154429">
                  <a:moveTo>
                    <a:pt x="4839647" y="692503"/>
                  </a:moveTo>
                  <a:lnTo>
                    <a:pt x="4992593" y="692503"/>
                  </a:lnTo>
                </a:path>
                <a:path w="6099175" h="1154429">
                  <a:moveTo>
                    <a:pt x="4839647" y="461669"/>
                  </a:moveTo>
                  <a:lnTo>
                    <a:pt x="4992593" y="461669"/>
                  </a:lnTo>
                </a:path>
                <a:path w="6099175" h="1154429">
                  <a:moveTo>
                    <a:pt x="0" y="230833"/>
                  </a:moveTo>
                  <a:lnTo>
                    <a:pt x="4446353" y="230833"/>
                  </a:lnTo>
                </a:path>
                <a:path w="6099175" h="1154429">
                  <a:moveTo>
                    <a:pt x="4839647" y="230833"/>
                  </a:moveTo>
                  <a:lnTo>
                    <a:pt x="4992593" y="230833"/>
                  </a:lnTo>
                </a:path>
                <a:path w="6099175" h="1154429">
                  <a:moveTo>
                    <a:pt x="0" y="0"/>
                  </a:moveTo>
                  <a:lnTo>
                    <a:pt x="4446353" y="0"/>
                  </a:lnTo>
                </a:path>
                <a:path w="6099175" h="1154429">
                  <a:moveTo>
                    <a:pt x="4839647" y="0"/>
                  </a:moveTo>
                  <a:lnTo>
                    <a:pt x="6098959" y="0"/>
                  </a:lnTo>
                </a:path>
              </a:pathLst>
            </a:custGeom>
            <a:ln w="3175">
              <a:solidFill>
                <a:srgbClr val="A7A8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2513246" y="2556484"/>
              <a:ext cx="393700" cy="1544320"/>
            </a:xfrm>
            <a:custGeom>
              <a:avLst/>
              <a:gdLst/>
              <a:ahLst/>
              <a:cxnLst/>
              <a:rect l="l" t="t" r="r" b="b"/>
              <a:pathLst>
                <a:path w="393700" h="1544320">
                  <a:moveTo>
                    <a:pt x="393293" y="0"/>
                  </a:moveTo>
                  <a:lnTo>
                    <a:pt x="0" y="0"/>
                  </a:lnTo>
                  <a:lnTo>
                    <a:pt x="0" y="1543824"/>
                  </a:lnTo>
                  <a:lnTo>
                    <a:pt x="393293" y="1543824"/>
                  </a:lnTo>
                  <a:lnTo>
                    <a:pt x="393293" y="0"/>
                  </a:lnTo>
                  <a:close/>
                </a:path>
              </a:pathLst>
            </a:custGeom>
            <a:solidFill>
              <a:srgbClr val="005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3452780" y="2946132"/>
              <a:ext cx="713105" cy="923925"/>
            </a:xfrm>
            <a:custGeom>
              <a:avLst/>
              <a:gdLst/>
              <a:ahLst/>
              <a:cxnLst/>
              <a:rect l="l" t="t" r="r" b="b"/>
              <a:pathLst>
                <a:path w="713105" h="923925">
                  <a:moveTo>
                    <a:pt x="0" y="923338"/>
                  </a:moveTo>
                  <a:lnTo>
                    <a:pt x="152946" y="923338"/>
                  </a:lnTo>
                </a:path>
                <a:path w="713105" h="923925">
                  <a:moveTo>
                    <a:pt x="0" y="692503"/>
                  </a:moveTo>
                  <a:lnTo>
                    <a:pt x="152946" y="692503"/>
                  </a:lnTo>
                </a:path>
                <a:path w="713105" h="923925">
                  <a:moveTo>
                    <a:pt x="0" y="461669"/>
                  </a:moveTo>
                  <a:lnTo>
                    <a:pt x="152946" y="461669"/>
                  </a:lnTo>
                </a:path>
                <a:path w="713105" h="923925">
                  <a:moveTo>
                    <a:pt x="0" y="230835"/>
                  </a:moveTo>
                  <a:lnTo>
                    <a:pt x="713071" y="230835"/>
                  </a:lnTo>
                </a:path>
                <a:path w="713105" h="923925">
                  <a:moveTo>
                    <a:pt x="0" y="0"/>
                  </a:moveTo>
                  <a:lnTo>
                    <a:pt x="713071" y="0"/>
                  </a:lnTo>
                </a:path>
              </a:pathLst>
            </a:custGeom>
            <a:ln w="3175">
              <a:solidFill>
                <a:srgbClr val="A7A8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3059486" y="2923286"/>
              <a:ext cx="393700" cy="1177290"/>
            </a:xfrm>
            <a:custGeom>
              <a:avLst/>
              <a:gdLst/>
              <a:ahLst/>
              <a:cxnLst/>
              <a:rect l="l" t="t" r="r" b="b"/>
              <a:pathLst>
                <a:path w="393700" h="1177289">
                  <a:moveTo>
                    <a:pt x="393293" y="0"/>
                  </a:moveTo>
                  <a:lnTo>
                    <a:pt x="0" y="0"/>
                  </a:lnTo>
                  <a:lnTo>
                    <a:pt x="0" y="1177023"/>
                  </a:lnTo>
                  <a:lnTo>
                    <a:pt x="393293" y="1177023"/>
                  </a:lnTo>
                  <a:lnTo>
                    <a:pt x="393293" y="0"/>
                  </a:lnTo>
                  <a:close/>
                </a:path>
              </a:pathLst>
            </a:custGeom>
            <a:solidFill>
              <a:srgbClr val="005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3999019" y="3407801"/>
              <a:ext cx="167005" cy="462280"/>
            </a:xfrm>
            <a:custGeom>
              <a:avLst/>
              <a:gdLst/>
              <a:ahLst/>
              <a:cxnLst/>
              <a:rect l="l" t="t" r="r" b="b"/>
              <a:pathLst>
                <a:path w="167005" h="462279">
                  <a:moveTo>
                    <a:pt x="0" y="461669"/>
                  </a:moveTo>
                  <a:lnTo>
                    <a:pt x="166832" y="461669"/>
                  </a:lnTo>
                </a:path>
                <a:path w="167005" h="462279">
                  <a:moveTo>
                    <a:pt x="0" y="230833"/>
                  </a:moveTo>
                  <a:lnTo>
                    <a:pt x="166832" y="230833"/>
                  </a:lnTo>
                </a:path>
                <a:path w="167005" h="462279">
                  <a:moveTo>
                    <a:pt x="0" y="0"/>
                  </a:moveTo>
                  <a:lnTo>
                    <a:pt x="166832" y="0"/>
                  </a:lnTo>
                </a:path>
              </a:pathLst>
            </a:custGeom>
            <a:ln w="3175">
              <a:solidFill>
                <a:srgbClr val="A7A8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3605726" y="3394418"/>
              <a:ext cx="393700" cy="706120"/>
            </a:xfrm>
            <a:custGeom>
              <a:avLst/>
              <a:gdLst/>
              <a:ahLst/>
              <a:cxnLst/>
              <a:rect l="l" t="t" r="r" b="b"/>
              <a:pathLst>
                <a:path w="393700" h="706120">
                  <a:moveTo>
                    <a:pt x="393293" y="0"/>
                  </a:moveTo>
                  <a:lnTo>
                    <a:pt x="0" y="0"/>
                  </a:lnTo>
                  <a:lnTo>
                    <a:pt x="0" y="705891"/>
                  </a:lnTo>
                  <a:lnTo>
                    <a:pt x="393293" y="705891"/>
                  </a:lnTo>
                  <a:lnTo>
                    <a:pt x="393293" y="0"/>
                  </a:lnTo>
                  <a:close/>
                </a:path>
              </a:pathLst>
            </a:custGeom>
            <a:solidFill>
              <a:srgbClr val="005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066892" y="2484464"/>
              <a:ext cx="6099175" cy="0"/>
            </a:xfrm>
            <a:custGeom>
              <a:avLst/>
              <a:gdLst/>
              <a:ahLst/>
              <a:cxnLst/>
              <a:rect l="l" t="t" r="r" b="b"/>
              <a:pathLst>
                <a:path w="6099175">
                  <a:moveTo>
                    <a:pt x="0" y="0"/>
                  </a:moveTo>
                  <a:lnTo>
                    <a:pt x="6098959" y="0"/>
                  </a:lnTo>
                </a:path>
              </a:pathLst>
            </a:custGeom>
            <a:ln w="3175">
              <a:solidFill>
                <a:srgbClr val="A7A8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9800563" y="4073688"/>
            <a:ext cx="920115" cy="32702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73660">
              <a:lnSpc>
                <a:spcPct val="100000"/>
              </a:lnSpc>
              <a:spcBef>
                <a:spcPts val="445"/>
              </a:spcBef>
              <a:tabLst>
                <a:tab pos="619760" algn="l"/>
              </a:tabLst>
            </a:pPr>
            <a:r>
              <a:rPr sz="700" spc="-20" dirty="0">
                <a:latin typeface="SharpSansDisplayNo1-Book"/>
                <a:cs typeface="SharpSansDisplayNo1-Book"/>
              </a:rPr>
              <a:t>2016</a:t>
            </a:r>
            <a:r>
              <a:rPr sz="700" dirty="0">
                <a:latin typeface="SharpSansDisplayNo1-Book"/>
                <a:cs typeface="SharpSansDisplayNo1-Book"/>
              </a:rPr>
              <a:t>	</a:t>
            </a:r>
            <a:r>
              <a:rPr sz="700" spc="-20" dirty="0">
                <a:latin typeface="SharpSansDisplayNo1-Book"/>
                <a:cs typeface="SharpSansDisplayNo1-Book"/>
              </a:rPr>
              <a:t>2017</a:t>
            </a:r>
            <a:endParaRPr sz="700">
              <a:latin typeface="SharpSansDisplayNo1-Book"/>
              <a:cs typeface="SharpSansDisplayNo1-Book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70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Estimated deal </a:t>
            </a:r>
            <a:r>
              <a:rPr sz="700" spc="-1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count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8066892" y="2253630"/>
            <a:ext cx="6099175" cy="0"/>
          </a:xfrm>
          <a:custGeom>
            <a:avLst/>
            <a:gdLst/>
            <a:ahLst/>
            <a:cxnLst/>
            <a:rect l="l" t="t" r="r" b="b"/>
            <a:pathLst>
              <a:path w="6099175">
                <a:moveTo>
                  <a:pt x="0" y="0"/>
                </a:moveTo>
                <a:lnTo>
                  <a:pt x="6098959" y="0"/>
                </a:lnTo>
              </a:path>
            </a:pathLst>
          </a:custGeom>
          <a:ln w="3175">
            <a:solidFill>
              <a:srgbClr val="A7A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13698016" y="4117808"/>
            <a:ext cx="341834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latin typeface="SharpSansDisplayNo1-Book"/>
                <a:cs typeface="SharpSansDisplayNo1-Book"/>
              </a:rPr>
              <a:t>2023</a:t>
            </a:r>
            <a:r>
              <a:rPr lang="en-GB" sz="700" spc="-20" dirty="0">
                <a:latin typeface="SharpSansDisplayNo1-Book"/>
                <a:cs typeface="SharpSansDisplayNo1-Book"/>
              </a:rPr>
              <a:t>*</a:t>
            </a:r>
            <a:endParaRPr sz="700" dirty="0">
              <a:latin typeface="SharpSansDisplayNo1-Book"/>
              <a:cs typeface="SharpSansDisplayNo1-Book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3151815" y="4117808"/>
            <a:ext cx="2349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latin typeface="SharpSansDisplayNo1-Book"/>
                <a:cs typeface="SharpSansDisplayNo1-Book"/>
              </a:rPr>
              <a:t>2022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2605613" y="4117808"/>
            <a:ext cx="2349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latin typeface="SharpSansDisplayNo1-Book"/>
                <a:cs typeface="SharpSansDisplayNo1-Book"/>
              </a:rPr>
              <a:t>2021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2046432" y="4117808"/>
            <a:ext cx="2349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latin typeface="SharpSansDisplayNo1-Book"/>
                <a:cs typeface="SharpSansDisplayNo1-Book"/>
              </a:rPr>
              <a:t>2020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1500231" y="4117808"/>
            <a:ext cx="2349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latin typeface="SharpSansDisplayNo1-Book"/>
                <a:cs typeface="SharpSansDisplayNo1-Book"/>
              </a:rPr>
              <a:t>2019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0954029" y="4117808"/>
            <a:ext cx="2349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latin typeface="SharpSansDisplayNo1-Book"/>
                <a:cs typeface="SharpSansDisplayNo1-Book"/>
              </a:rPr>
              <a:t>2018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9315336" y="4117808"/>
            <a:ext cx="2349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latin typeface="SharpSansDisplayNo1-Book"/>
                <a:cs typeface="SharpSansDisplayNo1-Book"/>
              </a:rPr>
              <a:t>2015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8769133" y="4117808"/>
            <a:ext cx="2349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latin typeface="SharpSansDisplayNo1-Book"/>
                <a:cs typeface="SharpSansDisplayNo1-Book"/>
              </a:rPr>
              <a:t>2014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8222932" y="4117808"/>
            <a:ext cx="2349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latin typeface="SharpSansDisplayNo1-Book"/>
                <a:cs typeface="SharpSansDisplayNo1-Book"/>
              </a:rPr>
              <a:t>2013</a:t>
            </a:r>
            <a:endParaRPr sz="700">
              <a:latin typeface="SharpSansDisplayNo1-Book"/>
              <a:cs typeface="SharpSansDisplayNo1-Book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8305720" y="2502112"/>
            <a:ext cx="4954905" cy="1059815"/>
            <a:chOff x="8305720" y="2502112"/>
            <a:chExt cx="4954905" cy="1059815"/>
          </a:xfrm>
        </p:grpSpPr>
        <p:sp>
          <p:nvSpPr>
            <p:cNvPr id="96" name="object 96"/>
            <p:cNvSpPr/>
            <p:nvPr/>
          </p:nvSpPr>
          <p:spPr>
            <a:xfrm>
              <a:off x="8312070" y="3394332"/>
              <a:ext cx="549275" cy="161290"/>
            </a:xfrm>
            <a:custGeom>
              <a:avLst/>
              <a:gdLst/>
              <a:ahLst/>
              <a:cxnLst/>
              <a:rect l="l" t="t" r="r" b="b"/>
              <a:pathLst>
                <a:path w="549275" h="161289">
                  <a:moveTo>
                    <a:pt x="549071" y="0"/>
                  </a:moveTo>
                  <a:lnTo>
                    <a:pt x="0" y="161188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861138" y="3355301"/>
              <a:ext cx="549275" cy="39370"/>
            </a:xfrm>
            <a:custGeom>
              <a:avLst/>
              <a:gdLst/>
              <a:ahLst/>
              <a:cxnLst/>
              <a:rect l="l" t="t" r="r" b="b"/>
              <a:pathLst>
                <a:path w="549275" h="39370">
                  <a:moveTo>
                    <a:pt x="549071" y="0"/>
                  </a:moveTo>
                  <a:lnTo>
                    <a:pt x="0" y="39027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9410208" y="3337561"/>
              <a:ext cx="549275" cy="17780"/>
            </a:xfrm>
            <a:custGeom>
              <a:avLst/>
              <a:gdLst/>
              <a:ahLst/>
              <a:cxnLst/>
              <a:rect l="l" t="t" r="r" b="b"/>
              <a:pathLst>
                <a:path w="549275" h="17779">
                  <a:moveTo>
                    <a:pt x="549071" y="0"/>
                  </a:moveTo>
                  <a:lnTo>
                    <a:pt x="0" y="17741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9959276" y="3254432"/>
              <a:ext cx="549275" cy="83185"/>
            </a:xfrm>
            <a:custGeom>
              <a:avLst/>
              <a:gdLst/>
              <a:ahLst/>
              <a:cxnLst/>
              <a:rect l="l" t="t" r="r" b="b"/>
              <a:pathLst>
                <a:path w="549275" h="83185">
                  <a:moveTo>
                    <a:pt x="549071" y="0"/>
                  </a:moveTo>
                  <a:lnTo>
                    <a:pt x="0" y="83134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0508344" y="3112841"/>
              <a:ext cx="549275" cy="141605"/>
            </a:xfrm>
            <a:custGeom>
              <a:avLst/>
              <a:gdLst/>
              <a:ahLst/>
              <a:cxnLst/>
              <a:rect l="l" t="t" r="r" b="b"/>
              <a:pathLst>
                <a:path w="549275" h="141604">
                  <a:moveTo>
                    <a:pt x="549071" y="0"/>
                  </a:moveTo>
                  <a:lnTo>
                    <a:pt x="0" y="141592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1057413" y="3083104"/>
              <a:ext cx="549275" cy="29845"/>
            </a:xfrm>
            <a:custGeom>
              <a:avLst/>
              <a:gdLst/>
              <a:ahLst/>
              <a:cxnLst/>
              <a:rect l="l" t="t" r="r" b="b"/>
              <a:pathLst>
                <a:path w="549275" h="29844">
                  <a:moveTo>
                    <a:pt x="549071" y="0"/>
                  </a:moveTo>
                  <a:lnTo>
                    <a:pt x="0" y="29743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1606481" y="3077022"/>
              <a:ext cx="549275" cy="6350"/>
            </a:xfrm>
            <a:custGeom>
              <a:avLst/>
              <a:gdLst/>
              <a:ahLst/>
              <a:cxnLst/>
              <a:rect l="l" t="t" r="r" b="b"/>
              <a:pathLst>
                <a:path w="549275" h="6350">
                  <a:moveTo>
                    <a:pt x="549071" y="0"/>
                  </a:moveTo>
                  <a:lnTo>
                    <a:pt x="0" y="6083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2155551" y="2508464"/>
              <a:ext cx="549275" cy="568960"/>
            </a:xfrm>
            <a:custGeom>
              <a:avLst/>
              <a:gdLst/>
              <a:ahLst/>
              <a:cxnLst/>
              <a:rect l="l" t="t" r="r" b="b"/>
              <a:pathLst>
                <a:path w="549275" h="568960">
                  <a:moveTo>
                    <a:pt x="549071" y="0"/>
                  </a:moveTo>
                  <a:lnTo>
                    <a:pt x="0" y="568553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2704620" y="2508462"/>
              <a:ext cx="549275" cy="161290"/>
            </a:xfrm>
            <a:custGeom>
              <a:avLst/>
              <a:gdLst/>
              <a:ahLst/>
              <a:cxnLst/>
              <a:rect l="l" t="t" r="r" b="b"/>
              <a:pathLst>
                <a:path w="549275" h="161289">
                  <a:moveTo>
                    <a:pt x="549071" y="16102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105"/>
          <p:cNvSpPr txBox="1"/>
          <p:nvPr/>
        </p:nvSpPr>
        <p:spPr>
          <a:xfrm>
            <a:off x="8288715" y="3725360"/>
            <a:ext cx="114300" cy="3041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5"/>
              </a:lnSpc>
            </a:pPr>
            <a:r>
              <a:rPr sz="700" spc="-10" dirty="0">
                <a:solidFill>
                  <a:srgbClr val="FFFFFF"/>
                </a:solidFill>
                <a:latin typeface="SharpSansDisplayNo1-Book"/>
                <a:cs typeface="SharpSansDisplayNo1-Book"/>
              </a:rPr>
              <a:t>$427.6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8831450" y="3725360"/>
            <a:ext cx="114300" cy="3041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5"/>
              </a:lnSpc>
            </a:pPr>
            <a:r>
              <a:rPr sz="700" spc="-10" dirty="0">
                <a:solidFill>
                  <a:srgbClr val="FFFFFF"/>
                </a:solidFill>
                <a:latin typeface="SharpSansDisplayNo1-Book"/>
                <a:cs typeface="SharpSansDisplayNo1-Book"/>
              </a:rPr>
              <a:t>$565.7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9393209" y="3725360"/>
            <a:ext cx="114300" cy="3041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5"/>
              </a:lnSpc>
            </a:pPr>
            <a:r>
              <a:rPr sz="700" spc="-10" dirty="0">
                <a:solidFill>
                  <a:srgbClr val="FFFFFF"/>
                </a:solidFill>
                <a:latin typeface="SharpSansDisplayNo1-Book"/>
                <a:cs typeface="SharpSansDisplayNo1-Book"/>
              </a:rPr>
              <a:t>$569.7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9928654" y="3725360"/>
            <a:ext cx="114300" cy="3041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5"/>
              </a:lnSpc>
            </a:pPr>
            <a:r>
              <a:rPr sz="700" spc="-10" dirty="0">
                <a:solidFill>
                  <a:srgbClr val="FFFFFF"/>
                </a:solidFill>
                <a:latin typeface="SharpSansDisplayNo1-Book"/>
                <a:cs typeface="SharpSansDisplayNo1-Book"/>
              </a:rPr>
              <a:t>$518.3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0484367" y="3725360"/>
            <a:ext cx="114300" cy="3041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5"/>
              </a:lnSpc>
            </a:pPr>
            <a:r>
              <a:rPr sz="700" spc="-10" dirty="0">
                <a:solidFill>
                  <a:srgbClr val="FFFFFF"/>
                </a:solidFill>
                <a:latin typeface="SharpSansDisplayNo1-Book"/>
                <a:cs typeface="SharpSansDisplayNo1-Book"/>
              </a:rPr>
              <a:t>$654.9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11026836" y="3725360"/>
            <a:ext cx="114300" cy="3041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5"/>
              </a:lnSpc>
            </a:pPr>
            <a:r>
              <a:rPr sz="700" spc="-10" dirty="0">
                <a:solidFill>
                  <a:srgbClr val="FFFFFF"/>
                </a:solidFill>
                <a:latin typeface="SharpSansDisplayNo1-Book"/>
                <a:cs typeface="SharpSansDisplayNo1-Book"/>
              </a:rPr>
              <a:t>$769.6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1563702" y="3725360"/>
            <a:ext cx="114300" cy="3041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5"/>
              </a:lnSpc>
            </a:pPr>
            <a:r>
              <a:rPr sz="700" spc="-10" dirty="0">
                <a:solidFill>
                  <a:srgbClr val="FFFFFF"/>
                </a:solidFill>
                <a:latin typeface="SharpSansDisplayNo1-Book"/>
                <a:cs typeface="SharpSansDisplayNo1-Book"/>
              </a:rPr>
              <a:t>$775.5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2123061" y="3725360"/>
            <a:ext cx="114300" cy="3041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5"/>
              </a:lnSpc>
            </a:pPr>
            <a:r>
              <a:rPr sz="700" spc="-10" dirty="0">
                <a:solidFill>
                  <a:srgbClr val="FFFFFF"/>
                </a:solidFill>
                <a:latin typeface="SharpSansDisplayNo1-Book"/>
                <a:cs typeface="SharpSansDisplayNo1-Book"/>
              </a:rPr>
              <a:t>$680.0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12675041" y="3655129"/>
            <a:ext cx="114300" cy="3733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5"/>
              </a:lnSpc>
            </a:pPr>
            <a:r>
              <a:rPr sz="700" spc="-10" dirty="0">
                <a:solidFill>
                  <a:srgbClr val="FFFFFF"/>
                </a:solidFill>
                <a:latin typeface="SharpSansDisplayNo1-Book"/>
                <a:cs typeface="SharpSansDisplayNo1-Book"/>
              </a:rPr>
              <a:t>$1,337.6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3214309" y="3655129"/>
            <a:ext cx="114300" cy="3733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5"/>
              </a:lnSpc>
            </a:pPr>
            <a:r>
              <a:rPr sz="700" spc="-10" dirty="0">
                <a:solidFill>
                  <a:srgbClr val="FFFFFF"/>
                </a:solidFill>
                <a:latin typeface="SharpSansDisplayNo1-Book"/>
                <a:cs typeface="SharpSansDisplayNo1-Book"/>
              </a:rPr>
              <a:t>$1,019.8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3756510" y="3725360"/>
            <a:ext cx="114300" cy="3041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5"/>
              </a:lnSpc>
            </a:pPr>
            <a:r>
              <a:rPr sz="700" spc="-10" dirty="0">
                <a:solidFill>
                  <a:srgbClr val="FFFFFF"/>
                </a:solidFill>
                <a:latin typeface="SharpSansDisplayNo1-Book"/>
                <a:cs typeface="SharpSansDisplayNo1-Book"/>
              </a:rPr>
              <a:t>$611.6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8247440" y="3373296"/>
            <a:ext cx="2520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latin typeface="SharpSansDisplayNo1-Book"/>
                <a:cs typeface="SharpSansDisplayNo1-Book"/>
              </a:rPr>
              <a:t>3,392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8796132" y="3214877"/>
            <a:ext cx="2520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latin typeface="SharpSansDisplayNo1-Book"/>
                <a:cs typeface="SharpSansDisplayNo1-Book"/>
              </a:rPr>
              <a:t>4,346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9321886" y="3184117"/>
            <a:ext cx="2520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latin typeface="SharpSansDisplayNo1-Book"/>
                <a:cs typeface="SharpSansDisplayNo1-Book"/>
              </a:rPr>
              <a:t>4,577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9870044" y="3152824"/>
            <a:ext cx="2520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latin typeface="SharpSansDisplayNo1-Book"/>
                <a:cs typeface="SharpSansDisplayNo1-Book"/>
              </a:rPr>
              <a:t>4,682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0421401" y="3082060"/>
            <a:ext cx="2520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latin typeface="SharpSansDisplayNo1-Book"/>
                <a:cs typeface="SharpSansDisplayNo1-Book"/>
              </a:rPr>
              <a:t>5,174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0974892" y="2963290"/>
            <a:ext cx="2520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latin typeface="SharpSansDisplayNo1-Book"/>
                <a:cs typeface="SharpSansDisplayNo1-Book"/>
              </a:rPr>
              <a:t>6,012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11507759" y="2931730"/>
            <a:ext cx="2520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latin typeface="SharpSansDisplayNo1-Book"/>
                <a:cs typeface="SharpSansDisplayNo1-Book"/>
              </a:rPr>
              <a:t>6,188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13685276" y="2931730"/>
            <a:ext cx="2520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latin typeface="SharpSansDisplayNo1-Book"/>
                <a:cs typeface="SharpSansDisplayNo1-Book"/>
              </a:rPr>
              <a:t>6,162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12042315" y="2818116"/>
            <a:ext cx="2520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latin typeface="SharpSansDisplayNo1-Book"/>
                <a:cs typeface="SharpSansDisplayNo1-Book"/>
              </a:rPr>
              <a:t>6,224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12599540" y="2299562"/>
            <a:ext cx="2520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latin typeface="SharpSansDisplayNo1-Book"/>
                <a:cs typeface="SharpSansDisplayNo1-Book"/>
              </a:rPr>
              <a:t>9,589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13147874" y="2481896"/>
            <a:ext cx="2520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latin typeface="SharpSansDisplayNo1-Book"/>
                <a:cs typeface="SharpSansDisplayNo1-Book"/>
              </a:rPr>
              <a:t>8,809</a:t>
            </a:r>
            <a:endParaRPr sz="700">
              <a:latin typeface="SharpSansDisplayNo1-Book"/>
              <a:cs typeface="SharpSansDisplayNo1-Book"/>
            </a:endParaRPr>
          </a:p>
        </p:txBody>
      </p:sp>
      <p:grpSp>
        <p:nvGrpSpPr>
          <p:cNvPr id="127" name="object 127"/>
          <p:cNvGrpSpPr/>
          <p:nvPr/>
        </p:nvGrpSpPr>
        <p:grpSpPr>
          <a:xfrm>
            <a:off x="8066892" y="2597947"/>
            <a:ext cx="6099175" cy="1508760"/>
            <a:chOff x="8066892" y="2597947"/>
            <a:chExt cx="6099175" cy="1508760"/>
          </a:xfrm>
        </p:grpSpPr>
        <p:sp>
          <p:nvSpPr>
            <p:cNvPr id="128" name="object 128"/>
            <p:cNvSpPr/>
            <p:nvPr/>
          </p:nvSpPr>
          <p:spPr>
            <a:xfrm>
              <a:off x="13231241" y="2597950"/>
              <a:ext cx="597535" cy="527050"/>
            </a:xfrm>
            <a:custGeom>
              <a:avLst/>
              <a:gdLst/>
              <a:ahLst/>
              <a:cxnLst/>
              <a:rect l="l" t="t" r="r" b="b"/>
              <a:pathLst>
                <a:path w="597534" h="527050">
                  <a:moveTo>
                    <a:pt x="51777" y="28486"/>
                  </a:moveTo>
                  <a:lnTo>
                    <a:pt x="49733" y="17399"/>
                  </a:lnTo>
                  <a:lnTo>
                    <a:pt x="44196" y="8343"/>
                  </a:lnTo>
                  <a:lnTo>
                    <a:pt x="35966" y="2247"/>
                  </a:lnTo>
                  <a:lnTo>
                    <a:pt x="25895" y="0"/>
                  </a:lnTo>
                  <a:lnTo>
                    <a:pt x="15811" y="2247"/>
                  </a:lnTo>
                  <a:lnTo>
                    <a:pt x="7581" y="8343"/>
                  </a:lnTo>
                  <a:lnTo>
                    <a:pt x="2032" y="17399"/>
                  </a:lnTo>
                  <a:lnTo>
                    <a:pt x="0" y="28486"/>
                  </a:lnTo>
                  <a:lnTo>
                    <a:pt x="2032" y="39573"/>
                  </a:lnTo>
                  <a:lnTo>
                    <a:pt x="7581" y="48628"/>
                  </a:lnTo>
                  <a:lnTo>
                    <a:pt x="15811" y="54737"/>
                  </a:lnTo>
                  <a:lnTo>
                    <a:pt x="25895" y="56972"/>
                  </a:lnTo>
                  <a:lnTo>
                    <a:pt x="35966" y="54737"/>
                  </a:lnTo>
                  <a:lnTo>
                    <a:pt x="44196" y="48628"/>
                  </a:lnTo>
                  <a:lnTo>
                    <a:pt x="49733" y="39573"/>
                  </a:lnTo>
                  <a:lnTo>
                    <a:pt x="51777" y="28486"/>
                  </a:lnTo>
                  <a:close/>
                </a:path>
                <a:path w="597534" h="527050">
                  <a:moveTo>
                    <a:pt x="596950" y="497954"/>
                  </a:moveTo>
                  <a:lnTo>
                    <a:pt x="594918" y="486867"/>
                  </a:lnTo>
                  <a:lnTo>
                    <a:pt x="589368" y="477812"/>
                  </a:lnTo>
                  <a:lnTo>
                    <a:pt x="581139" y="471703"/>
                  </a:lnTo>
                  <a:lnTo>
                    <a:pt x="571068" y="469468"/>
                  </a:lnTo>
                  <a:lnTo>
                    <a:pt x="560984" y="471703"/>
                  </a:lnTo>
                  <a:lnTo>
                    <a:pt x="552754" y="477812"/>
                  </a:lnTo>
                  <a:lnTo>
                    <a:pt x="547204" y="486867"/>
                  </a:lnTo>
                  <a:lnTo>
                    <a:pt x="545172" y="497954"/>
                  </a:lnTo>
                  <a:lnTo>
                    <a:pt x="547204" y="509041"/>
                  </a:lnTo>
                  <a:lnTo>
                    <a:pt x="552754" y="518096"/>
                  </a:lnTo>
                  <a:lnTo>
                    <a:pt x="560984" y="524205"/>
                  </a:lnTo>
                  <a:lnTo>
                    <a:pt x="571068" y="526440"/>
                  </a:lnTo>
                  <a:lnTo>
                    <a:pt x="581139" y="524205"/>
                  </a:lnTo>
                  <a:lnTo>
                    <a:pt x="589368" y="518096"/>
                  </a:lnTo>
                  <a:lnTo>
                    <a:pt x="594918" y="509041"/>
                  </a:lnTo>
                  <a:lnTo>
                    <a:pt x="596950" y="497954"/>
                  </a:lnTo>
                  <a:close/>
                </a:path>
              </a:pathLst>
            </a:custGeom>
            <a:solidFill>
              <a:srgbClr val="00C1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3253692" y="2669485"/>
              <a:ext cx="548640" cy="484505"/>
            </a:xfrm>
            <a:custGeom>
              <a:avLst/>
              <a:gdLst/>
              <a:ahLst/>
              <a:cxnLst/>
              <a:rect l="l" t="t" r="r" b="b"/>
              <a:pathLst>
                <a:path w="548640" h="484505">
                  <a:moveTo>
                    <a:pt x="0" y="0"/>
                  </a:moveTo>
                  <a:lnTo>
                    <a:pt x="548614" y="483997"/>
                  </a:lnTo>
                </a:path>
              </a:pathLst>
            </a:custGeom>
            <a:ln w="12700">
              <a:solidFill>
                <a:srgbClr val="001F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8066892" y="4100304"/>
              <a:ext cx="6099175" cy="0"/>
            </a:xfrm>
            <a:custGeom>
              <a:avLst/>
              <a:gdLst/>
              <a:ahLst/>
              <a:cxnLst/>
              <a:rect l="l" t="t" r="r" b="b"/>
              <a:pathLst>
                <a:path w="6099175">
                  <a:moveTo>
                    <a:pt x="0" y="0"/>
                  </a:moveTo>
                  <a:lnTo>
                    <a:pt x="6098959" y="0"/>
                  </a:lnTo>
                </a:path>
              </a:pathLst>
            </a:custGeom>
            <a:ln w="12700">
              <a:solidFill>
                <a:srgbClr val="A7A8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1" name="object 131"/>
          <p:cNvSpPr txBox="1"/>
          <p:nvPr/>
        </p:nvSpPr>
        <p:spPr>
          <a:xfrm>
            <a:off x="5072033" y="2350581"/>
            <a:ext cx="17087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2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highest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EV/</a:t>
            </a:r>
            <a:r>
              <a:rPr sz="900" spc="-20" dirty="0">
                <a:latin typeface="SharpSansDisplayNo1-Book"/>
                <a:cs typeface="SharpSansDisplayNo1-Book"/>
              </a:rPr>
              <a:t> EBITDA multiple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across</a:t>
            </a:r>
            <a:r>
              <a:rPr sz="900" spc="-2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medians</a:t>
            </a:r>
            <a:r>
              <a:rPr sz="900" spc="-2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of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20" dirty="0">
                <a:latin typeface="SharpSansDisplayNo1-Book"/>
                <a:cs typeface="SharpSansDisplayNo1-Book"/>
              </a:rPr>
              <a:t> 75th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quartile</a:t>
            </a:r>
            <a:r>
              <a:rPr sz="900" spc="-3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over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last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20yrs.</a:t>
            </a:r>
            <a:endParaRPr sz="900">
              <a:latin typeface="SharpSansDisplayNo1-Book"/>
              <a:cs typeface="SharpSansDisplayNo1-Book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5072033" y="2996605"/>
            <a:ext cx="1998980" cy="292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1120">
              <a:lnSpc>
                <a:spcPct val="111100"/>
              </a:lnSpc>
              <a:spcBef>
                <a:spcPts val="100"/>
              </a:spcBef>
            </a:pP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Q3</a:t>
            </a:r>
            <a:r>
              <a:rPr sz="900" spc="-10" dirty="0">
                <a:latin typeface="SharpSansDisplayNo1-Book"/>
                <a:cs typeface="SharpSansDisplayNo1-Book"/>
              </a:rPr>
              <a:t> 2023 </a:t>
            </a:r>
            <a:r>
              <a:rPr sz="900" spc="-20" dirty="0">
                <a:latin typeface="SharpSansDisplayNo1-Book"/>
                <a:cs typeface="SharpSansDisplayNo1-Book"/>
              </a:rPr>
              <a:t>EV/EBITDA</a:t>
            </a:r>
            <a:r>
              <a:rPr sz="900" spc="-10" dirty="0">
                <a:latin typeface="SharpSansDisplayNo1-Book"/>
                <a:cs typeface="SharpSansDisplayNo1-Book"/>
              </a:rPr>
              <a:t> median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suggests</a:t>
            </a:r>
            <a:r>
              <a:rPr sz="900" spc="-2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that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current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value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slightly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higher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relative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to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median </a:t>
            </a:r>
            <a:r>
              <a:rPr sz="900" spc="-20" dirty="0">
                <a:latin typeface="SharpSansDisplayNo1-Book"/>
                <a:cs typeface="SharpSansDisplayNo1-Book"/>
              </a:rPr>
              <a:t>over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20yrs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indicating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that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we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may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see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valuation</a:t>
            </a:r>
            <a:r>
              <a:rPr sz="900" spc="-4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adjustments</a:t>
            </a:r>
            <a:r>
              <a:rPr sz="900" spc="-3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and</a:t>
            </a:r>
            <a:r>
              <a:rPr sz="900" spc="-3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when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we</a:t>
            </a:r>
            <a:r>
              <a:rPr sz="900" spc="-2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look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at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quarters</a:t>
            </a:r>
            <a:r>
              <a:rPr sz="900" spc="-20" dirty="0">
                <a:latin typeface="SharpSansDisplayNo1-Book"/>
                <a:cs typeface="SharpSansDisplayNo1-Book"/>
              </a:rPr>
              <a:t> following </a:t>
            </a:r>
            <a:r>
              <a:rPr sz="900" spc="-25" dirty="0">
                <a:latin typeface="SharpSansDisplayNo1-Book"/>
                <a:cs typeface="SharpSansDisplayNo1-Book"/>
              </a:rPr>
              <a:t>the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2021</a:t>
            </a:r>
            <a:r>
              <a:rPr sz="900" spc="-2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peak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pricing</a:t>
            </a:r>
            <a:r>
              <a:rPr sz="900" spc="-2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for </a:t>
            </a:r>
            <a:r>
              <a:rPr sz="900" dirty="0">
                <a:latin typeface="SharpSansDisplayNo1-Book"/>
                <a:cs typeface="SharpSansDisplayNo1-Book"/>
              </a:rPr>
              <a:t>PE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buyouts</a:t>
            </a:r>
            <a:endParaRPr sz="900" dirty="0">
              <a:latin typeface="SharpSansDisplayNo1-Book"/>
              <a:cs typeface="SharpSansDisplayNo1-Book"/>
            </a:endParaRPr>
          </a:p>
          <a:p>
            <a:pPr marL="12700" marR="5080">
              <a:lnSpc>
                <a:spcPct val="111100"/>
              </a:lnSpc>
            </a:pPr>
            <a:r>
              <a:rPr sz="900" spc="-10" dirty="0">
                <a:latin typeface="SharpSansDisplayNo1-Book"/>
                <a:cs typeface="SharpSansDisplayNo1-Book"/>
              </a:rPr>
              <a:t>we</a:t>
            </a:r>
            <a:r>
              <a:rPr sz="900" spc="-3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do</a:t>
            </a:r>
            <a:r>
              <a:rPr sz="900" spc="-2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see</a:t>
            </a:r>
            <a:r>
              <a:rPr sz="900" spc="-3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valuations</a:t>
            </a:r>
            <a:r>
              <a:rPr sz="900" spc="-2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are</a:t>
            </a:r>
            <a:r>
              <a:rPr sz="900" spc="-2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correcting.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Across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EV/EBITDA</a:t>
            </a:r>
            <a:r>
              <a:rPr sz="900" spc="1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multiples,</a:t>
            </a:r>
            <a:r>
              <a:rPr sz="900" spc="1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the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correction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has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been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more</a:t>
            </a:r>
            <a:r>
              <a:rPr sz="900" spc="-10" dirty="0">
                <a:latin typeface="SharpSansDisplayNo1-Book"/>
                <a:cs typeface="SharpSansDisplayNo1-Book"/>
              </a:rPr>
              <a:t> moderate,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approx </a:t>
            </a:r>
            <a:r>
              <a:rPr sz="900" spc="-10" dirty="0">
                <a:latin typeface="SharpSansDisplayNo1-Book"/>
                <a:cs typeface="SharpSansDisplayNo1-Book"/>
              </a:rPr>
              <a:t>-</a:t>
            </a:r>
            <a:r>
              <a:rPr sz="900" dirty="0">
                <a:latin typeface="SharpSansDisplayNo1-Book"/>
                <a:cs typeface="SharpSansDisplayNo1-Book"/>
              </a:rPr>
              <a:t>5%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(across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North America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50" dirty="0">
                <a:latin typeface="SharpSansDisplayNo1-Book"/>
                <a:cs typeface="SharpSansDisplayNo1-Book"/>
              </a:rPr>
              <a:t>&amp;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Europe).</a:t>
            </a:r>
            <a:r>
              <a:rPr sz="900" dirty="0">
                <a:latin typeface="SharpSansDisplayNo1-Book"/>
                <a:cs typeface="SharpSansDisplayNo1-Book"/>
              </a:rPr>
              <a:t> In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terms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of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sectors,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financials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and</a:t>
            </a:r>
            <a:r>
              <a:rPr sz="900" spc="-2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consumers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have</a:t>
            </a:r>
            <a:r>
              <a:rPr sz="900" spc="-20" dirty="0">
                <a:latin typeface="SharpSansDisplayNo1-Book"/>
                <a:cs typeface="SharpSansDisplayNo1-Book"/>
              </a:rPr>
              <a:t> suffered </a:t>
            </a:r>
            <a:r>
              <a:rPr sz="900" spc="-25" dirty="0">
                <a:latin typeface="SharpSansDisplayNo1-Book"/>
                <a:cs typeface="SharpSansDisplayNo1-Book"/>
              </a:rPr>
              <a:t>the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worst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peak-</a:t>
            </a:r>
            <a:r>
              <a:rPr sz="900" spc="-25" dirty="0">
                <a:latin typeface="SharpSansDisplayNo1-Book"/>
                <a:cs typeface="SharpSansDisplayNo1-Book"/>
              </a:rPr>
              <a:t>to-</a:t>
            </a:r>
            <a:r>
              <a:rPr sz="900" spc="-20" dirty="0">
                <a:latin typeface="SharpSansDisplayNo1-Book"/>
                <a:cs typeface="SharpSansDisplayNo1-Book"/>
              </a:rPr>
              <a:t>trough</a:t>
            </a:r>
            <a:r>
              <a:rPr sz="900" spc="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declines</a:t>
            </a:r>
            <a:r>
              <a:rPr sz="900" spc="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while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energy </a:t>
            </a:r>
            <a:r>
              <a:rPr sz="900" spc="-10" dirty="0">
                <a:latin typeface="SharpSansDisplayNo1-Book"/>
                <a:cs typeface="SharpSansDisplayNo1-Book"/>
              </a:rPr>
              <a:t>valuations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are</a:t>
            </a:r>
            <a:r>
              <a:rPr sz="900" spc="-10" dirty="0">
                <a:latin typeface="SharpSansDisplayNo1-Book"/>
                <a:cs typeface="SharpSansDisplayNo1-Book"/>
              </a:rPr>
              <a:t> still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rising.</a:t>
            </a:r>
            <a:endParaRPr sz="900" dirty="0">
              <a:latin typeface="SharpSansDisplayNo1-Book"/>
              <a:cs typeface="SharpSansDisplayNo1-Book"/>
            </a:endParaRPr>
          </a:p>
          <a:p>
            <a:pPr marL="12700" marR="115570">
              <a:lnSpc>
                <a:spcPct val="111100"/>
              </a:lnSpc>
            </a:pPr>
            <a:r>
              <a:rPr sz="900" spc="-35" dirty="0">
                <a:latin typeface="SharpSansDisplayNo1-Book"/>
                <a:cs typeface="SharpSansDisplayNo1-Book"/>
              </a:rPr>
              <a:t>Tech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multiples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held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up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well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heading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into</a:t>
            </a:r>
            <a:r>
              <a:rPr sz="900" spc="-3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2023</a:t>
            </a:r>
            <a:r>
              <a:rPr sz="900" spc="-3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but</a:t>
            </a:r>
            <a:r>
              <a:rPr sz="900" spc="-3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have</a:t>
            </a:r>
            <a:r>
              <a:rPr sz="900" spc="-3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been</a:t>
            </a:r>
            <a:r>
              <a:rPr sz="900" spc="-3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hit</a:t>
            </a:r>
            <a:r>
              <a:rPr sz="900" spc="-3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since,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however,</a:t>
            </a:r>
            <a:r>
              <a:rPr sz="900" spc="-10" dirty="0">
                <a:latin typeface="SharpSansDisplayNo1-Book"/>
                <a:cs typeface="SharpSansDisplayNo1-Book"/>
              </a:rPr>
              <a:t> still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at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premium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relative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to</a:t>
            </a:r>
            <a:r>
              <a:rPr sz="900" spc="-3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other</a:t>
            </a:r>
            <a:r>
              <a:rPr sz="900" spc="-3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sectors.</a:t>
            </a:r>
            <a:endParaRPr sz="900" dirty="0">
              <a:latin typeface="SharpSansDisplayNo1-Book"/>
              <a:cs typeface="SharpSansDisplayNo1-Book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5072033" y="6079530"/>
            <a:ext cx="166306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1100"/>
              </a:lnSpc>
              <a:spcBef>
                <a:spcPts val="100"/>
              </a:spcBef>
            </a:pP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lowest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EV/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EBITDA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multiple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across</a:t>
            </a:r>
            <a:r>
              <a:rPr sz="900" spc="-2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medians</a:t>
            </a:r>
            <a:r>
              <a:rPr sz="900" spc="-2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of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20" dirty="0">
                <a:latin typeface="SharpSansDisplayNo1-Book"/>
                <a:cs typeface="SharpSansDisplayNo1-Book"/>
              </a:rPr>
              <a:t> 25th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quartile</a:t>
            </a:r>
            <a:r>
              <a:rPr sz="900" spc="-30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over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last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20yrs.</a:t>
            </a:r>
            <a:endParaRPr sz="900">
              <a:latin typeface="SharpSansDisplayNo1-Book"/>
              <a:cs typeface="SharpSansDisplayNo1-Book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14416027" y="7821307"/>
            <a:ext cx="8890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dirty="0">
                <a:latin typeface="SharpSansDisplayNo1-Semibold"/>
                <a:cs typeface="SharpSansDisplayNo1-Semibold"/>
              </a:rPr>
              <a:t>8</a:t>
            </a:r>
            <a:endParaRPr sz="850">
              <a:latin typeface="SharpSansDisplayNo1-Semibold"/>
              <a:cs typeface="SharpSansDisplayNo1-Semibold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622300" y="7821307"/>
            <a:ext cx="137414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spc="-20" dirty="0">
                <a:latin typeface="SharpSansDisplayNo1-Semibold"/>
                <a:cs typeface="SharpSansDisplayNo1-Semibold"/>
              </a:rPr>
              <a:t>Private</a:t>
            </a:r>
            <a:r>
              <a:rPr sz="850" b="1" dirty="0">
                <a:latin typeface="SharpSansDisplayNo1-Semibold"/>
                <a:cs typeface="SharpSansDisplayNo1-Semibold"/>
              </a:rPr>
              <a:t> </a:t>
            </a:r>
            <a:r>
              <a:rPr sz="850" b="1" spc="-20" dirty="0">
                <a:latin typeface="SharpSansDisplayNo1-Semibold"/>
                <a:cs typeface="SharpSansDisplayNo1-Semibold"/>
              </a:rPr>
              <a:t>Markets</a:t>
            </a:r>
            <a:r>
              <a:rPr sz="850" b="1" dirty="0">
                <a:latin typeface="SharpSansDisplayNo1-Semibold"/>
                <a:cs typeface="SharpSansDisplayNo1-Semibold"/>
              </a:rPr>
              <a:t> </a:t>
            </a:r>
            <a:r>
              <a:rPr sz="850" b="1" spc="-10" dirty="0">
                <a:latin typeface="SharpSansDisplayNo1-Semibold"/>
                <a:cs typeface="SharpSansDisplayNo1-Semibold"/>
              </a:rPr>
              <a:t>House</a:t>
            </a:r>
            <a:r>
              <a:rPr sz="850" b="1" spc="5" dirty="0">
                <a:latin typeface="SharpSansDisplayNo1-Semibold"/>
                <a:cs typeface="SharpSansDisplayNo1-Semibold"/>
              </a:rPr>
              <a:t> </a:t>
            </a:r>
            <a:r>
              <a:rPr sz="850" b="1" spc="-20" dirty="0">
                <a:latin typeface="SharpSansDisplayNo1-Semibold"/>
                <a:cs typeface="SharpSansDisplayNo1-Semibold"/>
              </a:rPr>
              <a:t>View</a:t>
            </a:r>
            <a:endParaRPr sz="850">
              <a:latin typeface="SharpSansDisplayNo1-Semibold"/>
              <a:cs typeface="SharpSansDisplayNo1-Semibold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58DA26E6-7726-0D4F-3986-76A8BA2D2401}"/>
              </a:ext>
            </a:extLst>
          </p:cNvPr>
          <p:cNvSpPr txBox="1"/>
          <p:nvPr/>
        </p:nvSpPr>
        <p:spPr>
          <a:xfrm>
            <a:off x="7817599" y="4514939"/>
            <a:ext cx="2926596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900" dirty="0">
                <a:latin typeface="SharpSansDisplayNo1-Book"/>
                <a:cs typeface="SharpSansDisplayNo1-Book"/>
              </a:rPr>
              <a:t>Source:</a:t>
            </a:r>
            <a:r>
              <a:rPr lang="en-GB" sz="900" spc="-15" dirty="0">
                <a:latin typeface="SharpSansDisplayNo1-Book"/>
                <a:cs typeface="SharpSansDisplayNo1-Book"/>
              </a:rPr>
              <a:t> </a:t>
            </a:r>
            <a:r>
              <a:rPr lang="en-GB" sz="900" dirty="0">
                <a:latin typeface="SharpSansDisplayNo1-Book"/>
                <a:cs typeface="SharpSansDisplayNo1-Book"/>
              </a:rPr>
              <a:t>Pitchbook,</a:t>
            </a:r>
            <a:r>
              <a:rPr lang="en-GB" sz="900" spc="-10" dirty="0">
                <a:latin typeface="SharpSansDisplayNo1-Book"/>
                <a:cs typeface="SharpSansDisplayNo1-Book"/>
              </a:rPr>
              <a:t> </a:t>
            </a:r>
            <a:r>
              <a:rPr lang="en-GB" sz="900" dirty="0">
                <a:latin typeface="SharpSansDisplayNo1-Book"/>
                <a:cs typeface="SharpSansDisplayNo1-Book"/>
              </a:rPr>
              <a:t>data</a:t>
            </a:r>
            <a:r>
              <a:rPr lang="en-GB" sz="900" spc="-10" dirty="0">
                <a:latin typeface="SharpSansDisplayNo1-Book"/>
                <a:cs typeface="SharpSansDisplayNo1-Book"/>
              </a:rPr>
              <a:t> </a:t>
            </a:r>
            <a:r>
              <a:rPr lang="en-GB" sz="900" dirty="0">
                <a:latin typeface="SharpSansDisplayNo1-Book"/>
                <a:cs typeface="SharpSansDisplayNo1-Book"/>
              </a:rPr>
              <a:t>as</a:t>
            </a:r>
            <a:r>
              <a:rPr lang="en-GB" sz="900" spc="-10" dirty="0">
                <a:latin typeface="SharpSansDisplayNo1-Book"/>
                <a:cs typeface="SharpSansDisplayNo1-Book"/>
              </a:rPr>
              <a:t> </a:t>
            </a:r>
            <a:r>
              <a:rPr lang="en-GB" sz="900" dirty="0">
                <a:latin typeface="SharpSansDisplayNo1-Book"/>
                <a:cs typeface="SharpSansDisplayNo1-Book"/>
              </a:rPr>
              <a:t>at</a:t>
            </a:r>
            <a:r>
              <a:rPr lang="en-GB" sz="900" spc="-10" dirty="0">
                <a:latin typeface="SharpSansDisplayNo1-Book"/>
                <a:cs typeface="SharpSansDisplayNo1-Book"/>
              </a:rPr>
              <a:t> </a:t>
            </a:r>
            <a:r>
              <a:rPr lang="en-GB" sz="900" dirty="0">
                <a:latin typeface="SharpSansDisplayNo1-Book"/>
                <a:cs typeface="SharpSansDisplayNo1-Book"/>
              </a:rPr>
              <a:t>30</a:t>
            </a:r>
            <a:r>
              <a:rPr lang="en-GB" sz="900" spc="-10" dirty="0">
                <a:latin typeface="SharpSansDisplayNo1-Book"/>
                <a:cs typeface="SharpSansDisplayNo1-Book"/>
              </a:rPr>
              <a:t> </a:t>
            </a:r>
            <a:r>
              <a:rPr lang="en-GB" sz="900" dirty="0">
                <a:latin typeface="SharpSansDisplayNo1-Book"/>
                <a:cs typeface="SharpSansDisplayNo1-Book"/>
              </a:rPr>
              <a:t>September</a:t>
            </a:r>
            <a:r>
              <a:rPr lang="en-GB" sz="900" spc="-10" dirty="0">
                <a:latin typeface="SharpSansDisplayNo1-Book"/>
                <a:cs typeface="SharpSansDisplayNo1-Book"/>
              </a:rPr>
              <a:t> 2023</a:t>
            </a:r>
          </a:p>
          <a:p>
            <a:pPr algn="l">
              <a:lnSpc>
                <a:spcPct val="100000"/>
              </a:lnSpc>
            </a:pPr>
            <a:r>
              <a:rPr lang="en-GB" sz="900" spc="-10" dirty="0">
                <a:latin typeface="SharpSansDisplayNo1-Book"/>
                <a:cs typeface="SharpSansDisplayNo1-Book"/>
              </a:rPr>
              <a:t>*Data observed until Q3 2023</a:t>
            </a:r>
            <a:endParaRPr lang="en-GB" sz="900" dirty="0">
              <a:latin typeface="SharpSansDisplayNo1-Book"/>
              <a:cs typeface="SharpSansDisplayNo1-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7" grpId="0"/>
      <p:bldP spid="38" grpId="0"/>
      <p:bldP spid="39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84" grpId="0"/>
      <p:bldP spid="85" grpId="0" animBg="1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31" grpId="0"/>
      <p:bldP spid="132" grpId="0"/>
      <p:bldP spid="1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449320" cy="8496300"/>
          </a:xfrm>
          <a:custGeom>
            <a:avLst/>
            <a:gdLst/>
            <a:ahLst/>
            <a:cxnLst/>
            <a:rect l="l" t="t" r="r" b="b"/>
            <a:pathLst>
              <a:path w="3449320" h="8496300">
                <a:moveTo>
                  <a:pt x="3448799" y="0"/>
                </a:moveTo>
                <a:lnTo>
                  <a:pt x="0" y="0"/>
                </a:lnTo>
                <a:lnTo>
                  <a:pt x="0" y="8495995"/>
                </a:lnTo>
                <a:lnTo>
                  <a:pt x="3448799" y="8495995"/>
                </a:lnTo>
                <a:lnTo>
                  <a:pt x="3448799" y="0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Infrastructure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47300" y="1917694"/>
            <a:ext cx="1234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SharpSansDisplayNo1-Semibold"/>
                <a:cs typeface="SharpSansDisplayNo1-Semibold"/>
              </a:rPr>
              <a:t>Market</a:t>
            </a:r>
            <a:r>
              <a:rPr sz="1200" b="1" spc="-25" dirty="0">
                <a:latin typeface="SharpSansDisplayNo1-Semibold"/>
                <a:cs typeface="SharpSansDisplayNo1-Semibold"/>
              </a:rPr>
              <a:t> </a:t>
            </a:r>
            <a:r>
              <a:rPr sz="1200" b="1" spc="-10" dirty="0">
                <a:latin typeface="SharpSansDisplayNo1-Semibold"/>
                <a:cs typeface="SharpSansDisplayNo1-Semibold"/>
              </a:rPr>
              <a:t>dynamics</a:t>
            </a:r>
            <a:endParaRPr sz="1200">
              <a:latin typeface="SharpSansDisplayNo1-Semibold"/>
              <a:cs typeface="SharpSansDisplayNo1-Semibold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181126"/>
              </p:ext>
            </p:extLst>
          </p:nvPr>
        </p:nvGraphicFramePr>
        <p:xfrm>
          <a:off x="4477500" y="2360607"/>
          <a:ext cx="4140200" cy="2625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1375">
                <a:tc>
                  <a:txBody>
                    <a:bodyPr/>
                    <a:lstStyle/>
                    <a:p>
                      <a:pPr>
                        <a:lnSpc>
                          <a:spcPts val="855"/>
                        </a:lnSpc>
                      </a:pPr>
                      <a:r>
                        <a:rPr sz="900" b="1" dirty="0">
                          <a:latin typeface="SharpSansDisplayNo1-Semibold"/>
                          <a:cs typeface="SharpSansDisplayNo1-Semibold"/>
                        </a:rPr>
                        <a:t>Deal </a:t>
                      </a:r>
                      <a:r>
                        <a:rPr sz="900" b="1" spc="-10" dirty="0">
                          <a:latin typeface="SharpSansDisplayNo1-Semibold"/>
                          <a:cs typeface="SharpSansDisplayNo1-Semibold"/>
                        </a:rPr>
                        <a:t>Activity</a:t>
                      </a:r>
                      <a:endParaRPr sz="900" dirty="0">
                        <a:latin typeface="SharpSansDisplayNo1-Semibold"/>
                        <a:cs typeface="SharpSansDisplayNo1-Semibold"/>
                      </a:endParaRPr>
                    </a:p>
                    <a:p>
                      <a:pPr marR="118745">
                        <a:lnSpc>
                          <a:spcPct val="111100"/>
                        </a:lnSpc>
                        <a:spcBef>
                          <a:spcPts val="150"/>
                        </a:spcBef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Global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deal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activity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slowed,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as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at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end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Q3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2023,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2,083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transactions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with</a:t>
                      </a:r>
                      <a:r>
                        <a:rPr sz="900" spc="-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50" dirty="0">
                          <a:latin typeface="SharpSansDisplayNo1-Book"/>
                          <a:cs typeface="SharpSansDisplayNo1-Book"/>
                        </a:rPr>
                        <a:t>a</a:t>
                      </a:r>
                      <a:r>
                        <a:rPr sz="9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value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of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$592m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compared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with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2,613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worth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$777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(1)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during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the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same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period</a:t>
                      </a:r>
                      <a:r>
                        <a:rPr sz="9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in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2022.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Given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the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uncertain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economic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environment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we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expect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FY2023’s</a:t>
                      </a:r>
                      <a:r>
                        <a:rPr sz="9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total</a:t>
                      </a:r>
                      <a:r>
                        <a:rPr sz="900" spc="-3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volume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to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come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in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slightly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below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2022.</a:t>
                      </a:r>
                      <a:endParaRPr sz="900" dirty="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0" marB="0"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900" b="1" dirty="0">
                          <a:latin typeface="SharpSansDisplayNo1-Semibold"/>
                          <a:cs typeface="SharpSansDisplayNo1-Semibold"/>
                        </a:rPr>
                        <a:t>Dry</a:t>
                      </a:r>
                      <a:r>
                        <a:rPr sz="900" b="1" spc="10" dirty="0">
                          <a:latin typeface="SharpSansDisplayNo1-Semibold"/>
                          <a:cs typeface="SharpSansDisplayNo1-Semibold"/>
                        </a:rPr>
                        <a:t> </a:t>
                      </a:r>
                      <a:r>
                        <a:rPr sz="900" b="1" spc="-10" dirty="0">
                          <a:latin typeface="SharpSansDisplayNo1-Semibold"/>
                          <a:cs typeface="SharpSansDisplayNo1-Semibold"/>
                        </a:rPr>
                        <a:t>powder</a:t>
                      </a:r>
                      <a:endParaRPr sz="900" dirty="0">
                        <a:latin typeface="SharpSansDisplayNo1-Semibold"/>
                        <a:cs typeface="SharpSansDisplayNo1-Semibold"/>
                      </a:endParaRPr>
                    </a:p>
                    <a:p>
                      <a:pPr marR="174625">
                        <a:lnSpc>
                          <a:spcPct val="111100"/>
                        </a:lnSpc>
                        <a:spcBef>
                          <a:spcPts val="150"/>
                        </a:spcBef>
                      </a:pP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In</a:t>
                      </a:r>
                      <a:r>
                        <a:rPr sz="900" spc="-3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North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America,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dry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powder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has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fallen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in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line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with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the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slowdown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of</a:t>
                      </a:r>
                      <a:r>
                        <a:rPr sz="9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fundraising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seen,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and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the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same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was seen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across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Europe. </a:t>
                      </a:r>
                      <a:endParaRPr sz="900" dirty="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984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8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900" b="1" dirty="0">
                          <a:latin typeface="SharpSansDisplayNo1-Semibold"/>
                          <a:cs typeface="SharpSansDisplayNo1-Semibold"/>
                        </a:rPr>
                        <a:t>Political</a:t>
                      </a:r>
                      <a:r>
                        <a:rPr sz="900" b="1" spc="-20" dirty="0">
                          <a:latin typeface="SharpSansDisplayNo1-Semibold"/>
                          <a:cs typeface="SharpSansDisplayNo1-Semibold"/>
                        </a:rPr>
                        <a:t> </a:t>
                      </a:r>
                      <a:r>
                        <a:rPr sz="900" b="1" dirty="0">
                          <a:latin typeface="SharpSansDisplayNo1-Semibold"/>
                          <a:cs typeface="SharpSansDisplayNo1-Semibold"/>
                        </a:rPr>
                        <a:t>Outlook</a:t>
                      </a:r>
                      <a:r>
                        <a:rPr sz="900" b="1" spc="-5" dirty="0">
                          <a:latin typeface="SharpSansDisplayNo1-Semibold"/>
                          <a:cs typeface="SharpSansDisplayNo1-Semibold"/>
                        </a:rPr>
                        <a:t> </a:t>
                      </a:r>
                      <a:r>
                        <a:rPr sz="900" b="1" dirty="0">
                          <a:latin typeface="SharpSansDisplayNo1-Semibold"/>
                          <a:cs typeface="SharpSansDisplayNo1-Semibold"/>
                        </a:rPr>
                        <a:t>(near</a:t>
                      </a:r>
                      <a:r>
                        <a:rPr sz="900" b="1" spc="-5" dirty="0">
                          <a:latin typeface="SharpSansDisplayNo1-Semibold"/>
                          <a:cs typeface="SharpSansDisplayNo1-Semibold"/>
                        </a:rPr>
                        <a:t> </a:t>
                      </a:r>
                      <a:r>
                        <a:rPr sz="900" b="1" spc="-20" dirty="0">
                          <a:latin typeface="SharpSansDisplayNo1-Semibold"/>
                          <a:cs typeface="SharpSansDisplayNo1-Semibold"/>
                        </a:rPr>
                        <a:t>term)</a:t>
                      </a:r>
                      <a:endParaRPr sz="900" dirty="0">
                        <a:latin typeface="SharpSansDisplayNo1-Semibold"/>
                        <a:cs typeface="SharpSansDisplayNo1-Semibold"/>
                      </a:endParaRPr>
                    </a:p>
                    <a:p>
                      <a:pPr marR="189230">
                        <a:lnSpc>
                          <a:spcPct val="111100"/>
                        </a:lnSpc>
                        <a:spcBef>
                          <a:spcPts val="150"/>
                        </a:spcBef>
                      </a:pP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In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the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US,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the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Inflation Reduction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Act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continues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to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fuel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infrastructure</a:t>
                      </a:r>
                      <a:r>
                        <a:rPr sz="9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investment.</a:t>
                      </a:r>
                      <a:r>
                        <a:rPr sz="900" spc="-1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European outlook also positive, with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a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number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of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35" dirty="0">
                          <a:latin typeface="SharpSansDisplayNo1-Book"/>
                          <a:cs typeface="SharpSansDisplayNo1-Book"/>
                        </a:rPr>
                        <a:t>key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 pieces 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of</a:t>
                      </a:r>
                      <a:r>
                        <a:rPr sz="9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legislation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proving</a:t>
                      </a:r>
                      <a:r>
                        <a:rPr sz="900" spc="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favourable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for</a:t>
                      </a:r>
                      <a:r>
                        <a:rPr sz="900" spc="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infrastructure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investors.</a:t>
                      </a:r>
                      <a:r>
                        <a:rPr sz="900" spc="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Latin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America</a:t>
                      </a:r>
                      <a:r>
                        <a:rPr sz="900" spc="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and</a:t>
                      </a:r>
                      <a:r>
                        <a:rPr sz="900" spc="50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40" dirty="0">
                          <a:latin typeface="SharpSansDisplayNo1-Book"/>
                          <a:cs typeface="SharpSansDisplayNo1-Book"/>
                        </a:rPr>
                        <a:t>APAC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continue</a:t>
                      </a:r>
                      <a:r>
                        <a:rPr sz="900" spc="-25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to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</a:t>
                      </a:r>
                      <a:r>
                        <a:rPr sz="900" dirty="0">
                          <a:latin typeface="SharpSansDisplayNo1-Book"/>
                          <a:cs typeface="SharpSansDisplayNo1-Book"/>
                        </a:rPr>
                        <a:t>be</a:t>
                      </a:r>
                      <a:r>
                        <a:rPr sz="900" spc="-20" dirty="0">
                          <a:latin typeface="SharpSansDisplayNo1-Book"/>
                          <a:cs typeface="SharpSansDisplayNo1-Book"/>
                        </a:rPr>
                        <a:t> more </a:t>
                      </a: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volatile.</a:t>
                      </a:r>
                      <a:endParaRPr sz="900" dirty="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98425" marB="0">
                    <a:lnT w="3175">
                      <a:solidFill>
                        <a:srgbClr val="A7A8A9"/>
                      </a:solidFill>
                      <a:prstDash val="solid"/>
                    </a:lnT>
                    <a:lnB w="3175">
                      <a:solidFill>
                        <a:srgbClr val="A7A8A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60000" y="2362192"/>
            <a:ext cx="190500" cy="1905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60000" y="3330567"/>
            <a:ext cx="190500" cy="1905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60000" y="4146542"/>
            <a:ext cx="190500" cy="1905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321800" y="1917694"/>
            <a:ext cx="1844675" cy="4546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SharpSansDisplayNo1-Semibold"/>
                <a:cs typeface="SharpSansDisplayNo1-Semibold"/>
              </a:rPr>
              <a:t>Infrastructure</a:t>
            </a:r>
            <a:r>
              <a:rPr sz="1200" b="1" spc="20" dirty="0">
                <a:latin typeface="SharpSansDisplayNo1-Semibold"/>
                <a:cs typeface="SharpSansDisplayNo1-Semibold"/>
              </a:rPr>
              <a:t> </a:t>
            </a:r>
            <a:r>
              <a:rPr sz="1200" b="1" dirty="0">
                <a:latin typeface="SharpSansDisplayNo1-Semibold"/>
                <a:cs typeface="SharpSansDisplayNo1-Semibold"/>
              </a:rPr>
              <a:t>Dry</a:t>
            </a:r>
            <a:r>
              <a:rPr sz="1200" b="1" spc="35" dirty="0">
                <a:latin typeface="SharpSansDisplayNo1-Semibold"/>
                <a:cs typeface="SharpSansDisplayNo1-Semibold"/>
              </a:rPr>
              <a:t> </a:t>
            </a:r>
            <a:r>
              <a:rPr sz="1200" b="1" spc="-10" dirty="0">
                <a:latin typeface="SharpSansDisplayNo1-Semibold"/>
                <a:cs typeface="SharpSansDisplayNo1-Semibold"/>
              </a:rPr>
              <a:t>Powder</a:t>
            </a:r>
            <a:endParaRPr sz="1200">
              <a:latin typeface="SharpSansDisplayNo1-Semibold"/>
              <a:cs typeface="SharpSansDisplayNo1-Semibold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900" dirty="0">
                <a:latin typeface="SharpSansDisplayNo1-Book"/>
                <a:cs typeface="SharpSansDisplayNo1-Book"/>
              </a:rPr>
              <a:t>USD </a:t>
            </a:r>
            <a:r>
              <a:rPr sz="900" spc="-25" dirty="0">
                <a:latin typeface="SharpSansDisplayNo1-Book"/>
                <a:cs typeface="SharpSansDisplayNo1-Book"/>
              </a:rPr>
              <a:t>Bn</a:t>
            </a:r>
            <a:endParaRPr sz="900">
              <a:latin typeface="SharpSansDisplayNo1-Book"/>
              <a:cs typeface="SharpSansDisplayNo1-Book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34494" y="4188616"/>
            <a:ext cx="107200" cy="1071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82132" y="4188616"/>
            <a:ext cx="107200" cy="10718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941258" y="4188616"/>
            <a:ext cx="107200" cy="107188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9321800" y="4179644"/>
            <a:ext cx="2286387" cy="3661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95"/>
              </a:spcBef>
              <a:tabLst>
                <a:tab pos="840105" algn="l"/>
                <a:tab pos="1797685" algn="l"/>
              </a:tabLst>
            </a:pPr>
            <a:r>
              <a:rPr sz="700" spc="-1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Europe</a:t>
            </a:r>
            <a:r>
              <a:rPr sz="70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	</a:t>
            </a:r>
            <a:r>
              <a:rPr sz="700" spc="-2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North</a:t>
            </a:r>
            <a:r>
              <a:rPr sz="700" spc="-5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 </a:t>
            </a:r>
            <a:r>
              <a:rPr sz="700" spc="-1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America</a:t>
            </a:r>
            <a:r>
              <a:rPr sz="70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	</a:t>
            </a:r>
            <a:r>
              <a:rPr sz="700" spc="-30" dirty="0">
                <a:solidFill>
                  <a:srgbClr val="1D1E1C"/>
                </a:solidFill>
                <a:latin typeface="SharpSansDisplayNo1-Book"/>
                <a:cs typeface="SharpSansDisplayNo1-Book"/>
              </a:rPr>
              <a:t>APAC</a:t>
            </a:r>
            <a:endParaRPr sz="700" dirty="0">
              <a:latin typeface="SharpSansDisplayNo1-Book"/>
              <a:cs typeface="SharpSansDisplayNo1-Book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700" dirty="0">
              <a:latin typeface="SharpSansDisplayNo1-Book"/>
              <a:cs typeface="SharpSansDisplayNo1-Book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latin typeface="SharpSansDisplayNo1-Book"/>
                <a:cs typeface="SharpSansDisplayNo1-Book"/>
              </a:rPr>
              <a:t>Source: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Preqin,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data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at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October</a:t>
            </a:r>
            <a:r>
              <a:rPr sz="900" spc="-10" dirty="0">
                <a:latin typeface="SharpSansDisplayNo1-Book"/>
                <a:cs typeface="SharpSansDisplayNo1-Book"/>
              </a:rPr>
              <a:t> 2023</a:t>
            </a:r>
            <a:endParaRPr sz="900" dirty="0">
              <a:latin typeface="SharpSansDisplayNo1-Book"/>
              <a:cs typeface="SharpSansDisplayNo1-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25768" y="3957255"/>
            <a:ext cx="7747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221F1F"/>
                </a:solidFill>
                <a:latin typeface="SharpSansDisplayNo1-Book"/>
                <a:cs typeface="SharpSansDisplayNo1-Book"/>
              </a:rPr>
              <a:t>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73885" y="3760045"/>
            <a:ext cx="129539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solidFill>
                  <a:srgbClr val="221F1F"/>
                </a:solidFill>
                <a:latin typeface="SharpSansDisplayNo1-Book"/>
                <a:cs typeface="SharpSansDisplayNo1-Book"/>
              </a:rPr>
              <a:t>20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373885" y="3562835"/>
            <a:ext cx="129539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solidFill>
                  <a:srgbClr val="221F1F"/>
                </a:solidFill>
                <a:latin typeface="SharpSansDisplayNo1-Book"/>
                <a:cs typeface="SharpSansDisplayNo1-Book"/>
              </a:rPr>
              <a:t>40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373885" y="3365625"/>
            <a:ext cx="129539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solidFill>
                  <a:srgbClr val="221F1F"/>
                </a:solidFill>
                <a:latin typeface="SharpSansDisplayNo1-Book"/>
                <a:cs typeface="SharpSansDisplayNo1-Book"/>
              </a:rPr>
              <a:t>60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373885" y="3168416"/>
            <a:ext cx="129539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solidFill>
                  <a:srgbClr val="221F1F"/>
                </a:solidFill>
                <a:latin typeface="SharpSansDisplayNo1-Book"/>
                <a:cs typeface="SharpSansDisplayNo1-Book"/>
              </a:rPr>
              <a:t>80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322004" y="2971288"/>
            <a:ext cx="18161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solidFill>
                  <a:srgbClr val="221F1F"/>
                </a:solidFill>
                <a:latin typeface="SharpSansDisplayNo1-Book"/>
                <a:cs typeface="SharpSansDisplayNo1-Book"/>
              </a:rPr>
              <a:t>100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322004" y="2774078"/>
            <a:ext cx="18161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solidFill>
                  <a:srgbClr val="221F1F"/>
                </a:solidFill>
                <a:latin typeface="SharpSansDisplayNo1-Book"/>
                <a:cs typeface="SharpSansDisplayNo1-Book"/>
              </a:rPr>
              <a:t>120</a:t>
            </a:r>
            <a:endParaRPr sz="700">
              <a:latin typeface="SharpSansDisplayNo1-Book"/>
              <a:cs typeface="SharpSansDisplayNo1-Boo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322004" y="2379658"/>
            <a:ext cx="181610" cy="328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solidFill>
                  <a:srgbClr val="221F1F"/>
                </a:solidFill>
                <a:latin typeface="SharpSansDisplayNo1-Book"/>
                <a:cs typeface="SharpSansDisplayNo1-Book"/>
              </a:rPr>
              <a:t>160</a:t>
            </a:r>
            <a:endParaRPr sz="700">
              <a:latin typeface="SharpSansDisplayNo1-Book"/>
              <a:cs typeface="SharpSansDisplayNo1-Book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500">
              <a:latin typeface="SharpSansDisplayNo1-Book"/>
              <a:cs typeface="SharpSansDisplayNo1-Book"/>
            </a:endParaRPr>
          </a:p>
          <a:p>
            <a:pPr marL="12700">
              <a:lnSpc>
                <a:spcPct val="100000"/>
              </a:lnSpc>
            </a:pPr>
            <a:r>
              <a:rPr sz="700" spc="-25" dirty="0">
                <a:solidFill>
                  <a:srgbClr val="221F1F"/>
                </a:solidFill>
                <a:latin typeface="SharpSansDisplayNo1-Book"/>
                <a:cs typeface="SharpSansDisplayNo1-Book"/>
              </a:rPr>
              <a:t>140</a:t>
            </a:r>
            <a:endParaRPr sz="700">
              <a:latin typeface="SharpSansDisplayNo1-Book"/>
              <a:cs typeface="SharpSansDisplayNo1-Book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9526368" y="2556306"/>
            <a:ext cx="4959350" cy="1452880"/>
            <a:chOff x="9526368" y="2556306"/>
            <a:chExt cx="4959350" cy="1452880"/>
          </a:xfrm>
        </p:grpSpPr>
        <p:sp>
          <p:nvSpPr>
            <p:cNvPr id="23" name="object 23"/>
            <p:cNvSpPr/>
            <p:nvPr/>
          </p:nvSpPr>
          <p:spPr>
            <a:xfrm>
              <a:off x="9526368" y="3608320"/>
              <a:ext cx="488950" cy="197485"/>
            </a:xfrm>
            <a:custGeom>
              <a:avLst/>
              <a:gdLst/>
              <a:ahLst/>
              <a:cxnLst/>
              <a:rect l="l" t="t" r="r" b="b"/>
              <a:pathLst>
                <a:path w="488950" h="197485">
                  <a:moveTo>
                    <a:pt x="0" y="197192"/>
                  </a:moveTo>
                  <a:lnTo>
                    <a:pt x="40147" y="197192"/>
                  </a:lnTo>
                </a:path>
                <a:path w="488950" h="197485">
                  <a:moveTo>
                    <a:pt x="125161" y="197192"/>
                  </a:moveTo>
                  <a:lnTo>
                    <a:pt x="134597" y="197192"/>
                  </a:lnTo>
                </a:path>
                <a:path w="488950" h="197485">
                  <a:moveTo>
                    <a:pt x="219610" y="197192"/>
                  </a:moveTo>
                  <a:lnTo>
                    <a:pt x="394337" y="197192"/>
                  </a:lnTo>
                </a:path>
                <a:path w="488950" h="197485">
                  <a:moveTo>
                    <a:pt x="0" y="0"/>
                  </a:moveTo>
                  <a:lnTo>
                    <a:pt x="488787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755415" y="3946499"/>
              <a:ext cx="85090" cy="56515"/>
            </a:xfrm>
            <a:custGeom>
              <a:avLst/>
              <a:gdLst/>
              <a:ahLst/>
              <a:cxnLst/>
              <a:rect l="l" t="t" r="r" b="b"/>
              <a:pathLst>
                <a:path w="85090" h="56514">
                  <a:moveTo>
                    <a:pt x="85013" y="0"/>
                  </a:moveTo>
                  <a:lnTo>
                    <a:pt x="0" y="0"/>
                  </a:lnTo>
                  <a:lnTo>
                    <a:pt x="0" y="56197"/>
                  </a:lnTo>
                  <a:lnTo>
                    <a:pt x="85013" y="56197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2AB8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660966" y="3630015"/>
              <a:ext cx="85090" cy="372745"/>
            </a:xfrm>
            <a:custGeom>
              <a:avLst/>
              <a:gdLst/>
              <a:ahLst/>
              <a:cxnLst/>
              <a:rect l="l" t="t" r="r" b="b"/>
              <a:pathLst>
                <a:path w="85090" h="372745">
                  <a:moveTo>
                    <a:pt x="85013" y="0"/>
                  </a:moveTo>
                  <a:lnTo>
                    <a:pt x="0" y="0"/>
                  </a:lnTo>
                  <a:lnTo>
                    <a:pt x="0" y="372681"/>
                  </a:lnTo>
                  <a:lnTo>
                    <a:pt x="85013" y="372681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005720" y="3608320"/>
              <a:ext cx="718185" cy="197485"/>
            </a:xfrm>
            <a:custGeom>
              <a:avLst/>
              <a:gdLst/>
              <a:ahLst/>
              <a:cxnLst/>
              <a:rect l="l" t="t" r="r" b="b"/>
              <a:pathLst>
                <a:path w="718184" h="197485">
                  <a:moveTo>
                    <a:pt x="0" y="197192"/>
                  </a:moveTo>
                  <a:lnTo>
                    <a:pt x="9436" y="197192"/>
                  </a:lnTo>
                </a:path>
                <a:path w="718184" h="197485">
                  <a:moveTo>
                    <a:pt x="94449" y="197192"/>
                  </a:moveTo>
                  <a:lnTo>
                    <a:pt x="269189" y="197192"/>
                  </a:lnTo>
                </a:path>
                <a:path w="718184" h="197485">
                  <a:moveTo>
                    <a:pt x="94449" y="0"/>
                  </a:moveTo>
                  <a:lnTo>
                    <a:pt x="717829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109606" y="3924808"/>
              <a:ext cx="85090" cy="78105"/>
            </a:xfrm>
            <a:custGeom>
              <a:avLst/>
              <a:gdLst/>
              <a:ahLst/>
              <a:cxnLst/>
              <a:rect l="l" t="t" r="r" b="b"/>
              <a:pathLst>
                <a:path w="85090" h="78104">
                  <a:moveTo>
                    <a:pt x="85013" y="0"/>
                  </a:moveTo>
                  <a:lnTo>
                    <a:pt x="0" y="0"/>
                  </a:lnTo>
                  <a:lnTo>
                    <a:pt x="0" y="77889"/>
                  </a:lnTo>
                  <a:lnTo>
                    <a:pt x="85013" y="77889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2AB8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015156" y="3579723"/>
              <a:ext cx="85090" cy="423545"/>
            </a:xfrm>
            <a:custGeom>
              <a:avLst/>
              <a:gdLst/>
              <a:ahLst/>
              <a:cxnLst/>
              <a:rect l="l" t="t" r="r" b="b"/>
              <a:pathLst>
                <a:path w="85090" h="423545">
                  <a:moveTo>
                    <a:pt x="85013" y="0"/>
                  </a:moveTo>
                  <a:lnTo>
                    <a:pt x="0" y="0"/>
                  </a:lnTo>
                  <a:lnTo>
                    <a:pt x="0" y="422986"/>
                  </a:lnTo>
                  <a:lnTo>
                    <a:pt x="85013" y="422986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359923" y="3805513"/>
              <a:ext cx="269240" cy="0"/>
            </a:xfrm>
            <a:custGeom>
              <a:avLst/>
              <a:gdLst/>
              <a:ahLst/>
              <a:cxnLst/>
              <a:rect l="l" t="t" r="r" b="b"/>
              <a:pathLst>
                <a:path w="269240">
                  <a:moveTo>
                    <a:pt x="0" y="0"/>
                  </a:moveTo>
                  <a:lnTo>
                    <a:pt x="9436" y="0"/>
                  </a:lnTo>
                </a:path>
                <a:path w="269240">
                  <a:moveTo>
                    <a:pt x="94449" y="0"/>
                  </a:moveTo>
                  <a:lnTo>
                    <a:pt x="269176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463809" y="3913962"/>
              <a:ext cx="85090" cy="88900"/>
            </a:xfrm>
            <a:custGeom>
              <a:avLst/>
              <a:gdLst/>
              <a:ahLst/>
              <a:cxnLst/>
              <a:rect l="l" t="t" r="r" b="b"/>
              <a:pathLst>
                <a:path w="85090" h="88900">
                  <a:moveTo>
                    <a:pt x="85013" y="0"/>
                  </a:moveTo>
                  <a:lnTo>
                    <a:pt x="0" y="0"/>
                  </a:lnTo>
                  <a:lnTo>
                    <a:pt x="0" y="88734"/>
                  </a:lnTo>
                  <a:lnTo>
                    <a:pt x="85013" y="88734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2AB8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369359" y="3639870"/>
              <a:ext cx="85090" cy="363220"/>
            </a:xfrm>
            <a:custGeom>
              <a:avLst/>
              <a:gdLst/>
              <a:ahLst/>
              <a:cxnLst/>
              <a:rect l="l" t="t" r="r" b="b"/>
              <a:pathLst>
                <a:path w="85090" h="363220">
                  <a:moveTo>
                    <a:pt x="85013" y="0"/>
                  </a:moveTo>
                  <a:lnTo>
                    <a:pt x="0" y="0"/>
                  </a:lnTo>
                  <a:lnTo>
                    <a:pt x="0" y="362826"/>
                  </a:lnTo>
                  <a:lnTo>
                    <a:pt x="85013" y="362826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714113" y="3608320"/>
              <a:ext cx="363855" cy="197485"/>
            </a:xfrm>
            <a:custGeom>
              <a:avLst/>
              <a:gdLst/>
              <a:ahLst/>
              <a:cxnLst/>
              <a:rect l="l" t="t" r="r" b="b"/>
              <a:pathLst>
                <a:path w="363854" h="197485">
                  <a:moveTo>
                    <a:pt x="0" y="197192"/>
                  </a:moveTo>
                  <a:lnTo>
                    <a:pt x="9436" y="197192"/>
                  </a:lnTo>
                </a:path>
                <a:path w="363854" h="197485">
                  <a:moveTo>
                    <a:pt x="94449" y="197192"/>
                  </a:moveTo>
                  <a:lnTo>
                    <a:pt x="269176" y="197192"/>
                  </a:lnTo>
                </a:path>
                <a:path w="363854" h="197485">
                  <a:moveTo>
                    <a:pt x="94449" y="0"/>
                  </a:moveTo>
                  <a:lnTo>
                    <a:pt x="363626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817999" y="3853827"/>
              <a:ext cx="85090" cy="149225"/>
            </a:xfrm>
            <a:custGeom>
              <a:avLst/>
              <a:gdLst/>
              <a:ahLst/>
              <a:cxnLst/>
              <a:rect l="l" t="t" r="r" b="b"/>
              <a:pathLst>
                <a:path w="85090" h="149225">
                  <a:moveTo>
                    <a:pt x="85013" y="0"/>
                  </a:moveTo>
                  <a:lnTo>
                    <a:pt x="0" y="0"/>
                  </a:lnTo>
                  <a:lnTo>
                    <a:pt x="0" y="148882"/>
                  </a:lnTo>
                  <a:lnTo>
                    <a:pt x="85013" y="148882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2AB8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723549" y="3543249"/>
              <a:ext cx="85090" cy="459740"/>
            </a:xfrm>
            <a:custGeom>
              <a:avLst/>
              <a:gdLst/>
              <a:ahLst/>
              <a:cxnLst/>
              <a:rect l="l" t="t" r="r" b="b"/>
              <a:pathLst>
                <a:path w="85090" h="459739">
                  <a:moveTo>
                    <a:pt x="85013" y="0"/>
                  </a:moveTo>
                  <a:lnTo>
                    <a:pt x="0" y="0"/>
                  </a:lnTo>
                  <a:lnTo>
                    <a:pt x="0" y="459460"/>
                  </a:lnTo>
                  <a:lnTo>
                    <a:pt x="85013" y="459460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068303" y="3608320"/>
              <a:ext cx="363855" cy="197485"/>
            </a:xfrm>
            <a:custGeom>
              <a:avLst/>
              <a:gdLst/>
              <a:ahLst/>
              <a:cxnLst/>
              <a:rect l="l" t="t" r="r" b="b"/>
              <a:pathLst>
                <a:path w="363854" h="197485">
                  <a:moveTo>
                    <a:pt x="0" y="197192"/>
                  </a:moveTo>
                  <a:lnTo>
                    <a:pt x="9436" y="197192"/>
                  </a:lnTo>
                </a:path>
                <a:path w="363854" h="197485">
                  <a:moveTo>
                    <a:pt x="94449" y="197192"/>
                  </a:moveTo>
                  <a:lnTo>
                    <a:pt x="269189" y="197192"/>
                  </a:lnTo>
                </a:path>
                <a:path w="363854" h="197485">
                  <a:moveTo>
                    <a:pt x="94449" y="0"/>
                  </a:moveTo>
                  <a:lnTo>
                    <a:pt x="363639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172202" y="3860723"/>
              <a:ext cx="85090" cy="142240"/>
            </a:xfrm>
            <a:custGeom>
              <a:avLst/>
              <a:gdLst/>
              <a:ahLst/>
              <a:cxnLst/>
              <a:rect l="l" t="t" r="r" b="b"/>
              <a:pathLst>
                <a:path w="85090" h="142239">
                  <a:moveTo>
                    <a:pt x="85013" y="0"/>
                  </a:moveTo>
                  <a:lnTo>
                    <a:pt x="0" y="0"/>
                  </a:lnTo>
                  <a:lnTo>
                    <a:pt x="0" y="141973"/>
                  </a:lnTo>
                  <a:lnTo>
                    <a:pt x="85013" y="141973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2AB8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077739" y="3526485"/>
              <a:ext cx="85090" cy="476250"/>
            </a:xfrm>
            <a:custGeom>
              <a:avLst/>
              <a:gdLst/>
              <a:ahLst/>
              <a:cxnLst/>
              <a:rect l="l" t="t" r="r" b="b"/>
              <a:pathLst>
                <a:path w="85090" h="476250">
                  <a:moveTo>
                    <a:pt x="85013" y="0"/>
                  </a:moveTo>
                  <a:lnTo>
                    <a:pt x="0" y="0"/>
                  </a:lnTo>
                  <a:lnTo>
                    <a:pt x="0" y="476211"/>
                  </a:lnTo>
                  <a:lnTo>
                    <a:pt x="85013" y="476211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1422506" y="3805513"/>
              <a:ext cx="269240" cy="0"/>
            </a:xfrm>
            <a:custGeom>
              <a:avLst/>
              <a:gdLst/>
              <a:ahLst/>
              <a:cxnLst/>
              <a:rect l="l" t="t" r="r" b="b"/>
              <a:pathLst>
                <a:path w="269240">
                  <a:moveTo>
                    <a:pt x="0" y="0"/>
                  </a:moveTo>
                  <a:lnTo>
                    <a:pt x="9436" y="0"/>
                  </a:lnTo>
                </a:path>
                <a:path w="269240">
                  <a:moveTo>
                    <a:pt x="94449" y="0"/>
                  </a:moveTo>
                  <a:lnTo>
                    <a:pt x="269176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526392" y="3824249"/>
              <a:ext cx="85090" cy="179070"/>
            </a:xfrm>
            <a:custGeom>
              <a:avLst/>
              <a:gdLst/>
              <a:ahLst/>
              <a:cxnLst/>
              <a:rect l="l" t="t" r="r" b="b"/>
              <a:pathLst>
                <a:path w="85090" h="179070">
                  <a:moveTo>
                    <a:pt x="85013" y="0"/>
                  </a:moveTo>
                  <a:lnTo>
                    <a:pt x="0" y="0"/>
                  </a:lnTo>
                  <a:lnTo>
                    <a:pt x="0" y="178447"/>
                  </a:lnTo>
                  <a:lnTo>
                    <a:pt x="85013" y="178447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2AB8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1516956" y="3608320"/>
              <a:ext cx="175260" cy="0"/>
            </a:xfrm>
            <a:custGeom>
              <a:avLst/>
              <a:gdLst/>
              <a:ahLst/>
              <a:cxnLst/>
              <a:rect l="l" t="t" r="r" b="b"/>
              <a:pathLst>
                <a:path w="175259">
                  <a:moveTo>
                    <a:pt x="0" y="0"/>
                  </a:moveTo>
                  <a:lnTo>
                    <a:pt x="174726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431942" y="3527475"/>
              <a:ext cx="85090" cy="475615"/>
            </a:xfrm>
            <a:custGeom>
              <a:avLst/>
              <a:gdLst/>
              <a:ahLst/>
              <a:cxnLst/>
              <a:rect l="l" t="t" r="r" b="b"/>
              <a:pathLst>
                <a:path w="85090" h="475614">
                  <a:moveTo>
                    <a:pt x="85013" y="0"/>
                  </a:moveTo>
                  <a:lnTo>
                    <a:pt x="0" y="0"/>
                  </a:lnTo>
                  <a:lnTo>
                    <a:pt x="0" y="475234"/>
                  </a:lnTo>
                  <a:lnTo>
                    <a:pt x="85013" y="475234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1776697" y="3805513"/>
              <a:ext cx="269240" cy="0"/>
            </a:xfrm>
            <a:custGeom>
              <a:avLst/>
              <a:gdLst/>
              <a:ahLst/>
              <a:cxnLst/>
              <a:rect l="l" t="t" r="r" b="b"/>
              <a:pathLst>
                <a:path w="269240">
                  <a:moveTo>
                    <a:pt x="0" y="0"/>
                  </a:moveTo>
                  <a:lnTo>
                    <a:pt x="9436" y="0"/>
                  </a:lnTo>
                </a:path>
                <a:path w="269240">
                  <a:moveTo>
                    <a:pt x="94449" y="0"/>
                  </a:moveTo>
                  <a:lnTo>
                    <a:pt x="103886" y="0"/>
                  </a:lnTo>
                </a:path>
                <a:path w="269240">
                  <a:moveTo>
                    <a:pt x="188899" y="0"/>
                  </a:moveTo>
                  <a:lnTo>
                    <a:pt x="269189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1880583" y="3765092"/>
              <a:ext cx="85090" cy="238125"/>
            </a:xfrm>
            <a:custGeom>
              <a:avLst/>
              <a:gdLst/>
              <a:ahLst/>
              <a:cxnLst/>
              <a:rect l="l" t="t" r="r" b="b"/>
              <a:pathLst>
                <a:path w="85090" h="238125">
                  <a:moveTo>
                    <a:pt x="85013" y="0"/>
                  </a:moveTo>
                  <a:lnTo>
                    <a:pt x="0" y="0"/>
                  </a:lnTo>
                  <a:lnTo>
                    <a:pt x="0" y="237616"/>
                  </a:lnTo>
                  <a:lnTo>
                    <a:pt x="85013" y="237616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2AB8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526368" y="3411128"/>
              <a:ext cx="2614295" cy="197485"/>
            </a:xfrm>
            <a:custGeom>
              <a:avLst/>
              <a:gdLst/>
              <a:ahLst/>
              <a:cxnLst/>
              <a:rect l="l" t="t" r="r" b="b"/>
              <a:pathLst>
                <a:path w="2614295" h="197485">
                  <a:moveTo>
                    <a:pt x="2250328" y="197191"/>
                  </a:moveTo>
                  <a:lnTo>
                    <a:pt x="2259764" y="197191"/>
                  </a:lnTo>
                </a:path>
                <a:path w="2614295" h="197485">
                  <a:moveTo>
                    <a:pt x="2344778" y="197191"/>
                  </a:moveTo>
                  <a:lnTo>
                    <a:pt x="2519517" y="197191"/>
                  </a:lnTo>
                </a:path>
                <a:path w="2614295" h="197485">
                  <a:moveTo>
                    <a:pt x="0" y="0"/>
                  </a:moveTo>
                  <a:lnTo>
                    <a:pt x="2259764" y="0"/>
                  </a:lnTo>
                </a:path>
                <a:path w="2614295" h="197485">
                  <a:moveTo>
                    <a:pt x="2344778" y="0"/>
                  </a:moveTo>
                  <a:lnTo>
                    <a:pt x="2613967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1786133" y="3312528"/>
              <a:ext cx="85090" cy="690245"/>
            </a:xfrm>
            <a:custGeom>
              <a:avLst/>
              <a:gdLst/>
              <a:ahLst/>
              <a:cxnLst/>
              <a:rect l="l" t="t" r="r" b="b"/>
              <a:pathLst>
                <a:path w="85090" h="690245">
                  <a:moveTo>
                    <a:pt x="85013" y="0"/>
                  </a:moveTo>
                  <a:lnTo>
                    <a:pt x="0" y="0"/>
                  </a:lnTo>
                  <a:lnTo>
                    <a:pt x="0" y="690181"/>
                  </a:lnTo>
                  <a:lnTo>
                    <a:pt x="85013" y="690181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130900" y="3805513"/>
              <a:ext cx="269240" cy="0"/>
            </a:xfrm>
            <a:custGeom>
              <a:avLst/>
              <a:gdLst/>
              <a:ahLst/>
              <a:cxnLst/>
              <a:rect l="l" t="t" r="r" b="b"/>
              <a:pathLst>
                <a:path w="269240">
                  <a:moveTo>
                    <a:pt x="0" y="0"/>
                  </a:moveTo>
                  <a:lnTo>
                    <a:pt x="9436" y="0"/>
                  </a:lnTo>
                </a:path>
                <a:path w="269240">
                  <a:moveTo>
                    <a:pt x="94449" y="0"/>
                  </a:moveTo>
                  <a:lnTo>
                    <a:pt x="103886" y="0"/>
                  </a:lnTo>
                </a:path>
                <a:path w="269240">
                  <a:moveTo>
                    <a:pt x="188899" y="0"/>
                  </a:moveTo>
                  <a:lnTo>
                    <a:pt x="269176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2234786" y="3712832"/>
              <a:ext cx="85090" cy="290195"/>
            </a:xfrm>
            <a:custGeom>
              <a:avLst/>
              <a:gdLst/>
              <a:ahLst/>
              <a:cxnLst/>
              <a:rect l="l" t="t" r="r" b="b"/>
              <a:pathLst>
                <a:path w="85090" h="290195">
                  <a:moveTo>
                    <a:pt x="85013" y="0"/>
                  </a:moveTo>
                  <a:lnTo>
                    <a:pt x="0" y="0"/>
                  </a:lnTo>
                  <a:lnTo>
                    <a:pt x="0" y="289864"/>
                  </a:lnTo>
                  <a:lnTo>
                    <a:pt x="85013" y="289864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2AB8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2130900" y="3411128"/>
              <a:ext cx="269240" cy="197485"/>
            </a:xfrm>
            <a:custGeom>
              <a:avLst/>
              <a:gdLst/>
              <a:ahLst/>
              <a:cxnLst/>
              <a:rect l="l" t="t" r="r" b="b"/>
              <a:pathLst>
                <a:path w="269240" h="197485">
                  <a:moveTo>
                    <a:pt x="0" y="197191"/>
                  </a:moveTo>
                  <a:lnTo>
                    <a:pt x="9436" y="197191"/>
                  </a:lnTo>
                </a:path>
                <a:path w="269240" h="197485">
                  <a:moveTo>
                    <a:pt x="94449" y="197191"/>
                  </a:moveTo>
                  <a:lnTo>
                    <a:pt x="269176" y="197191"/>
                  </a:lnTo>
                </a:path>
                <a:path w="269240" h="197485">
                  <a:moveTo>
                    <a:pt x="94449" y="0"/>
                  </a:moveTo>
                  <a:lnTo>
                    <a:pt x="269176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2140336" y="3293795"/>
              <a:ext cx="85090" cy="709295"/>
            </a:xfrm>
            <a:custGeom>
              <a:avLst/>
              <a:gdLst/>
              <a:ahLst/>
              <a:cxnLst/>
              <a:rect l="l" t="t" r="r" b="b"/>
              <a:pathLst>
                <a:path w="85090" h="709295">
                  <a:moveTo>
                    <a:pt x="85013" y="0"/>
                  </a:moveTo>
                  <a:lnTo>
                    <a:pt x="0" y="0"/>
                  </a:lnTo>
                  <a:lnTo>
                    <a:pt x="0" y="708901"/>
                  </a:lnTo>
                  <a:lnTo>
                    <a:pt x="85013" y="708901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2485090" y="3805513"/>
              <a:ext cx="269240" cy="0"/>
            </a:xfrm>
            <a:custGeom>
              <a:avLst/>
              <a:gdLst/>
              <a:ahLst/>
              <a:cxnLst/>
              <a:rect l="l" t="t" r="r" b="b"/>
              <a:pathLst>
                <a:path w="269240">
                  <a:moveTo>
                    <a:pt x="0" y="0"/>
                  </a:moveTo>
                  <a:lnTo>
                    <a:pt x="9436" y="0"/>
                  </a:lnTo>
                </a:path>
                <a:path w="269240">
                  <a:moveTo>
                    <a:pt x="94449" y="0"/>
                  </a:moveTo>
                  <a:lnTo>
                    <a:pt x="103886" y="0"/>
                  </a:lnTo>
                </a:path>
                <a:path w="269240">
                  <a:moveTo>
                    <a:pt x="188899" y="0"/>
                  </a:moveTo>
                  <a:lnTo>
                    <a:pt x="269176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2588976" y="3730574"/>
              <a:ext cx="85090" cy="272415"/>
            </a:xfrm>
            <a:custGeom>
              <a:avLst/>
              <a:gdLst/>
              <a:ahLst/>
              <a:cxnLst/>
              <a:rect l="l" t="t" r="r" b="b"/>
              <a:pathLst>
                <a:path w="85090" h="272414">
                  <a:moveTo>
                    <a:pt x="85013" y="0"/>
                  </a:moveTo>
                  <a:lnTo>
                    <a:pt x="0" y="0"/>
                  </a:lnTo>
                  <a:lnTo>
                    <a:pt x="0" y="272122"/>
                  </a:lnTo>
                  <a:lnTo>
                    <a:pt x="85013" y="272122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2AB8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526368" y="3213937"/>
              <a:ext cx="3228340" cy="394970"/>
            </a:xfrm>
            <a:custGeom>
              <a:avLst/>
              <a:gdLst/>
              <a:ahLst/>
              <a:cxnLst/>
              <a:rect l="l" t="t" r="r" b="b"/>
              <a:pathLst>
                <a:path w="3228340" h="394970">
                  <a:moveTo>
                    <a:pt x="2958721" y="394383"/>
                  </a:moveTo>
                  <a:lnTo>
                    <a:pt x="2968157" y="394383"/>
                  </a:lnTo>
                </a:path>
                <a:path w="3228340" h="394970">
                  <a:moveTo>
                    <a:pt x="3053171" y="394383"/>
                  </a:moveTo>
                  <a:lnTo>
                    <a:pt x="3227898" y="394383"/>
                  </a:lnTo>
                </a:path>
                <a:path w="3228340" h="394970">
                  <a:moveTo>
                    <a:pt x="2958721" y="197191"/>
                  </a:moveTo>
                  <a:lnTo>
                    <a:pt x="2968157" y="197191"/>
                  </a:lnTo>
                </a:path>
                <a:path w="3228340" h="394970">
                  <a:moveTo>
                    <a:pt x="3053171" y="197191"/>
                  </a:moveTo>
                  <a:lnTo>
                    <a:pt x="3227898" y="197191"/>
                  </a:lnTo>
                </a:path>
                <a:path w="3228340" h="394970">
                  <a:moveTo>
                    <a:pt x="0" y="0"/>
                  </a:moveTo>
                  <a:lnTo>
                    <a:pt x="3227898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2494526" y="3243516"/>
              <a:ext cx="85090" cy="759460"/>
            </a:xfrm>
            <a:custGeom>
              <a:avLst/>
              <a:gdLst/>
              <a:ahLst/>
              <a:cxnLst/>
              <a:rect l="l" t="t" r="r" b="b"/>
              <a:pathLst>
                <a:path w="85090" h="759460">
                  <a:moveTo>
                    <a:pt x="85013" y="0"/>
                  </a:moveTo>
                  <a:lnTo>
                    <a:pt x="0" y="0"/>
                  </a:lnTo>
                  <a:lnTo>
                    <a:pt x="0" y="759193"/>
                  </a:lnTo>
                  <a:lnTo>
                    <a:pt x="85013" y="759193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2839280" y="3805513"/>
              <a:ext cx="269240" cy="0"/>
            </a:xfrm>
            <a:custGeom>
              <a:avLst/>
              <a:gdLst/>
              <a:ahLst/>
              <a:cxnLst/>
              <a:rect l="l" t="t" r="r" b="b"/>
              <a:pathLst>
                <a:path w="269240">
                  <a:moveTo>
                    <a:pt x="0" y="0"/>
                  </a:moveTo>
                  <a:lnTo>
                    <a:pt x="9436" y="0"/>
                  </a:lnTo>
                </a:path>
                <a:path w="269240">
                  <a:moveTo>
                    <a:pt x="94449" y="0"/>
                  </a:moveTo>
                  <a:lnTo>
                    <a:pt x="103898" y="0"/>
                  </a:lnTo>
                </a:path>
                <a:path w="269240">
                  <a:moveTo>
                    <a:pt x="188912" y="0"/>
                  </a:moveTo>
                  <a:lnTo>
                    <a:pt x="269189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2943179" y="3800589"/>
              <a:ext cx="85090" cy="202565"/>
            </a:xfrm>
            <a:custGeom>
              <a:avLst/>
              <a:gdLst/>
              <a:ahLst/>
              <a:cxnLst/>
              <a:rect l="l" t="t" r="r" b="b"/>
              <a:pathLst>
                <a:path w="85090" h="202564">
                  <a:moveTo>
                    <a:pt x="85013" y="0"/>
                  </a:moveTo>
                  <a:lnTo>
                    <a:pt x="0" y="0"/>
                  </a:lnTo>
                  <a:lnTo>
                    <a:pt x="0" y="202120"/>
                  </a:lnTo>
                  <a:lnTo>
                    <a:pt x="85013" y="202120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2AB8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526368" y="3016745"/>
              <a:ext cx="3582670" cy="591820"/>
            </a:xfrm>
            <a:custGeom>
              <a:avLst/>
              <a:gdLst/>
              <a:ahLst/>
              <a:cxnLst/>
              <a:rect l="l" t="t" r="r" b="b"/>
              <a:pathLst>
                <a:path w="3582669" h="591820">
                  <a:moveTo>
                    <a:pt x="3312911" y="591574"/>
                  </a:moveTo>
                  <a:lnTo>
                    <a:pt x="3322347" y="591574"/>
                  </a:lnTo>
                </a:path>
                <a:path w="3582669" h="591820">
                  <a:moveTo>
                    <a:pt x="3407361" y="591574"/>
                  </a:moveTo>
                  <a:lnTo>
                    <a:pt x="3582101" y="591574"/>
                  </a:lnTo>
                </a:path>
                <a:path w="3582669" h="591820">
                  <a:moveTo>
                    <a:pt x="3312911" y="394383"/>
                  </a:moveTo>
                  <a:lnTo>
                    <a:pt x="3322347" y="394383"/>
                  </a:lnTo>
                </a:path>
                <a:path w="3582669" h="591820">
                  <a:moveTo>
                    <a:pt x="3407361" y="394383"/>
                  </a:moveTo>
                  <a:lnTo>
                    <a:pt x="3582101" y="394383"/>
                  </a:lnTo>
                </a:path>
                <a:path w="3582669" h="591820">
                  <a:moveTo>
                    <a:pt x="3312911" y="197191"/>
                  </a:moveTo>
                  <a:lnTo>
                    <a:pt x="3322347" y="197191"/>
                  </a:lnTo>
                </a:path>
                <a:path w="3582669" h="591820">
                  <a:moveTo>
                    <a:pt x="3407361" y="197191"/>
                  </a:moveTo>
                  <a:lnTo>
                    <a:pt x="3582101" y="197191"/>
                  </a:lnTo>
                </a:path>
                <a:path w="3582669" h="591820">
                  <a:moveTo>
                    <a:pt x="0" y="0"/>
                  </a:moveTo>
                  <a:lnTo>
                    <a:pt x="3322347" y="0"/>
                  </a:lnTo>
                </a:path>
                <a:path w="3582669" h="591820">
                  <a:moveTo>
                    <a:pt x="3407361" y="0"/>
                  </a:moveTo>
                  <a:lnTo>
                    <a:pt x="3582101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2848716" y="2932938"/>
              <a:ext cx="85090" cy="1069975"/>
            </a:xfrm>
            <a:custGeom>
              <a:avLst/>
              <a:gdLst/>
              <a:ahLst/>
              <a:cxnLst/>
              <a:rect l="l" t="t" r="r" b="b"/>
              <a:pathLst>
                <a:path w="85090" h="1069975">
                  <a:moveTo>
                    <a:pt x="85013" y="0"/>
                  </a:moveTo>
                  <a:lnTo>
                    <a:pt x="0" y="0"/>
                  </a:lnTo>
                  <a:lnTo>
                    <a:pt x="0" y="1069771"/>
                  </a:lnTo>
                  <a:lnTo>
                    <a:pt x="85013" y="1069771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3193483" y="3805513"/>
              <a:ext cx="269240" cy="0"/>
            </a:xfrm>
            <a:custGeom>
              <a:avLst/>
              <a:gdLst/>
              <a:ahLst/>
              <a:cxnLst/>
              <a:rect l="l" t="t" r="r" b="b"/>
              <a:pathLst>
                <a:path w="269240">
                  <a:moveTo>
                    <a:pt x="0" y="0"/>
                  </a:moveTo>
                  <a:lnTo>
                    <a:pt x="9436" y="0"/>
                  </a:lnTo>
                </a:path>
                <a:path w="269240">
                  <a:moveTo>
                    <a:pt x="94449" y="0"/>
                  </a:moveTo>
                  <a:lnTo>
                    <a:pt x="103886" y="0"/>
                  </a:lnTo>
                </a:path>
                <a:path w="269240">
                  <a:moveTo>
                    <a:pt x="188899" y="0"/>
                  </a:moveTo>
                  <a:lnTo>
                    <a:pt x="269176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3297369" y="3788753"/>
              <a:ext cx="85090" cy="213995"/>
            </a:xfrm>
            <a:custGeom>
              <a:avLst/>
              <a:gdLst/>
              <a:ahLst/>
              <a:cxnLst/>
              <a:rect l="l" t="t" r="r" b="b"/>
              <a:pathLst>
                <a:path w="85090" h="213995">
                  <a:moveTo>
                    <a:pt x="85013" y="0"/>
                  </a:moveTo>
                  <a:lnTo>
                    <a:pt x="0" y="0"/>
                  </a:lnTo>
                  <a:lnTo>
                    <a:pt x="0" y="213944"/>
                  </a:lnTo>
                  <a:lnTo>
                    <a:pt x="85013" y="213944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2AB8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526368" y="2819553"/>
              <a:ext cx="4030979" cy="789305"/>
            </a:xfrm>
            <a:custGeom>
              <a:avLst/>
              <a:gdLst/>
              <a:ahLst/>
              <a:cxnLst/>
              <a:rect l="l" t="t" r="r" b="b"/>
              <a:pathLst>
                <a:path w="4030980" h="789304">
                  <a:moveTo>
                    <a:pt x="3667114" y="788766"/>
                  </a:moveTo>
                  <a:lnTo>
                    <a:pt x="3676550" y="788766"/>
                  </a:lnTo>
                </a:path>
                <a:path w="4030980" h="789304">
                  <a:moveTo>
                    <a:pt x="3761564" y="788766"/>
                  </a:moveTo>
                  <a:lnTo>
                    <a:pt x="3936291" y="788766"/>
                  </a:lnTo>
                </a:path>
                <a:path w="4030980" h="789304">
                  <a:moveTo>
                    <a:pt x="3667114" y="591574"/>
                  </a:moveTo>
                  <a:lnTo>
                    <a:pt x="3676550" y="591574"/>
                  </a:lnTo>
                </a:path>
                <a:path w="4030980" h="789304">
                  <a:moveTo>
                    <a:pt x="3761564" y="591574"/>
                  </a:moveTo>
                  <a:lnTo>
                    <a:pt x="3936291" y="591574"/>
                  </a:lnTo>
                </a:path>
                <a:path w="4030980" h="789304">
                  <a:moveTo>
                    <a:pt x="3667114" y="394383"/>
                  </a:moveTo>
                  <a:lnTo>
                    <a:pt x="3676550" y="394383"/>
                  </a:lnTo>
                </a:path>
                <a:path w="4030980" h="789304">
                  <a:moveTo>
                    <a:pt x="3761564" y="394383"/>
                  </a:moveTo>
                  <a:lnTo>
                    <a:pt x="3936291" y="394383"/>
                  </a:lnTo>
                </a:path>
                <a:path w="4030980" h="789304">
                  <a:moveTo>
                    <a:pt x="3667114" y="197191"/>
                  </a:moveTo>
                  <a:lnTo>
                    <a:pt x="3676550" y="197191"/>
                  </a:lnTo>
                </a:path>
                <a:path w="4030980" h="789304">
                  <a:moveTo>
                    <a:pt x="3761564" y="197191"/>
                  </a:moveTo>
                  <a:lnTo>
                    <a:pt x="3936291" y="197191"/>
                  </a:lnTo>
                </a:path>
                <a:path w="4030980" h="789304">
                  <a:moveTo>
                    <a:pt x="0" y="0"/>
                  </a:moveTo>
                  <a:lnTo>
                    <a:pt x="3676550" y="0"/>
                  </a:lnTo>
                </a:path>
                <a:path w="4030980" h="789304">
                  <a:moveTo>
                    <a:pt x="3761564" y="0"/>
                  </a:moveTo>
                  <a:lnTo>
                    <a:pt x="4030741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3202919" y="2717012"/>
              <a:ext cx="85090" cy="1285875"/>
            </a:xfrm>
            <a:custGeom>
              <a:avLst/>
              <a:gdLst/>
              <a:ahLst/>
              <a:cxnLst/>
              <a:rect l="l" t="t" r="r" b="b"/>
              <a:pathLst>
                <a:path w="85090" h="1285875">
                  <a:moveTo>
                    <a:pt x="85013" y="0"/>
                  </a:moveTo>
                  <a:lnTo>
                    <a:pt x="0" y="0"/>
                  </a:lnTo>
                  <a:lnTo>
                    <a:pt x="0" y="1285684"/>
                  </a:lnTo>
                  <a:lnTo>
                    <a:pt x="85013" y="1285684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3547674" y="3805513"/>
              <a:ext cx="269240" cy="0"/>
            </a:xfrm>
            <a:custGeom>
              <a:avLst/>
              <a:gdLst/>
              <a:ahLst/>
              <a:cxnLst/>
              <a:rect l="l" t="t" r="r" b="b"/>
              <a:pathLst>
                <a:path w="269240">
                  <a:moveTo>
                    <a:pt x="0" y="0"/>
                  </a:moveTo>
                  <a:lnTo>
                    <a:pt x="9436" y="0"/>
                  </a:lnTo>
                </a:path>
                <a:path w="269240">
                  <a:moveTo>
                    <a:pt x="94449" y="0"/>
                  </a:moveTo>
                  <a:lnTo>
                    <a:pt x="103886" y="0"/>
                  </a:lnTo>
                </a:path>
                <a:path w="269240">
                  <a:moveTo>
                    <a:pt x="188899" y="0"/>
                  </a:moveTo>
                  <a:lnTo>
                    <a:pt x="269189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3651560" y="3782834"/>
              <a:ext cx="85090" cy="220345"/>
            </a:xfrm>
            <a:custGeom>
              <a:avLst/>
              <a:gdLst/>
              <a:ahLst/>
              <a:cxnLst/>
              <a:rect l="l" t="t" r="r" b="b"/>
              <a:pathLst>
                <a:path w="85090" h="220345">
                  <a:moveTo>
                    <a:pt x="85013" y="0"/>
                  </a:moveTo>
                  <a:lnTo>
                    <a:pt x="0" y="0"/>
                  </a:lnTo>
                  <a:lnTo>
                    <a:pt x="0" y="219875"/>
                  </a:lnTo>
                  <a:lnTo>
                    <a:pt x="85013" y="219875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2AB8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526368" y="2622362"/>
              <a:ext cx="4385310" cy="986155"/>
            </a:xfrm>
            <a:custGeom>
              <a:avLst/>
              <a:gdLst/>
              <a:ahLst/>
              <a:cxnLst/>
              <a:rect l="l" t="t" r="r" b="b"/>
              <a:pathLst>
                <a:path w="4385309" h="986154">
                  <a:moveTo>
                    <a:pt x="4021305" y="985958"/>
                  </a:moveTo>
                  <a:lnTo>
                    <a:pt x="4030741" y="985958"/>
                  </a:lnTo>
                </a:path>
                <a:path w="4385309" h="986154">
                  <a:moveTo>
                    <a:pt x="4115755" y="985958"/>
                  </a:moveTo>
                  <a:lnTo>
                    <a:pt x="4290494" y="985958"/>
                  </a:lnTo>
                </a:path>
                <a:path w="4385309" h="986154">
                  <a:moveTo>
                    <a:pt x="4021305" y="788766"/>
                  </a:moveTo>
                  <a:lnTo>
                    <a:pt x="4030741" y="788766"/>
                  </a:lnTo>
                </a:path>
                <a:path w="4385309" h="986154">
                  <a:moveTo>
                    <a:pt x="4115755" y="788766"/>
                  </a:moveTo>
                  <a:lnTo>
                    <a:pt x="4290494" y="788766"/>
                  </a:lnTo>
                </a:path>
                <a:path w="4385309" h="986154">
                  <a:moveTo>
                    <a:pt x="4021305" y="591574"/>
                  </a:moveTo>
                  <a:lnTo>
                    <a:pt x="4030741" y="591574"/>
                  </a:lnTo>
                </a:path>
                <a:path w="4385309" h="986154">
                  <a:moveTo>
                    <a:pt x="4115755" y="591574"/>
                  </a:moveTo>
                  <a:lnTo>
                    <a:pt x="4290494" y="591574"/>
                  </a:lnTo>
                </a:path>
                <a:path w="4385309" h="986154">
                  <a:moveTo>
                    <a:pt x="4021305" y="394383"/>
                  </a:moveTo>
                  <a:lnTo>
                    <a:pt x="4030741" y="394383"/>
                  </a:lnTo>
                </a:path>
                <a:path w="4385309" h="986154">
                  <a:moveTo>
                    <a:pt x="4115755" y="394383"/>
                  </a:moveTo>
                  <a:lnTo>
                    <a:pt x="4290494" y="394383"/>
                  </a:lnTo>
                </a:path>
                <a:path w="4385309" h="986154">
                  <a:moveTo>
                    <a:pt x="4115755" y="197191"/>
                  </a:moveTo>
                  <a:lnTo>
                    <a:pt x="4290494" y="197191"/>
                  </a:lnTo>
                </a:path>
                <a:path w="4385309" h="986154">
                  <a:moveTo>
                    <a:pt x="0" y="0"/>
                  </a:moveTo>
                  <a:lnTo>
                    <a:pt x="4384944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3557110" y="2639123"/>
              <a:ext cx="85090" cy="1363980"/>
            </a:xfrm>
            <a:custGeom>
              <a:avLst/>
              <a:gdLst/>
              <a:ahLst/>
              <a:cxnLst/>
              <a:rect l="l" t="t" r="r" b="b"/>
              <a:pathLst>
                <a:path w="85090" h="1363979">
                  <a:moveTo>
                    <a:pt x="85013" y="0"/>
                  </a:moveTo>
                  <a:lnTo>
                    <a:pt x="0" y="0"/>
                  </a:lnTo>
                  <a:lnTo>
                    <a:pt x="0" y="1363586"/>
                  </a:lnTo>
                  <a:lnTo>
                    <a:pt x="85013" y="1363586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3901877" y="3805513"/>
              <a:ext cx="269240" cy="0"/>
            </a:xfrm>
            <a:custGeom>
              <a:avLst/>
              <a:gdLst/>
              <a:ahLst/>
              <a:cxnLst/>
              <a:rect l="l" t="t" r="r" b="b"/>
              <a:pathLst>
                <a:path w="269240">
                  <a:moveTo>
                    <a:pt x="0" y="0"/>
                  </a:moveTo>
                  <a:lnTo>
                    <a:pt x="9436" y="0"/>
                  </a:lnTo>
                </a:path>
                <a:path w="269240">
                  <a:moveTo>
                    <a:pt x="94449" y="0"/>
                  </a:moveTo>
                  <a:lnTo>
                    <a:pt x="103886" y="0"/>
                  </a:lnTo>
                </a:path>
                <a:path w="269240">
                  <a:moveTo>
                    <a:pt x="188899" y="0"/>
                  </a:moveTo>
                  <a:lnTo>
                    <a:pt x="269176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4005762" y="3731564"/>
              <a:ext cx="85090" cy="271145"/>
            </a:xfrm>
            <a:custGeom>
              <a:avLst/>
              <a:gdLst/>
              <a:ahLst/>
              <a:cxnLst/>
              <a:rect l="l" t="t" r="r" b="b"/>
              <a:pathLst>
                <a:path w="85090" h="271145">
                  <a:moveTo>
                    <a:pt x="85013" y="0"/>
                  </a:moveTo>
                  <a:lnTo>
                    <a:pt x="0" y="0"/>
                  </a:lnTo>
                  <a:lnTo>
                    <a:pt x="0" y="271145"/>
                  </a:lnTo>
                  <a:lnTo>
                    <a:pt x="85013" y="271145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2AB8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3901877" y="2622362"/>
              <a:ext cx="363855" cy="986155"/>
            </a:xfrm>
            <a:custGeom>
              <a:avLst/>
              <a:gdLst/>
              <a:ahLst/>
              <a:cxnLst/>
              <a:rect l="l" t="t" r="r" b="b"/>
              <a:pathLst>
                <a:path w="363855" h="986154">
                  <a:moveTo>
                    <a:pt x="0" y="985958"/>
                  </a:moveTo>
                  <a:lnTo>
                    <a:pt x="9436" y="985958"/>
                  </a:lnTo>
                </a:path>
                <a:path w="363855" h="986154">
                  <a:moveTo>
                    <a:pt x="94449" y="985958"/>
                  </a:moveTo>
                  <a:lnTo>
                    <a:pt x="269176" y="985958"/>
                  </a:lnTo>
                </a:path>
                <a:path w="363855" h="986154">
                  <a:moveTo>
                    <a:pt x="0" y="788766"/>
                  </a:moveTo>
                  <a:lnTo>
                    <a:pt x="9436" y="788766"/>
                  </a:lnTo>
                </a:path>
                <a:path w="363855" h="986154">
                  <a:moveTo>
                    <a:pt x="94449" y="788766"/>
                  </a:moveTo>
                  <a:lnTo>
                    <a:pt x="269176" y="788766"/>
                  </a:lnTo>
                </a:path>
                <a:path w="363855" h="986154">
                  <a:moveTo>
                    <a:pt x="0" y="591574"/>
                  </a:moveTo>
                  <a:lnTo>
                    <a:pt x="9436" y="591574"/>
                  </a:lnTo>
                </a:path>
                <a:path w="363855" h="986154">
                  <a:moveTo>
                    <a:pt x="94449" y="591574"/>
                  </a:moveTo>
                  <a:lnTo>
                    <a:pt x="269176" y="591574"/>
                  </a:lnTo>
                </a:path>
                <a:path w="363855" h="986154">
                  <a:moveTo>
                    <a:pt x="0" y="394383"/>
                  </a:moveTo>
                  <a:lnTo>
                    <a:pt x="9436" y="394383"/>
                  </a:lnTo>
                </a:path>
                <a:path w="363855" h="986154">
                  <a:moveTo>
                    <a:pt x="94449" y="394383"/>
                  </a:moveTo>
                  <a:lnTo>
                    <a:pt x="269176" y="394383"/>
                  </a:lnTo>
                </a:path>
                <a:path w="363855" h="986154">
                  <a:moveTo>
                    <a:pt x="0" y="197191"/>
                  </a:moveTo>
                  <a:lnTo>
                    <a:pt x="9436" y="197191"/>
                  </a:lnTo>
                </a:path>
                <a:path w="363855" h="986154">
                  <a:moveTo>
                    <a:pt x="94449" y="197191"/>
                  </a:moveTo>
                  <a:lnTo>
                    <a:pt x="269176" y="197191"/>
                  </a:lnTo>
                </a:path>
                <a:path w="363855" h="986154">
                  <a:moveTo>
                    <a:pt x="94449" y="0"/>
                  </a:moveTo>
                  <a:lnTo>
                    <a:pt x="363626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3911313" y="2556306"/>
              <a:ext cx="85090" cy="1446530"/>
            </a:xfrm>
            <a:custGeom>
              <a:avLst/>
              <a:gdLst/>
              <a:ahLst/>
              <a:cxnLst/>
              <a:rect l="l" t="t" r="r" b="b"/>
              <a:pathLst>
                <a:path w="85090" h="1446529">
                  <a:moveTo>
                    <a:pt x="85013" y="0"/>
                  </a:moveTo>
                  <a:lnTo>
                    <a:pt x="0" y="0"/>
                  </a:lnTo>
                  <a:lnTo>
                    <a:pt x="0" y="1446402"/>
                  </a:lnTo>
                  <a:lnTo>
                    <a:pt x="85013" y="1446402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4256067" y="3805513"/>
              <a:ext cx="229235" cy="0"/>
            </a:xfrm>
            <a:custGeom>
              <a:avLst/>
              <a:gdLst/>
              <a:ahLst/>
              <a:cxnLst/>
              <a:rect l="l" t="t" r="r" b="b"/>
              <a:pathLst>
                <a:path w="229234">
                  <a:moveTo>
                    <a:pt x="0" y="0"/>
                  </a:moveTo>
                  <a:lnTo>
                    <a:pt x="9436" y="0"/>
                  </a:lnTo>
                </a:path>
                <a:path w="229234">
                  <a:moveTo>
                    <a:pt x="94449" y="0"/>
                  </a:moveTo>
                  <a:lnTo>
                    <a:pt x="103886" y="0"/>
                  </a:lnTo>
                </a:path>
                <a:path w="229234">
                  <a:moveTo>
                    <a:pt x="188899" y="0"/>
                  </a:moveTo>
                  <a:lnTo>
                    <a:pt x="229029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4359953" y="3694099"/>
              <a:ext cx="85090" cy="308610"/>
            </a:xfrm>
            <a:custGeom>
              <a:avLst/>
              <a:gdLst/>
              <a:ahLst/>
              <a:cxnLst/>
              <a:rect l="l" t="t" r="r" b="b"/>
              <a:pathLst>
                <a:path w="85090" h="308610">
                  <a:moveTo>
                    <a:pt x="85013" y="0"/>
                  </a:moveTo>
                  <a:lnTo>
                    <a:pt x="0" y="0"/>
                  </a:lnTo>
                  <a:lnTo>
                    <a:pt x="0" y="308597"/>
                  </a:lnTo>
                  <a:lnTo>
                    <a:pt x="85013" y="308597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2AB8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4256067" y="2622362"/>
              <a:ext cx="229235" cy="986155"/>
            </a:xfrm>
            <a:custGeom>
              <a:avLst/>
              <a:gdLst/>
              <a:ahLst/>
              <a:cxnLst/>
              <a:rect l="l" t="t" r="r" b="b"/>
              <a:pathLst>
                <a:path w="229234" h="986154">
                  <a:moveTo>
                    <a:pt x="0" y="985958"/>
                  </a:moveTo>
                  <a:lnTo>
                    <a:pt x="9436" y="985958"/>
                  </a:lnTo>
                </a:path>
                <a:path w="229234" h="986154">
                  <a:moveTo>
                    <a:pt x="94449" y="985958"/>
                  </a:moveTo>
                  <a:lnTo>
                    <a:pt x="229029" y="985958"/>
                  </a:lnTo>
                </a:path>
                <a:path w="229234" h="986154">
                  <a:moveTo>
                    <a:pt x="0" y="788766"/>
                  </a:moveTo>
                  <a:lnTo>
                    <a:pt x="9436" y="788766"/>
                  </a:lnTo>
                </a:path>
                <a:path w="229234" h="986154">
                  <a:moveTo>
                    <a:pt x="94449" y="788766"/>
                  </a:moveTo>
                  <a:lnTo>
                    <a:pt x="229029" y="788766"/>
                  </a:lnTo>
                </a:path>
                <a:path w="229234" h="986154">
                  <a:moveTo>
                    <a:pt x="0" y="591574"/>
                  </a:moveTo>
                  <a:lnTo>
                    <a:pt x="9436" y="591574"/>
                  </a:lnTo>
                </a:path>
                <a:path w="229234" h="986154">
                  <a:moveTo>
                    <a:pt x="94449" y="591574"/>
                  </a:moveTo>
                  <a:lnTo>
                    <a:pt x="229029" y="591574"/>
                  </a:lnTo>
                </a:path>
                <a:path w="229234" h="986154">
                  <a:moveTo>
                    <a:pt x="0" y="394383"/>
                  </a:moveTo>
                  <a:lnTo>
                    <a:pt x="9436" y="394383"/>
                  </a:lnTo>
                </a:path>
                <a:path w="229234" h="986154">
                  <a:moveTo>
                    <a:pt x="94449" y="394383"/>
                  </a:moveTo>
                  <a:lnTo>
                    <a:pt x="229029" y="394383"/>
                  </a:lnTo>
                </a:path>
                <a:path w="229234" h="986154">
                  <a:moveTo>
                    <a:pt x="0" y="197191"/>
                  </a:moveTo>
                  <a:lnTo>
                    <a:pt x="9436" y="197191"/>
                  </a:lnTo>
                </a:path>
                <a:path w="229234" h="986154">
                  <a:moveTo>
                    <a:pt x="94449" y="197191"/>
                  </a:moveTo>
                  <a:lnTo>
                    <a:pt x="229029" y="197191"/>
                  </a:lnTo>
                </a:path>
                <a:path w="229234" h="986154">
                  <a:moveTo>
                    <a:pt x="94449" y="0"/>
                  </a:moveTo>
                  <a:lnTo>
                    <a:pt x="229029" y="0"/>
                  </a:lnTo>
                </a:path>
              </a:pathLst>
            </a:custGeom>
            <a:ln w="3175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4265503" y="2574048"/>
              <a:ext cx="85090" cy="1428750"/>
            </a:xfrm>
            <a:custGeom>
              <a:avLst/>
              <a:gdLst/>
              <a:ahLst/>
              <a:cxnLst/>
              <a:rect l="l" t="t" r="r" b="b"/>
              <a:pathLst>
                <a:path w="85090" h="1428750">
                  <a:moveTo>
                    <a:pt x="85013" y="0"/>
                  </a:moveTo>
                  <a:lnTo>
                    <a:pt x="0" y="0"/>
                  </a:lnTo>
                  <a:lnTo>
                    <a:pt x="0" y="1428661"/>
                  </a:lnTo>
                  <a:lnTo>
                    <a:pt x="85013" y="1428661"/>
                  </a:lnTo>
                  <a:lnTo>
                    <a:pt x="85013" y="0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9566516" y="2652928"/>
              <a:ext cx="4690110" cy="1350010"/>
            </a:xfrm>
            <a:custGeom>
              <a:avLst/>
              <a:gdLst/>
              <a:ahLst/>
              <a:cxnLst/>
              <a:rect l="l" t="t" r="r" b="b"/>
              <a:pathLst>
                <a:path w="4690109" h="1350010">
                  <a:moveTo>
                    <a:pt x="85013" y="1133856"/>
                  </a:moveTo>
                  <a:lnTo>
                    <a:pt x="0" y="1133856"/>
                  </a:lnTo>
                  <a:lnTo>
                    <a:pt x="0" y="1349794"/>
                  </a:lnTo>
                  <a:lnTo>
                    <a:pt x="85013" y="1349794"/>
                  </a:lnTo>
                  <a:lnTo>
                    <a:pt x="85013" y="1133856"/>
                  </a:lnTo>
                  <a:close/>
                </a:path>
                <a:path w="4690109" h="1350010">
                  <a:moveTo>
                    <a:pt x="439204" y="1087513"/>
                  </a:moveTo>
                  <a:lnTo>
                    <a:pt x="354190" y="1087513"/>
                  </a:lnTo>
                  <a:lnTo>
                    <a:pt x="354190" y="1349794"/>
                  </a:lnTo>
                  <a:lnTo>
                    <a:pt x="439204" y="1349794"/>
                  </a:lnTo>
                  <a:lnTo>
                    <a:pt x="439204" y="1087513"/>
                  </a:lnTo>
                  <a:close/>
                </a:path>
                <a:path w="4690109" h="1350010">
                  <a:moveTo>
                    <a:pt x="793407" y="1103287"/>
                  </a:moveTo>
                  <a:lnTo>
                    <a:pt x="708393" y="1103287"/>
                  </a:lnTo>
                  <a:lnTo>
                    <a:pt x="708393" y="1349781"/>
                  </a:lnTo>
                  <a:lnTo>
                    <a:pt x="793407" y="1349781"/>
                  </a:lnTo>
                  <a:lnTo>
                    <a:pt x="793407" y="1103287"/>
                  </a:lnTo>
                  <a:close/>
                </a:path>
                <a:path w="4690109" h="1350010">
                  <a:moveTo>
                    <a:pt x="1147597" y="1000747"/>
                  </a:moveTo>
                  <a:lnTo>
                    <a:pt x="1062583" y="1000747"/>
                  </a:lnTo>
                  <a:lnTo>
                    <a:pt x="1062583" y="1349768"/>
                  </a:lnTo>
                  <a:lnTo>
                    <a:pt x="1147597" y="1349768"/>
                  </a:lnTo>
                  <a:lnTo>
                    <a:pt x="1147597" y="1000747"/>
                  </a:lnTo>
                  <a:close/>
                </a:path>
                <a:path w="4690109" h="1350010">
                  <a:moveTo>
                    <a:pt x="1501787" y="1013561"/>
                  </a:moveTo>
                  <a:lnTo>
                    <a:pt x="1416773" y="1013561"/>
                  </a:lnTo>
                  <a:lnTo>
                    <a:pt x="1416773" y="1349768"/>
                  </a:lnTo>
                  <a:lnTo>
                    <a:pt x="1501787" y="1349768"/>
                  </a:lnTo>
                  <a:lnTo>
                    <a:pt x="1501787" y="1013561"/>
                  </a:lnTo>
                  <a:close/>
                </a:path>
                <a:path w="4690109" h="1350010">
                  <a:moveTo>
                    <a:pt x="1855990" y="1019479"/>
                  </a:moveTo>
                  <a:lnTo>
                    <a:pt x="1770976" y="1019479"/>
                  </a:lnTo>
                  <a:lnTo>
                    <a:pt x="1770976" y="1349781"/>
                  </a:lnTo>
                  <a:lnTo>
                    <a:pt x="1855990" y="1349781"/>
                  </a:lnTo>
                  <a:lnTo>
                    <a:pt x="1855990" y="1019479"/>
                  </a:lnTo>
                  <a:close/>
                </a:path>
                <a:path w="4690109" h="1350010">
                  <a:moveTo>
                    <a:pt x="2210181" y="849896"/>
                  </a:moveTo>
                  <a:lnTo>
                    <a:pt x="2125167" y="849896"/>
                  </a:lnTo>
                  <a:lnTo>
                    <a:pt x="2125167" y="1349781"/>
                  </a:lnTo>
                  <a:lnTo>
                    <a:pt x="2210181" y="1349781"/>
                  </a:lnTo>
                  <a:lnTo>
                    <a:pt x="2210181" y="849896"/>
                  </a:lnTo>
                  <a:close/>
                </a:path>
                <a:path w="4690109" h="1350010">
                  <a:moveTo>
                    <a:pt x="2564384" y="762152"/>
                  </a:moveTo>
                  <a:lnTo>
                    <a:pt x="2479370" y="762152"/>
                  </a:lnTo>
                  <a:lnTo>
                    <a:pt x="2479370" y="1349781"/>
                  </a:lnTo>
                  <a:lnTo>
                    <a:pt x="2564384" y="1349781"/>
                  </a:lnTo>
                  <a:lnTo>
                    <a:pt x="2564384" y="762152"/>
                  </a:lnTo>
                  <a:close/>
                </a:path>
                <a:path w="4690109" h="1350010">
                  <a:moveTo>
                    <a:pt x="2918574" y="592556"/>
                  </a:moveTo>
                  <a:lnTo>
                    <a:pt x="2833560" y="592556"/>
                  </a:lnTo>
                  <a:lnTo>
                    <a:pt x="2833560" y="1349768"/>
                  </a:lnTo>
                  <a:lnTo>
                    <a:pt x="2918574" y="1349768"/>
                  </a:lnTo>
                  <a:lnTo>
                    <a:pt x="2918574" y="592556"/>
                  </a:lnTo>
                  <a:close/>
                </a:path>
                <a:path w="4690109" h="1350010">
                  <a:moveTo>
                    <a:pt x="3272764" y="474243"/>
                  </a:moveTo>
                  <a:lnTo>
                    <a:pt x="3187750" y="474243"/>
                  </a:lnTo>
                  <a:lnTo>
                    <a:pt x="3187750" y="1349781"/>
                  </a:lnTo>
                  <a:lnTo>
                    <a:pt x="3272764" y="1349781"/>
                  </a:lnTo>
                  <a:lnTo>
                    <a:pt x="3272764" y="474243"/>
                  </a:lnTo>
                  <a:close/>
                </a:path>
                <a:path w="4690109" h="1350010">
                  <a:moveTo>
                    <a:pt x="3626967" y="178460"/>
                  </a:moveTo>
                  <a:lnTo>
                    <a:pt x="3541953" y="178460"/>
                  </a:lnTo>
                  <a:lnTo>
                    <a:pt x="3541953" y="1349794"/>
                  </a:lnTo>
                  <a:lnTo>
                    <a:pt x="3626967" y="1349794"/>
                  </a:lnTo>
                  <a:lnTo>
                    <a:pt x="3626967" y="178460"/>
                  </a:lnTo>
                  <a:close/>
                </a:path>
                <a:path w="4690109" h="1350010">
                  <a:moveTo>
                    <a:pt x="3981145" y="212966"/>
                  </a:moveTo>
                  <a:lnTo>
                    <a:pt x="3896144" y="212966"/>
                  </a:lnTo>
                  <a:lnTo>
                    <a:pt x="3896144" y="1349768"/>
                  </a:lnTo>
                  <a:lnTo>
                    <a:pt x="3981145" y="1349768"/>
                  </a:lnTo>
                  <a:lnTo>
                    <a:pt x="3981145" y="212966"/>
                  </a:lnTo>
                  <a:close/>
                </a:path>
                <a:path w="4690109" h="1350010">
                  <a:moveTo>
                    <a:pt x="4335361" y="55206"/>
                  </a:moveTo>
                  <a:lnTo>
                    <a:pt x="4250347" y="55206"/>
                  </a:lnTo>
                  <a:lnTo>
                    <a:pt x="4250347" y="1349768"/>
                  </a:lnTo>
                  <a:lnTo>
                    <a:pt x="4335361" y="1349768"/>
                  </a:lnTo>
                  <a:lnTo>
                    <a:pt x="4335361" y="55206"/>
                  </a:lnTo>
                  <a:close/>
                </a:path>
                <a:path w="4690109" h="1350010">
                  <a:moveTo>
                    <a:pt x="4689538" y="0"/>
                  </a:moveTo>
                  <a:lnTo>
                    <a:pt x="4604537" y="0"/>
                  </a:lnTo>
                  <a:lnTo>
                    <a:pt x="4604537" y="1349768"/>
                  </a:lnTo>
                  <a:lnTo>
                    <a:pt x="4689538" y="1349768"/>
                  </a:lnTo>
                  <a:lnTo>
                    <a:pt x="4689538" y="0"/>
                  </a:lnTo>
                  <a:close/>
                </a:path>
              </a:pathLst>
            </a:custGeom>
            <a:solidFill>
              <a:srgbClr val="1F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9526368" y="4002704"/>
              <a:ext cx="4959350" cy="0"/>
            </a:xfrm>
            <a:custGeom>
              <a:avLst/>
              <a:gdLst/>
              <a:ahLst/>
              <a:cxnLst/>
              <a:rect l="l" t="t" r="r" b="b"/>
              <a:pathLst>
                <a:path w="4959350">
                  <a:moveTo>
                    <a:pt x="0" y="0"/>
                  </a:moveTo>
                  <a:lnTo>
                    <a:pt x="4958727" y="0"/>
                  </a:lnTo>
                </a:path>
              </a:pathLst>
            </a:custGeom>
            <a:ln w="12611">
              <a:solidFill>
                <a:srgbClr val="C0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/>
          <p:nvPr/>
        </p:nvSpPr>
        <p:spPr>
          <a:xfrm>
            <a:off x="9526368" y="2425170"/>
            <a:ext cx="4959350" cy="0"/>
          </a:xfrm>
          <a:custGeom>
            <a:avLst/>
            <a:gdLst/>
            <a:ahLst/>
            <a:cxnLst/>
            <a:rect l="l" t="t" r="r" b="b"/>
            <a:pathLst>
              <a:path w="4959350">
                <a:moveTo>
                  <a:pt x="0" y="0"/>
                </a:moveTo>
                <a:lnTo>
                  <a:pt x="4958727" y="0"/>
                </a:lnTo>
              </a:path>
            </a:pathLst>
          </a:custGeom>
          <a:ln w="3175">
            <a:solidFill>
              <a:srgbClr val="C0C1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9532963" y="4024331"/>
            <a:ext cx="494030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SharpSansDisplayNo1-Book"/>
                <a:cs typeface="SharpSansDisplayNo1-Book"/>
              </a:rPr>
              <a:t>Dec-</a:t>
            </a:r>
            <a:r>
              <a:rPr sz="700" dirty="0">
                <a:latin typeface="SharpSansDisplayNo1-Book"/>
                <a:cs typeface="SharpSansDisplayNo1-Book"/>
              </a:rPr>
              <a:t>10</a:t>
            </a:r>
            <a:r>
              <a:rPr sz="700" spc="175" dirty="0">
                <a:latin typeface="SharpSansDisplayNo1-Book"/>
                <a:cs typeface="SharpSansDisplayNo1-Book"/>
              </a:rPr>
              <a:t> </a:t>
            </a:r>
            <a:r>
              <a:rPr sz="700" spc="-10" dirty="0">
                <a:latin typeface="SharpSansDisplayNo1-Book"/>
                <a:cs typeface="SharpSansDisplayNo1-Book"/>
              </a:rPr>
              <a:t>Dec-</a:t>
            </a:r>
            <a:r>
              <a:rPr sz="700" dirty="0">
                <a:latin typeface="SharpSansDisplayNo1-Book"/>
                <a:cs typeface="SharpSansDisplayNo1-Book"/>
              </a:rPr>
              <a:t>11</a:t>
            </a:r>
            <a:r>
              <a:rPr sz="700" spc="175" dirty="0">
                <a:latin typeface="SharpSansDisplayNo1-Book"/>
                <a:cs typeface="SharpSansDisplayNo1-Book"/>
              </a:rPr>
              <a:t> </a:t>
            </a:r>
            <a:r>
              <a:rPr sz="700" spc="-10" dirty="0">
                <a:latin typeface="SharpSansDisplayNo1-Book"/>
                <a:cs typeface="SharpSansDisplayNo1-Book"/>
              </a:rPr>
              <a:t>Dec-</a:t>
            </a:r>
            <a:r>
              <a:rPr sz="700" dirty="0">
                <a:latin typeface="SharpSansDisplayNo1-Book"/>
                <a:cs typeface="SharpSansDisplayNo1-Book"/>
              </a:rPr>
              <a:t>12</a:t>
            </a:r>
            <a:r>
              <a:rPr sz="700" spc="175" dirty="0">
                <a:latin typeface="SharpSansDisplayNo1-Book"/>
                <a:cs typeface="SharpSansDisplayNo1-Book"/>
              </a:rPr>
              <a:t> </a:t>
            </a:r>
            <a:r>
              <a:rPr sz="700" spc="-10" dirty="0">
                <a:latin typeface="SharpSansDisplayNo1-Book"/>
                <a:cs typeface="SharpSansDisplayNo1-Book"/>
              </a:rPr>
              <a:t>Dec-</a:t>
            </a:r>
            <a:r>
              <a:rPr sz="700" dirty="0">
                <a:latin typeface="SharpSansDisplayNo1-Book"/>
                <a:cs typeface="SharpSansDisplayNo1-Book"/>
              </a:rPr>
              <a:t>13</a:t>
            </a:r>
            <a:r>
              <a:rPr sz="700" spc="180" dirty="0">
                <a:latin typeface="SharpSansDisplayNo1-Book"/>
                <a:cs typeface="SharpSansDisplayNo1-Book"/>
              </a:rPr>
              <a:t> </a:t>
            </a:r>
            <a:r>
              <a:rPr sz="700" spc="-10" dirty="0">
                <a:latin typeface="SharpSansDisplayNo1-Book"/>
                <a:cs typeface="SharpSansDisplayNo1-Book"/>
              </a:rPr>
              <a:t>Dec-</a:t>
            </a:r>
            <a:r>
              <a:rPr sz="700" dirty="0">
                <a:latin typeface="SharpSansDisplayNo1-Book"/>
                <a:cs typeface="SharpSansDisplayNo1-Book"/>
              </a:rPr>
              <a:t>14</a:t>
            </a:r>
            <a:r>
              <a:rPr sz="700" spc="175" dirty="0">
                <a:latin typeface="SharpSansDisplayNo1-Book"/>
                <a:cs typeface="SharpSansDisplayNo1-Book"/>
              </a:rPr>
              <a:t> </a:t>
            </a:r>
            <a:r>
              <a:rPr sz="700" spc="-10" dirty="0">
                <a:latin typeface="SharpSansDisplayNo1-Book"/>
                <a:cs typeface="SharpSansDisplayNo1-Book"/>
              </a:rPr>
              <a:t>Dec-</a:t>
            </a:r>
            <a:r>
              <a:rPr sz="700" dirty="0">
                <a:latin typeface="SharpSansDisplayNo1-Book"/>
                <a:cs typeface="SharpSansDisplayNo1-Book"/>
              </a:rPr>
              <a:t>15</a:t>
            </a:r>
            <a:r>
              <a:rPr sz="700" spc="175" dirty="0">
                <a:latin typeface="SharpSansDisplayNo1-Book"/>
                <a:cs typeface="SharpSansDisplayNo1-Book"/>
              </a:rPr>
              <a:t> </a:t>
            </a:r>
            <a:r>
              <a:rPr sz="700" spc="-10" dirty="0">
                <a:latin typeface="SharpSansDisplayNo1-Book"/>
                <a:cs typeface="SharpSansDisplayNo1-Book"/>
              </a:rPr>
              <a:t>Dec-</a:t>
            </a:r>
            <a:r>
              <a:rPr sz="700" dirty="0">
                <a:latin typeface="SharpSansDisplayNo1-Book"/>
                <a:cs typeface="SharpSansDisplayNo1-Book"/>
              </a:rPr>
              <a:t>16</a:t>
            </a:r>
            <a:r>
              <a:rPr sz="700" spc="180" dirty="0">
                <a:latin typeface="SharpSansDisplayNo1-Book"/>
                <a:cs typeface="SharpSansDisplayNo1-Book"/>
              </a:rPr>
              <a:t> </a:t>
            </a:r>
            <a:r>
              <a:rPr sz="700" spc="-10" dirty="0">
                <a:latin typeface="SharpSansDisplayNo1-Book"/>
                <a:cs typeface="SharpSansDisplayNo1-Book"/>
              </a:rPr>
              <a:t>Dec-</a:t>
            </a:r>
            <a:r>
              <a:rPr sz="700" dirty="0">
                <a:latin typeface="SharpSansDisplayNo1-Book"/>
                <a:cs typeface="SharpSansDisplayNo1-Book"/>
              </a:rPr>
              <a:t>17</a:t>
            </a:r>
            <a:r>
              <a:rPr sz="700" spc="175" dirty="0">
                <a:latin typeface="SharpSansDisplayNo1-Book"/>
                <a:cs typeface="SharpSansDisplayNo1-Book"/>
              </a:rPr>
              <a:t> </a:t>
            </a:r>
            <a:r>
              <a:rPr sz="700" spc="-10" dirty="0">
                <a:latin typeface="SharpSansDisplayNo1-Book"/>
                <a:cs typeface="SharpSansDisplayNo1-Book"/>
              </a:rPr>
              <a:t>Dec-</a:t>
            </a:r>
            <a:r>
              <a:rPr sz="700" dirty="0">
                <a:latin typeface="SharpSansDisplayNo1-Book"/>
                <a:cs typeface="SharpSansDisplayNo1-Book"/>
              </a:rPr>
              <a:t>18</a:t>
            </a:r>
            <a:r>
              <a:rPr sz="700" spc="175" dirty="0">
                <a:latin typeface="SharpSansDisplayNo1-Book"/>
                <a:cs typeface="SharpSansDisplayNo1-Book"/>
              </a:rPr>
              <a:t> </a:t>
            </a:r>
            <a:r>
              <a:rPr sz="700" spc="-10" dirty="0">
                <a:latin typeface="SharpSansDisplayNo1-Book"/>
                <a:cs typeface="SharpSansDisplayNo1-Book"/>
              </a:rPr>
              <a:t>Dec-</a:t>
            </a:r>
            <a:r>
              <a:rPr sz="700" dirty="0">
                <a:latin typeface="SharpSansDisplayNo1-Book"/>
                <a:cs typeface="SharpSansDisplayNo1-Book"/>
              </a:rPr>
              <a:t>19</a:t>
            </a:r>
            <a:r>
              <a:rPr sz="700" spc="180" dirty="0">
                <a:latin typeface="SharpSansDisplayNo1-Book"/>
                <a:cs typeface="SharpSansDisplayNo1-Book"/>
              </a:rPr>
              <a:t> </a:t>
            </a:r>
            <a:r>
              <a:rPr sz="700" spc="-10" dirty="0">
                <a:latin typeface="SharpSansDisplayNo1-Book"/>
                <a:cs typeface="SharpSansDisplayNo1-Book"/>
              </a:rPr>
              <a:t>Dec-</a:t>
            </a:r>
            <a:r>
              <a:rPr sz="700" dirty="0">
                <a:latin typeface="SharpSansDisplayNo1-Book"/>
                <a:cs typeface="SharpSansDisplayNo1-Book"/>
              </a:rPr>
              <a:t>20</a:t>
            </a:r>
            <a:r>
              <a:rPr sz="700" spc="175" dirty="0">
                <a:latin typeface="SharpSansDisplayNo1-Book"/>
                <a:cs typeface="SharpSansDisplayNo1-Book"/>
              </a:rPr>
              <a:t> </a:t>
            </a:r>
            <a:r>
              <a:rPr sz="700" spc="-10" dirty="0">
                <a:latin typeface="SharpSansDisplayNo1-Book"/>
                <a:cs typeface="SharpSansDisplayNo1-Book"/>
              </a:rPr>
              <a:t>Dec-</a:t>
            </a:r>
            <a:r>
              <a:rPr sz="700" dirty="0">
                <a:latin typeface="SharpSansDisplayNo1-Book"/>
                <a:cs typeface="SharpSansDisplayNo1-Book"/>
              </a:rPr>
              <a:t>21</a:t>
            </a:r>
            <a:r>
              <a:rPr sz="700" spc="175" dirty="0">
                <a:latin typeface="SharpSansDisplayNo1-Book"/>
                <a:cs typeface="SharpSansDisplayNo1-Book"/>
              </a:rPr>
              <a:t> </a:t>
            </a:r>
            <a:r>
              <a:rPr sz="700" spc="-10" dirty="0">
                <a:latin typeface="SharpSansDisplayNo1-Book"/>
                <a:cs typeface="SharpSansDisplayNo1-Book"/>
              </a:rPr>
              <a:t>Dec-</a:t>
            </a:r>
            <a:r>
              <a:rPr sz="700" dirty="0">
                <a:latin typeface="SharpSansDisplayNo1-Book"/>
                <a:cs typeface="SharpSansDisplayNo1-Book"/>
              </a:rPr>
              <a:t>22</a:t>
            </a:r>
            <a:r>
              <a:rPr sz="700" spc="220" dirty="0">
                <a:latin typeface="SharpSansDisplayNo1-Book"/>
                <a:cs typeface="SharpSansDisplayNo1-Book"/>
              </a:rPr>
              <a:t> </a:t>
            </a:r>
            <a:r>
              <a:rPr sz="700" spc="-10" dirty="0">
                <a:latin typeface="SharpSansDisplayNo1-Book"/>
                <a:cs typeface="SharpSansDisplayNo1-Book"/>
              </a:rPr>
              <a:t>Oct-</a:t>
            </a:r>
            <a:r>
              <a:rPr sz="700" spc="-25" dirty="0">
                <a:latin typeface="SharpSansDisplayNo1-Book"/>
                <a:cs typeface="SharpSansDisplayNo1-Book"/>
              </a:rPr>
              <a:t>23</a:t>
            </a:r>
            <a:endParaRPr sz="700">
              <a:latin typeface="SharpSansDisplayNo1-Book"/>
              <a:cs typeface="SharpSansDisplayNo1-Book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634996" y="1968498"/>
            <a:ext cx="641985" cy="619760"/>
            <a:chOff x="634996" y="1968498"/>
            <a:chExt cx="641985" cy="619760"/>
          </a:xfrm>
        </p:grpSpPr>
        <p:pic>
          <p:nvPicPr>
            <p:cNvPr id="79" name="object 7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0570" y="2262869"/>
              <a:ext cx="335889" cy="324840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4996" y="2297350"/>
              <a:ext cx="192938" cy="290360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635872" y="2576013"/>
              <a:ext cx="635000" cy="0"/>
            </a:xfrm>
            <a:custGeom>
              <a:avLst/>
              <a:gdLst/>
              <a:ahLst/>
              <a:cxnLst/>
              <a:rect l="l" t="t" r="r" b="b"/>
              <a:pathLst>
                <a:path w="635000">
                  <a:moveTo>
                    <a:pt x="0" y="0"/>
                  </a:moveTo>
                  <a:lnTo>
                    <a:pt x="63494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55263" y="1974848"/>
              <a:ext cx="431800" cy="330835"/>
            </a:xfrm>
            <a:custGeom>
              <a:avLst/>
              <a:gdLst/>
              <a:ahLst/>
              <a:cxnLst/>
              <a:rect l="l" t="t" r="r" b="b"/>
              <a:pathLst>
                <a:path w="431800" h="330835">
                  <a:moveTo>
                    <a:pt x="317309" y="217754"/>
                  </a:moveTo>
                  <a:lnTo>
                    <a:pt x="317309" y="262318"/>
                  </a:lnTo>
                  <a:lnTo>
                    <a:pt x="317309" y="269163"/>
                  </a:lnTo>
                  <a:lnTo>
                    <a:pt x="311708" y="274764"/>
                  </a:lnTo>
                  <a:lnTo>
                    <a:pt x="304863" y="274764"/>
                  </a:lnTo>
                  <a:lnTo>
                    <a:pt x="111988" y="274764"/>
                  </a:lnTo>
                  <a:lnTo>
                    <a:pt x="55994" y="330758"/>
                  </a:lnTo>
                  <a:lnTo>
                    <a:pt x="55994" y="274764"/>
                  </a:lnTo>
                  <a:lnTo>
                    <a:pt x="12446" y="274764"/>
                  </a:lnTo>
                  <a:lnTo>
                    <a:pt x="5600" y="274764"/>
                  </a:lnTo>
                  <a:lnTo>
                    <a:pt x="0" y="269163"/>
                  </a:lnTo>
                  <a:lnTo>
                    <a:pt x="0" y="262318"/>
                  </a:lnTo>
                  <a:lnTo>
                    <a:pt x="0" y="69456"/>
                  </a:lnTo>
                  <a:lnTo>
                    <a:pt x="0" y="62610"/>
                  </a:lnTo>
                  <a:lnTo>
                    <a:pt x="5600" y="57010"/>
                  </a:lnTo>
                  <a:lnTo>
                    <a:pt x="12446" y="57010"/>
                  </a:lnTo>
                  <a:lnTo>
                    <a:pt x="114198" y="57010"/>
                  </a:lnTo>
                </a:path>
                <a:path w="431800" h="330835">
                  <a:moveTo>
                    <a:pt x="114198" y="117868"/>
                  </a:moveTo>
                  <a:lnTo>
                    <a:pt x="40830" y="117868"/>
                  </a:lnTo>
                </a:path>
                <a:path w="431800" h="330835">
                  <a:moveTo>
                    <a:pt x="114198" y="153669"/>
                  </a:moveTo>
                  <a:lnTo>
                    <a:pt x="40830" y="153669"/>
                  </a:lnTo>
                </a:path>
                <a:path w="431800" h="330835">
                  <a:moveTo>
                    <a:pt x="114198" y="189483"/>
                  </a:moveTo>
                  <a:lnTo>
                    <a:pt x="40830" y="189483"/>
                  </a:lnTo>
                </a:path>
                <a:path w="431800" h="330835">
                  <a:moveTo>
                    <a:pt x="379006" y="57010"/>
                  </a:moveTo>
                  <a:lnTo>
                    <a:pt x="166687" y="57010"/>
                  </a:lnTo>
                </a:path>
                <a:path w="431800" h="330835">
                  <a:moveTo>
                    <a:pt x="379006" y="92824"/>
                  </a:moveTo>
                  <a:lnTo>
                    <a:pt x="166687" y="92824"/>
                  </a:lnTo>
                </a:path>
                <a:path w="431800" h="330835">
                  <a:moveTo>
                    <a:pt x="379006" y="128625"/>
                  </a:moveTo>
                  <a:lnTo>
                    <a:pt x="166687" y="128625"/>
                  </a:lnTo>
                </a:path>
                <a:path w="431800" h="330835">
                  <a:moveTo>
                    <a:pt x="419061" y="0"/>
                  </a:moveTo>
                  <a:lnTo>
                    <a:pt x="425907" y="0"/>
                  </a:lnTo>
                  <a:lnTo>
                    <a:pt x="431495" y="5587"/>
                  </a:lnTo>
                  <a:lnTo>
                    <a:pt x="431495" y="12433"/>
                  </a:lnTo>
                  <a:lnTo>
                    <a:pt x="431495" y="205308"/>
                  </a:lnTo>
                  <a:lnTo>
                    <a:pt x="431495" y="212153"/>
                  </a:lnTo>
                  <a:lnTo>
                    <a:pt x="425907" y="217754"/>
                  </a:lnTo>
                  <a:lnTo>
                    <a:pt x="419061" y="217754"/>
                  </a:lnTo>
                  <a:lnTo>
                    <a:pt x="375500" y="217754"/>
                  </a:lnTo>
                  <a:lnTo>
                    <a:pt x="375500" y="273748"/>
                  </a:lnTo>
                  <a:lnTo>
                    <a:pt x="319506" y="217754"/>
                  </a:lnTo>
                  <a:lnTo>
                    <a:pt x="126631" y="217754"/>
                  </a:lnTo>
                  <a:lnTo>
                    <a:pt x="119799" y="217754"/>
                  </a:lnTo>
                  <a:lnTo>
                    <a:pt x="114198" y="212153"/>
                  </a:lnTo>
                  <a:lnTo>
                    <a:pt x="114198" y="205308"/>
                  </a:lnTo>
                  <a:lnTo>
                    <a:pt x="114198" y="59067"/>
                  </a:lnTo>
                  <a:lnTo>
                    <a:pt x="114198" y="12433"/>
                  </a:lnTo>
                  <a:lnTo>
                    <a:pt x="114198" y="5587"/>
                  </a:lnTo>
                  <a:lnTo>
                    <a:pt x="119799" y="0"/>
                  </a:lnTo>
                  <a:lnTo>
                    <a:pt x="126631" y="0"/>
                  </a:lnTo>
                  <a:lnTo>
                    <a:pt x="419061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622300" y="2682307"/>
            <a:ext cx="2278380" cy="155638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200" b="1" spc="-10" dirty="0">
                <a:latin typeface="SharpSansDisplayNo1-Semibold"/>
                <a:cs typeface="SharpSansDisplayNo1-Semibold"/>
              </a:rPr>
              <a:t>Market</a:t>
            </a:r>
            <a:r>
              <a:rPr sz="1200" b="1" spc="-35" dirty="0">
                <a:latin typeface="SharpSansDisplayNo1-Semibold"/>
                <a:cs typeface="SharpSansDisplayNo1-Semibold"/>
              </a:rPr>
              <a:t> </a:t>
            </a:r>
            <a:r>
              <a:rPr sz="1200" b="1" spc="-10" dirty="0">
                <a:latin typeface="SharpSansDisplayNo1-Semibold"/>
                <a:cs typeface="SharpSansDisplayNo1-Semibold"/>
              </a:rPr>
              <a:t>Commentary</a:t>
            </a:r>
            <a:endParaRPr sz="1200">
              <a:latin typeface="SharpSansDisplayNo1-Semibold"/>
              <a:cs typeface="SharpSansDisplayNo1-Semibold"/>
            </a:endParaRPr>
          </a:p>
          <a:p>
            <a:pPr marL="12700" marR="252095">
              <a:lnSpc>
                <a:spcPct val="111100"/>
              </a:lnSpc>
              <a:spcBef>
                <a:spcPts val="365"/>
              </a:spcBef>
            </a:pPr>
            <a:r>
              <a:rPr sz="900" spc="-10" dirty="0">
                <a:latin typeface="SharpSansDisplayNo1-Book"/>
                <a:cs typeface="SharpSansDisplayNo1-Book"/>
              </a:rPr>
              <a:t>Across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b="1" dirty="0">
                <a:latin typeface="SharpSansDisplayNo1-Semibold"/>
                <a:cs typeface="SharpSansDisplayNo1-Semibold"/>
              </a:rPr>
              <a:t>Europe</a:t>
            </a:r>
            <a:r>
              <a:rPr sz="900" dirty="0">
                <a:latin typeface="SharpSansDisplayNo1-Book"/>
                <a:cs typeface="SharpSansDisplayNo1-Book"/>
              </a:rPr>
              <a:t>,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all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indicators</a:t>
            </a:r>
            <a:r>
              <a:rPr sz="900" spc="-10" dirty="0">
                <a:latin typeface="SharpSansDisplayNo1-Book"/>
                <a:cs typeface="SharpSansDisplayNo1-Book"/>
              </a:rPr>
              <a:t> suggest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that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further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increases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</a:t>
            </a:r>
            <a:r>
              <a:rPr sz="900" spc="-10" dirty="0">
                <a:latin typeface="SharpSansDisplayNo1-Book"/>
                <a:cs typeface="SharpSansDisplayNo1-Book"/>
              </a:rPr>
              <a:t> government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infrastructure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spending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</a:t>
            </a:r>
            <a:r>
              <a:rPr sz="900" spc="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short</a:t>
            </a:r>
            <a:r>
              <a:rPr sz="900" spc="1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to</a:t>
            </a:r>
            <a:endParaRPr sz="900">
              <a:latin typeface="SharpSansDisplayNo1-Book"/>
              <a:cs typeface="SharpSansDisplayNo1-Book"/>
            </a:endParaRPr>
          </a:p>
          <a:p>
            <a:pPr marL="12700" marR="5080">
              <a:lnSpc>
                <a:spcPct val="111100"/>
              </a:lnSpc>
            </a:pPr>
            <a:r>
              <a:rPr sz="900" dirty="0">
                <a:latin typeface="SharpSansDisplayNo1-Book"/>
                <a:cs typeface="SharpSansDisplayNo1-Book"/>
              </a:rPr>
              <a:t>medium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term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are</a:t>
            </a:r>
            <a:r>
              <a:rPr sz="900" spc="-10" dirty="0">
                <a:latin typeface="SharpSansDisplayNo1-Book"/>
                <a:cs typeface="SharpSansDisplayNo1-Book"/>
              </a:rPr>
              <a:t> expected. </a:t>
            </a:r>
            <a:r>
              <a:rPr sz="900" dirty="0">
                <a:latin typeface="SharpSansDisplayNo1-Book"/>
                <a:cs typeface="SharpSansDisplayNo1-Book"/>
              </a:rPr>
              <a:t>Specific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sub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sector</a:t>
            </a:r>
            <a:r>
              <a:rPr sz="900" spc="-2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trends</a:t>
            </a:r>
            <a:r>
              <a:rPr sz="900" spc="-2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are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ever</a:t>
            </a:r>
            <a:r>
              <a:rPr sz="900" spc="-2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changing</a:t>
            </a:r>
            <a:r>
              <a:rPr sz="900" spc="-2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but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we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expect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investor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focus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to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remain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energy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transition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assets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and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digital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infrastructure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it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has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been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for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last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couple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of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years.</a:t>
            </a:r>
            <a:endParaRPr sz="900">
              <a:latin typeface="SharpSansDisplayNo1-Book"/>
              <a:cs typeface="SharpSansDisplayNo1-Book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22300" y="4284927"/>
            <a:ext cx="229425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7190">
              <a:lnSpc>
                <a:spcPct val="111100"/>
              </a:lnSpc>
              <a:spcBef>
                <a:spcPts val="100"/>
              </a:spcBef>
            </a:pPr>
            <a:r>
              <a:rPr sz="900" dirty="0">
                <a:latin typeface="SharpSansDisplayNo1-Book"/>
                <a:cs typeface="SharpSansDisplayNo1-Book"/>
              </a:rPr>
              <a:t>In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b="1" dirty="0">
                <a:latin typeface="SharpSansDisplayNo1-Semibold"/>
                <a:cs typeface="SharpSansDisplayNo1-Semibold"/>
              </a:rPr>
              <a:t>US</a:t>
            </a:r>
            <a:r>
              <a:rPr sz="900" dirty="0">
                <a:latin typeface="SharpSansDisplayNo1-Book"/>
                <a:cs typeface="SharpSansDisplayNo1-Book"/>
              </a:rPr>
              <a:t>,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2021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Infrastructure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bill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has </a:t>
            </a:r>
            <a:r>
              <a:rPr sz="900" spc="-10" dirty="0">
                <a:latin typeface="SharpSansDisplayNo1-Book"/>
                <a:cs typeface="SharpSansDisplayNo1-Book"/>
              </a:rPr>
              <a:t>provided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 meaningful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boost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to</a:t>
            </a:r>
            <a:endParaRPr sz="900">
              <a:latin typeface="SharpSansDisplayNo1-Book"/>
              <a:cs typeface="SharpSansDisplayNo1-Book"/>
            </a:endParaRPr>
          </a:p>
          <a:p>
            <a:pPr marL="12700" marR="5080">
              <a:lnSpc>
                <a:spcPct val="111100"/>
              </a:lnSpc>
            </a:pPr>
            <a:r>
              <a:rPr sz="900" spc="-10" dirty="0">
                <a:latin typeface="SharpSansDisplayNo1-Book"/>
                <a:cs typeface="SharpSansDisplayNo1-Book"/>
              </a:rPr>
              <a:t>expectations</a:t>
            </a:r>
            <a:r>
              <a:rPr sz="900" spc="3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as</a:t>
            </a:r>
            <a:r>
              <a:rPr sz="900" spc="3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infrastructure</a:t>
            </a:r>
            <a:r>
              <a:rPr sz="900" spc="3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spending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remains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</a:t>
            </a:r>
            <a:r>
              <a:rPr sz="900" spc="-10" dirty="0">
                <a:latin typeface="SharpSansDisplayNo1-Book"/>
                <a:cs typeface="SharpSansDisplayNo1-Book"/>
              </a:rPr>
              <a:t> key strategic </a:t>
            </a:r>
            <a:r>
              <a:rPr sz="900" dirty="0">
                <a:latin typeface="SharpSansDisplayNo1-Book"/>
                <a:cs typeface="SharpSansDisplayNo1-Book"/>
              </a:rPr>
              <a:t>priority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25" dirty="0">
                <a:latin typeface="SharpSansDisplayNo1-Book"/>
                <a:cs typeface="SharpSansDisplayNo1-Book"/>
              </a:rPr>
              <a:t>and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significant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resources</a:t>
            </a:r>
            <a:r>
              <a:rPr sz="900" spc="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are</a:t>
            </a:r>
            <a:r>
              <a:rPr sz="900" spc="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being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committed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to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upgrading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US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infrastructure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 </a:t>
            </a:r>
            <a:r>
              <a:rPr sz="900" spc="-25" dirty="0">
                <a:latin typeface="SharpSansDisplayNo1-Book"/>
                <a:cs typeface="SharpSansDisplayNo1-Book"/>
              </a:rPr>
              <a:t>the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medium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to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long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term.</a:t>
            </a:r>
            <a:endParaRPr sz="900">
              <a:latin typeface="SharpSansDisplayNo1-Book"/>
              <a:cs typeface="SharpSansDisplayNo1-Book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22300" y="5423728"/>
            <a:ext cx="22745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dirty="0">
                <a:latin typeface="SharpSansDisplayNo1-Book"/>
                <a:cs typeface="SharpSansDisplayNo1-Book"/>
              </a:rPr>
              <a:t>In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b="1" dirty="0">
                <a:latin typeface="SharpSansDisplayNo1-Semibold"/>
                <a:cs typeface="SharpSansDisplayNo1-Semibold"/>
              </a:rPr>
              <a:t>Latin</a:t>
            </a:r>
            <a:r>
              <a:rPr sz="900" b="1" spc="-5" dirty="0">
                <a:latin typeface="SharpSansDisplayNo1-Semibold"/>
                <a:cs typeface="SharpSansDisplayNo1-Semibold"/>
              </a:rPr>
              <a:t> </a:t>
            </a:r>
            <a:r>
              <a:rPr sz="900" b="1" dirty="0">
                <a:latin typeface="SharpSansDisplayNo1-Semibold"/>
                <a:cs typeface="SharpSansDisplayNo1-Semibold"/>
              </a:rPr>
              <a:t>America</a:t>
            </a:r>
            <a:r>
              <a:rPr sz="900" dirty="0">
                <a:latin typeface="SharpSansDisplayNo1-Book"/>
                <a:cs typeface="SharpSansDisplayNo1-Book"/>
              </a:rPr>
              <a:t>,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greenfield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pipeline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has</a:t>
            </a:r>
            <a:r>
              <a:rPr sz="900" spc="-10" dirty="0">
                <a:latin typeface="SharpSansDisplayNo1-Book"/>
                <a:cs typeface="SharpSansDisplayNo1-Book"/>
              </a:rPr>
              <a:t> started</a:t>
            </a:r>
            <a:r>
              <a:rPr sz="900" dirty="0">
                <a:latin typeface="SharpSansDisplayNo1-Book"/>
                <a:cs typeface="SharpSansDisplayNo1-Book"/>
              </a:rPr>
              <a:t> to come back online </a:t>
            </a:r>
            <a:r>
              <a:rPr sz="900" spc="-10" dirty="0">
                <a:latin typeface="SharpSansDisplayNo1-Book"/>
                <a:cs typeface="SharpSansDisplayNo1-Book"/>
              </a:rPr>
              <a:t>following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change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political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direction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across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spc="-50" dirty="0">
                <a:latin typeface="SharpSansDisplayNo1-Book"/>
                <a:cs typeface="SharpSansDisplayNo1-Book"/>
              </a:rPr>
              <a:t>a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number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of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countries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region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2023.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Pricing,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like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all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regions,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has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been</a:t>
            </a:r>
            <a:r>
              <a:rPr sz="900" spc="-10" dirty="0">
                <a:latin typeface="SharpSansDisplayNo1-Book"/>
                <a:cs typeface="SharpSansDisplayNo1-Book"/>
              </a:rPr>
              <a:t> impacted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by</a:t>
            </a:r>
            <a:r>
              <a:rPr sz="900" spc="-3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the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increase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in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interest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rates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globally.</a:t>
            </a:r>
            <a:endParaRPr sz="900">
              <a:latin typeface="SharpSansDisplayNo1-Book"/>
              <a:cs typeface="SharpSansDisplayNo1-Book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22300" y="6410128"/>
            <a:ext cx="21336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dirty="0">
                <a:latin typeface="SharpSansDisplayNo1-Book"/>
                <a:cs typeface="SharpSansDisplayNo1-Book"/>
              </a:rPr>
              <a:t>In</a:t>
            </a:r>
            <a:r>
              <a:rPr sz="900" spc="-5" dirty="0">
                <a:latin typeface="SharpSansDisplayNo1-Book"/>
                <a:cs typeface="SharpSansDisplayNo1-Book"/>
              </a:rPr>
              <a:t> </a:t>
            </a:r>
            <a:r>
              <a:rPr sz="900" b="1" spc="-10" dirty="0">
                <a:latin typeface="SharpSansDisplayNo1-Semibold"/>
                <a:cs typeface="SharpSansDisplayNo1-Semibold"/>
              </a:rPr>
              <a:t>Australia</a:t>
            </a:r>
            <a:r>
              <a:rPr sz="900" spc="-10" dirty="0">
                <a:latin typeface="SharpSansDisplayNo1-Book"/>
                <a:cs typeface="SharpSansDisplayNo1-Book"/>
              </a:rPr>
              <a:t>,</a:t>
            </a:r>
            <a:r>
              <a:rPr sz="900" dirty="0">
                <a:latin typeface="SharpSansDisplayNo1-Book"/>
                <a:cs typeface="SharpSansDisplayNo1-Book"/>
              </a:rPr>
              <a:t> there has been a </a:t>
            </a:r>
            <a:r>
              <a:rPr sz="900" spc="-10" dirty="0">
                <a:latin typeface="SharpSansDisplayNo1-Book"/>
                <a:cs typeface="SharpSansDisplayNo1-Book"/>
              </a:rPr>
              <a:t>significant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consolidation of the </a:t>
            </a:r>
            <a:r>
              <a:rPr sz="900" spc="-10" dirty="0">
                <a:latin typeface="SharpSansDisplayNo1-Book"/>
                <a:cs typeface="SharpSansDisplayNo1-Book"/>
              </a:rPr>
              <a:t>market</a:t>
            </a:r>
            <a:r>
              <a:rPr sz="900" dirty="0">
                <a:latin typeface="SharpSansDisplayNo1-Book"/>
                <a:cs typeface="SharpSansDisplayNo1-Book"/>
              </a:rPr>
              <a:t> which </a:t>
            </a:r>
            <a:r>
              <a:rPr sz="900" spc="-25" dirty="0">
                <a:latin typeface="SharpSansDisplayNo1-Book"/>
                <a:cs typeface="SharpSansDisplayNo1-Book"/>
              </a:rPr>
              <a:t>is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impacting pricing dynamics. Deal</a:t>
            </a:r>
            <a:r>
              <a:rPr sz="900" spc="5" dirty="0">
                <a:latin typeface="SharpSansDisplayNo1-Book"/>
                <a:cs typeface="SharpSansDisplayNo1-Book"/>
              </a:rPr>
              <a:t> </a:t>
            </a:r>
            <a:r>
              <a:rPr sz="900" spc="-20" dirty="0">
                <a:latin typeface="SharpSansDisplayNo1-Book"/>
                <a:cs typeface="SharpSansDisplayNo1-Book"/>
              </a:rPr>
              <a:t>flow</a:t>
            </a:r>
            <a:r>
              <a:rPr sz="900" spc="50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remains</a:t>
            </a:r>
            <a:r>
              <a:rPr sz="900" spc="-5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steady.</a:t>
            </a:r>
            <a:endParaRPr sz="900">
              <a:latin typeface="SharpSansDisplayNo1-Book"/>
              <a:cs typeface="SharpSansDisplayNo1-Book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4153650" y="5683992"/>
            <a:ext cx="10350500" cy="12700"/>
            <a:chOff x="4153650" y="5683992"/>
            <a:chExt cx="10350500" cy="12700"/>
          </a:xfrm>
        </p:grpSpPr>
        <p:sp>
          <p:nvSpPr>
            <p:cNvPr id="88" name="object 88"/>
            <p:cNvSpPr/>
            <p:nvPr/>
          </p:nvSpPr>
          <p:spPr>
            <a:xfrm>
              <a:off x="4198147" y="5690342"/>
              <a:ext cx="10280650" cy="0"/>
            </a:xfrm>
            <a:custGeom>
              <a:avLst/>
              <a:gdLst/>
              <a:ahLst/>
              <a:cxnLst/>
              <a:rect l="l" t="t" r="r" b="b"/>
              <a:pathLst>
                <a:path w="10280650">
                  <a:moveTo>
                    <a:pt x="0" y="0"/>
                  </a:moveTo>
                  <a:lnTo>
                    <a:pt x="10280573" y="0"/>
                  </a:lnTo>
                </a:path>
              </a:pathLst>
            </a:custGeom>
            <a:ln w="12700">
              <a:solidFill>
                <a:srgbClr val="0056B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153649" y="5683999"/>
              <a:ext cx="10350500" cy="12700"/>
            </a:xfrm>
            <a:custGeom>
              <a:avLst/>
              <a:gdLst/>
              <a:ahLst/>
              <a:cxnLst/>
              <a:rect l="l" t="t" r="r" b="b"/>
              <a:pathLst>
                <a:path w="10350500" h="12700">
                  <a:moveTo>
                    <a:pt x="12700" y="6350"/>
                  </a:moveTo>
                  <a:lnTo>
                    <a:pt x="10833" y="1854"/>
                  </a:lnTo>
                  <a:lnTo>
                    <a:pt x="6350" y="0"/>
                  </a:lnTo>
                  <a:lnTo>
                    <a:pt x="1854" y="1854"/>
                  </a:lnTo>
                  <a:lnTo>
                    <a:pt x="0" y="6350"/>
                  </a:lnTo>
                  <a:lnTo>
                    <a:pt x="1854" y="10845"/>
                  </a:lnTo>
                  <a:lnTo>
                    <a:pt x="6350" y="12700"/>
                  </a:lnTo>
                  <a:lnTo>
                    <a:pt x="10833" y="10845"/>
                  </a:lnTo>
                  <a:lnTo>
                    <a:pt x="12700" y="6350"/>
                  </a:lnTo>
                  <a:close/>
                </a:path>
                <a:path w="10350500" h="12700">
                  <a:moveTo>
                    <a:pt x="10350500" y="6350"/>
                  </a:moveTo>
                  <a:lnTo>
                    <a:pt x="10348633" y="1854"/>
                  </a:lnTo>
                  <a:lnTo>
                    <a:pt x="10344150" y="0"/>
                  </a:lnTo>
                  <a:lnTo>
                    <a:pt x="10339654" y="1854"/>
                  </a:lnTo>
                  <a:lnTo>
                    <a:pt x="10337800" y="6350"/>
                  </a:lnTo>
                  <a:lnTo>
                    <a:pt x="10339654" y="10845"/>
                  </a:lnTo>
                  <a:lnTo>
                    <a:pt x="10344150" y="12700"/>
                  </a:lnTo>
                  <a:lnTo>
                    <a:pt x="10348633" y="10845"/>
                  </a:lnTo>
                  <a:lnTo>
                    <a:pt x="10350500" y="6350"/>
                  </a:lnTo>
                  <a:close/>
                </a:path>
              </a:pathLst>
            </a:custGeom>
            <a:solidFill>
              <a:srgbClr val="005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4147300" y="5315695"/>
            <a:ext cx="1033144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SharpSansDisplayNo1-Semibold"/>
                <a:cs typeface="SharpSansDisplayNo1-Semibold"/>
              </a:rPr>
              <a:t>Market</a:t>
            </a:r>
            <a:r>
              <a:rPr sz="800" b="1" spc="-5" dirty="0">
                <a:latin typeface="SharpSansDisplayNo1-Semibold"/>
                <a:cs typeface="SharpSansDisplayNo1-Semibold"/>
              </a:rPr>
              <a:t> </a:t>
            </a:r>
            <a:r>
              <a:rPr sz="800" b="1" dirty="0">
                <a:latin typeface="SharpSansDisplayNo1-Semibold"/>
                <a:cs typeface="SharpSansDisplayNo1-Semibold"/>
              </a:rPr>
              <a:t>dynamics </a:t>
            </a:r>
            <a:r>
              <a:rPr sz="800" b="1" spc="-20" dirty="0">
                <a:latin typeface="SharpSansDisplayNo1-Semibold"/>
                <a:cs typeface="SharpSansDisplayNo1-Semibold"/>
              </a:rPr>
              <a:t>key</a:t>
            </a:r>
            <a:r>
              <a:rPr sz="800" spc="-20" dirty="0">
                <a:latin typeface="SharpSansDisplayNo1-Book"/>
                <a:cs typeface="SharpSansDisplayNo1-Book"/>
              </a:rPr>
              <a:t>:</a:t>
            </a:r>
            <a:endParaRPr sz="800">
              <a:latin typeface="SharpSansDisplayNo1-Book"/>
              <a:cs typeface="SharpSansDisplayNo1-Book"/>
            </a:endParaRPr>
          </a:p>
        </p:txBody>
      </p:sp>
      <p:pic>
        <p:nvPicPr>
          <p:cNvPr id="91" name="object 9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218048" y="5353799"/>
            <a:ext cx="88900" cy="88900"/>
          </a:xfrm>
          <a:prstGeom prst="rect">
            <a:avLst/>
          </a:prstGeom>
        </p:spPr>
      </p:pic>
      <p:sp>
        <p:nvSpPr>
          <p:cNvPr id="92" name="object 92"/>
          <p:cNvSpPr txBox="1"/>
          <p:nvPr/>
        </p:nvSpPr>
        <p:spPr>
          <a:xfrm>
            <a:off x="5319648" y="5315695"/>
            <a:ext cx="3860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SharpSansDisplayNo1-Book"/>
                <a:cs typeface="SharpSansDisplayNo1-Book"/>
              </a:rPr>
              <a:t>Positive</a:t>
            </a:r>
            <a:endParaRPr sz="800">
              <a:latin typeface="SharpSansDisplayNo1-Book"/>
              <a:cs typeface="SharpSansDisplayNo1-Book"/>
            </a:endParaRPr>
          </a:p>
        </p:txBody>
      </p:sp>
      <p:pic>
        <p:nvPicPr>
          <p:cNvPr id="93" name="object 9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895816" y="5353799"/>
            <a:ext cx="88900" cy="88900"/>
          </a:xfrm>
          <a:prstGeom prst="rect">
            <a:avLst/>
          </a:prstGeom>
        </p:spPr>
      </p:pic>
      <p:sp>
        <p:nvSpPr>
          <p:cNvPr id="94" name="object 94"/>
          <p:cNvSpPr txBox="1"/>
          <p:nvPr/>
        </p:nvSpPr>
        <p:spPr>
          <a:xfrm>
            <a:off x="5997416" y="5315695"/>
            <a:ext cx="3790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SharpSansDisplayNo1-Book"/>
                <a:cs typeface="SharpSansDisplayNo1-Book"/>
              </a:rPr>
              <a:t>Neutral</a:t>
            </a:r>
            <a:endParaRPr sz="800">
              <a:latin typeface="SharpSansDisplayNo1-Book"/>
              <a:cs typeface="SharpSansDisplayNo1-Book"/>
            </a:endParaRPr>
          </a:p>
        </p:txBody>
      </p:sp>
      <p:pic>
        <p:nvPicPr>
          <p:cNvPr id="95" name="object 9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566982" y="5353799"/>
            <a:ext cx="88900" cy="88900"/>
          </a:xfrm>
          <a:prstGeom prst="rect">
            <a:avLst/>
          </a:prstGeom>
        </p:spPr>
      </p:pic>
      <p:sp>
        <p:nvSpPr>
          <p:cNvPr id="96" name="object 96"/>
          <p:cNvSpPr txBox="1"/>
          <p:nvPr/>
        </p:nvSpPr>
        <p:spPr>
          <a:xfrm>
            <a:off x="6668582" y="5315695"/>
            <a:ext cx="4616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SharpSansDisplayNo1-Book"/>
                <a:cs typeface="SharpSansDisplayNo1-Book"/>
              </a:rPr>
              <a:t>Negative</a:t>
            </a:r>
            <a:endParaRPr sz="800">
              <a:latin typeface="SharpSansDisplayNo1-Book"/>
              <a:cs typeface="SharpSansDisplayNo1-Book"/>
            </a:endParaRPr>
          </a:p>
        </p:txBody>
      </p:sp>
      <p:grpSp>
        <p:nvGrpSpPr>
          <p:cNvPr id="97" name="object 97"/>
          <p:cNvGrpSpPr/>
          <p:nvPr/>
        </p:nvGrpSpPr>
        <p:grpSpPr>
          <a:xfrm>
            <a:off x="8986000" y="1975593"/>
            <a:ext cx="12700" cy="3454400"/>
            <a:chOff x="8986000" y="1975593"/>
            <a:chExt cx="12700" cy="3454400"/>
          </a:xfrm>
        </p:grpSpPr>
        <p:sp>
          <p:nvSpPr>
            <p:cNvPr id="98" name="object 98"/>
            <p:cNvSpPr/>
            <p:nvPr/>
          </p:nvSpPr>
          <p:spPr>
            <a:xfrm>
              <a:off x="8992350" y="2020186"/>
              <a:ext cx="0" cy="3384550"/>
            </a:xfrm>
            <a:custGeom>
              <a:avLst/>
              <a:gdLst/>
              <a:ahLst/>
              <a:cxnLst/>
              <a:rect l="l" t="t" r="r" b="b"/>
              <a:pathLst>
                <a:path h="3384550">
                  <a:moveTo>
                    <a:pt x="0" y="0"/>
                  </a:moveTo>
                  <a:lnTo>
                    <a:pt x="0" y="3384334"/>
                  </a:lnTo>
                </a:path>
              </a:pathLst>
            </a:custGeom>
            <a:ln w="12700">
              <a:solidFill>
                <a:srgbClr val="0056B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985999" y="1975599"/>
              <a:ext cx="12700" cy="3454400"/>
            </a:xfrm>
            <a:custGeom>
              <a:avLst/>
              <a:gdLst/>
              <a:ahLst/>
              <a:cxnLst/>
              <a:rect l="l" t="t" r="r" b="b"/>
              <a:pathLst>
                <a:path w="12700" h="3454400">
                  <a:moveTo>
                    <a:pt x="12700" y="3448050"/>
                  </a:moveTo>
                  <a:lnTo>
                    <a:pt x="10833" y="3443554"/>
                  </a:lnTo>
                  <a:lnTo>
                    <a:pt x="6350" y="3441700"/>
                  </a:lnTo>
                  <a:lnTo>
                    <a:pt x="1854" y="3443554"/>
                  </a:lnTo>
                  <a:lnTo>
                    <a:pt x="0" y="3448050"/>
                  </a:lnTo>
                  <a:lnTo>
                    <a:pt x="1854" y="3452545"/>
                  </a:lnTo>
                  <a:lnTo>
                    <a:pt x="6350" y="3454400"/>
                  </a:lnTo>
                  <a:lnTo>
                    <a:pt x="10833" y="3452545"/>
                  </a:lnTo>
                  <a:lnTo>
                    <a:pt x="12700" y="3448050"/>
                  </a:lnTo>
                  <a:close/>
                </a:path>
                <a:path w="12700" h="3454400">
                  <a:moveTo>
                    <a:pt x="12700" y="6350"/>
                  </a:moveTo>
                  <a:lnTo>
                    <a:pt x="10833" y="1854"/>
                  </a:lnTo>
                  <a:lnTo>
                    <a:pt x="6350" y="0"/>
                  </a:lnTo>
                  <a:lnTo>
                    <a:pt x="1854" y="1854"/>
                  </a:lnTo>
                  <a:lnTo>
                    <a:pt x="0" y="6350"/>
                  </a:lnTo>
                  <a:lnTo>
                    <a:pt x="1854" y="10845"/>
                  </a:lnTo>
                  <a:lnTo>
                    <a:pt x="6350" y="12700"/>
                  </a:lnTo>
                  <a:lnTo>
                    <a:pt x="10833" y="10845"/>
                  </a:lnTo>
                  <a:lnTo>
                    <a:pt x="12700" y="6350"/>
                  </a:lnTo>
                  <a:close/>
                </a:path>
              </a:pathLst>
            </a:custGeom>
            <a:solidFill>
              <a:srgbClr val="005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0" name="object 10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259709" y="7540630"/>
            <a:ext cx="88900" cy="88900"/>
          </a:xfrm>
          <a:prstGeom prst="rect">
            <a:avLst/>
          </a:prstGeom>
        </p:spPr>
      </p:pic>
      <p:sp>
        <p:nvSpPr>
          <p:cNvPr id="101" name="object 101"/>
          <p:cNvSpPr txBox="1"/>
          <p:nvPr/>
        </p:nvSpPr>
        <p:spPr>
          <a:xfrm>
            <a:off x="4109199" y="7502520"/>
            <a:ext cx="3847769" cy="718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1264285" algn="l"/>
              </a:tabLst>
            </a:pPr>
            <a:r>
              <a:rPr sz="800" b="1" dirty="0">
                <a:latin typeface="SharpSansDisplayNo1-Semibold"/>
                <a:cs typeface="SharpSansDisplayNo1-Semibold"/>
              </a:rPr>
              <a:t>Sector</a:t>
            </a:r>
            <a:r>
              <a:rPr sz="800" b="1" spc="-10" dirty="0">
                <a:latin typeface="SharpSansDisplayNo1-Semibold"/>
                <a:cs typeface="SharpSansDisplayNo1-Semibold"/>
              </a:rPr>
              <a:t> preference</a:t>
            </a:r>
            <a:r>
              <a:rPr sz="800" b="1" spc="-5" dirty="0">
                <a:latin typeface="SharpSansDisplayNo1-Semibold"/>
                <a:cs typeface="SharpSansDisplayNo1-Semibold"/>
              </a:rPr>
              <a:t> </a:t>
            </a:r>
            <a:r>
              <a:rPr sz="800" b="1" spc="-20" dirty="0">
                <a:latin typeface="SharpSansDisplayNo1-Semibold"/>
                <a:cs typeface="SharpSansDisplayNo1-Semibold"/>
              </a:rPr>
              <a:t>key</a:t>
            </a:r>
            <a:r>
              <a:rPr sz="800" spc="-20" dirty="0">
                <a:latin typeface="SharpSansDisplayNo1-Book"/>
                <a:cs typeface="SharpSansDisplayNo1-Book"/>
              </a:rPr>
              <a:t>:</a:t>
            </a:r>
            <a:r>
              <a:rPr sz="800" dirty="0">
                <a:latin typeface="SharpSansDisplayNo1-Book"/>
                <a:cs typeface="SharpSansDisplayNo1-Book"/>
              </a:rPr>
              <a:t>	Non-</a:t>
            </a:r>
            <a:r>
              <a:rPr sz="800" spc="-10" dirty="0">
                <a:latin typeface="SharpSansDisplayNo1-Book"/>
                <a:cs typeface="SharpSansDisplayNo1-Book"/>
              </a:rPr>
              <a:t>attractive</a:t>
            </a:r>
            <a:endParaRPr sz="800" dirty="0">
              <a:latin typeface="SharpSansDisplayNo1-Book"/>
              <a:cs typeface="SharpSansDisplayNo1-Book"/>
            </a:endParaRPr>
          </a:p>
          <a:p>
            <a:pPr marL="50800">
              <a:lnSpc>
                <a:spcPct val="100000"/>
              </a:lnSpc>
              <a:spcBef>
                <a:spcPts val="690"/>
              </a:spcBef>
            </a:pPr>
            <a:r>
              <a:rPr sz="900" dirty="0">
                <a:latin typeface="SharpSansDisplayNo1-Book"/>
                <a:cs typeface="SharpSansDisplayNo1-Book"/>
              </a:rPr>
              <a:t>Source:</a:t>
            </a:r>
            <a:r>
              <a:rPr sz="900" spc="-2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abrdn</a:t>
            </a:r>
            <a:endParaRPr sz="900" dirty="0">
              <a:latin typeface="SharpSansDisplayNo1-Book"/>
              <a:cs typeface="SharpSansDisplayNo1-Book"/>
            </a:endParaRPr>
          </a:p>
          <a:p>
            <a:pPr marL="50800">
              <a:lnSpc>
                <a:spcPct val="100000"/>
              </a:lnSpc>
              <a:spcBef>
                <a:spcPts val="310"/>
              </a:spcBef>
            </a:pPr>
            <a:r>
              <a:rPr sz="900" baseline="31746" dirty="0">
                <a:latin typeface="SharpSansDisplayNo1-Book"/>
                <a:cs typeface="SharpSansDisplayNo1-Book"/>
              </a:rPr>
              <a:t>1</a:t>
            </a:r>
            <a:r>
              <a:rPr sz="900" spc="89" baseline="31746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Infralogic,</a:t>
            </a:r>
            <a:r>
              <a:rPr sz="900" spc="2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October</a:t>
            </a:r>
            <a:r>
              <a:rPr sz="900" spc="20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2023</a:t>
            </a:r>
            <a:endParaRPr sz="900" dirty="0">
              <a:latin typeface="SharpSansDisplayNo1-Book"/>
              <a:cs typeface="SharpSansDisplayNo1-Book"/>
            </a:endParaRPr>
          </a:p>
          <a:p>
            <a:pPr marL="50800">
              <a:lnSpc>
                <a:spcPct val="100000"/>
              </a:lnSpc>
              <a:spcBef>
                <a:spcPts val="315"/>
              </a:spcBef>
            </a:pPr>
            <a:r>
              <a:rPr sz="900" baseline="31746" dirty="0">
                <a:latin typeface="SharpSansDisplayNo1-Book"/>
                <a:cs typeface="SharpSansDisplayNo1-Book"/>
              </a:rPr>
              <a:t>2</a:t>
            </a:r>
            <a:r>
              <a:rPr sz="900" spc="44" baseline="31746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abrdn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views,</a:t>
            </a:r>
            <a:r>
              <a:rPr sz="900" spc="-10" dirty="0">
                <a:latin typeface="SharpSansDisplayNo1-Book"/>
                <a:cs typeface="SharpSansDisplayNo1-Book"/>
              </a:rPr>
              <a:t> reflective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of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European</a:t>
            </a:r>
            <a:r>
              <a:rPr sz="900" spc="-10" dirty="0">
                <a:latin typeface="SharpSansDisplayNo1-Book"/>
                <a:cs typeface="SharpSansDisplayNo1-Book"/>
              </a:rPr>
              <a:t> </a:t>
            </a:r>
            <a:r>
              <a:rPr sz="900" dirty="0">
                <a:latin typeface="SharpSansDisplayNo1-Book"/>
                <a:cs typeface="SharpSansDisplayNo1-Book"/>
              </a:rPr>
              <a:t>direct</a:t>
            </a:r>
            <a:r>
              <a:rPr sz="900" spc="-15" dirty="0">
                <a:latin typeface="SharpSansDisplayNo1-Book"/>
                <a:cs typeface="SharpSansDisplayNo1-Book"/>
              </a:rPr>
              <a:t> </a:t>
            </a:r>
            <a:r>
              <a:rPr sz="900" spc="-10" dirty="0">
                <a:latin typeface="SharpSansDisplayNo1-Book"/>
                <a:cs typeface="SharpSansDisplayNo1-Book"/>
              </a:rPr>
              <a:t>infrastructure</a:t>
            </a:r>
            <a:endParaRPr sz="900" dirty="0">
              <a:latin typeface="SharpSansDisplayNo1-Book"/>
              <a:cs typeface="SharpSansDisplayNo1-Book"/>
            </a:endParaRPr>
          </a:p>
        </p:txBody>
      </p:sp>
      <p:pic>
        <p:nvPicPr>
          <p:cNvPr id="102" name="object 10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288301" y="7540630"/>
            <a:ext cx="88900" cy="88900"/>
          </a:xfrm>
          <a:prstGeom prst="rect">
            <a:avLst/>
          </a:prstGeom>
        </p:spPr>
      </p:pic>
      <p:sp>
        <p:nvSpPr>
          <p:cNvPr id="103" name="object 103"/>
          <p:cNvSpPr txBox="1"/>
          <p:nvPr/>
        </p:nvSpPr>
        <p:spPr>
          <a:xfrm>
            <a:off x="6389901" y="7502520"/>
            <a:ext cx="7181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SharpSansDisplayNo1-Book"/>
                <a:cs typeface="SharpSansDisplayNo1-Book"/>
              </a:rPr>
              <a:t>Less</a:t>
            </a:r>
            <a:r>
              <a:rPr sz="800" spc="-35" dirty="0">
                <a:latin typeface="SharpSansDisplayNo1-Book"/>
                <a:cs typeface="SharpSansDisplayNo1-Book"/>
              </a:rPr>
              <a:t> </a:t>
            </a:r>
            <a:r>
              <a:rPr sz="800" spc="-10" dirty="0">
                <a:latin typeface="SharpSansDisplayNo1-Book"/>
                <a:cs typeface="SharpSansDisplayNo1-Book"/>
              </a:rPr>
              <a:t>attractive</a:t>
            </a:r>
            <a:endParaRPr sz="800">
              <a:latin typeface="SharpSansDisplayNo1-Book"/>
              <a:cs typeface="SharpSansDisplayNo1-Book"/>
            </a:endParaRPr>
          </a:p>
        </p:txBody>
      </p:sp>
      <p:pic>
        <p:nvPicPr>
          <p:cNvPr id="104" name="object 10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298503" y="7540630"/>
            <a:ext cx="88900" cy="88900"/>
          </a:xfrm>
          <a:prstGeom prst="rect">
            <a:avLst/>
          </a:prstGeom>
        </p:spPr>
      </p:pic>
      <p:sp>
        <p:nvSpPr>
          <p:cNvPr id="105" name="object 105"/>
          <p:cNvSpPr txBox="1"/>
          <p:nvPr/>
        </p:nvSpPr>
        <p:spPr>
          <a:xfrm>
            <a:off x="7400103" y="7502520"/>
            <a:ext cx="3790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SharpSansDisplayNo1-Book"/>
                <a:cs typeface="SharpSansDisplayNo1-Book"/>
              </a:rPr>
              <a:t>Neutral</a:t>
            </a:r>
            <a:endParaRPr sz="800">
              <a:latin typeface="SharpSansDisplayNo1-Book"/>
              <a:cs typeface="SharpSansDisplayNo1-Book"/>
            </a:endParaRPr>
          </a:p>
        </p:txBody>
      </p:sp>
      <p:pic>
        <p:nvPicPr>
          <p:cNvPr id="106" name="object 10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969669" y="7540630"/>
            <a:ext cx="88900" cy="88900"/>
          </a:xfrm>
          <a:prstGeom prst="rect">
            <a:avLst/>
          </a:prstGeom>
        </p:spPr>
      </p:pic>
      <p:sp>
        <p:nvSpPr>
          <p:cNvPr id="107" name="object 107"/>
          <p:cNvSpPr txBox="1"/>
          <p:nvPr/>
        </p:nvSpPr>
        <p:spPr>
          <a:xfrm>
            <a:off x="8071269" y="7502520"/>
            <a:ext cx="4921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SharpSansDisplayNo1-Book"/>
                <a:cs typeface="SharpSansDisplayNo1-Book"/>
              </a:rPr>
              <a:t>Attractive</a:t>
            </a:r>
            <a:endParaRPr sz="800">
              <a:latin typeface="SharpSansDisplayNo1-Book"/>
              <a:cs typeface="SharpSansDisplayNo1-Book"/>
            </a:endParaRPr>
          </a:p>
        </p:txBody>
      </p:sp>
      <p:pic>
        <p:nvPicPr>
          <p:cNvPr id="108" name="object 10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753307" y="7540630"/>
            <a:ext cx="88900" cy="88900"/>
          </a:xfrm>
          <a:prstGeom prst="rect">
            <a:avLst/>
          </a:prstGeom>
        </p:spPr>
      </p:pic>
      <p:sp>
        <p:nvSpPr>
          <p:cNvPr id="109" name="object 109"/>
          <p:cNvSpPr txBox="1"/>
          <p:nvPr/>
        </p:nvSpPr>
        <p:spPr>
          <a:xfrm>
            <a:off x="8854907" y="7502520"/>
            <a:ext cx="7289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SharpSansDisplayNo1-Book"/>
                <a:cs typeface="SharpSansDisplayNo1-Book"/>
              </a:rPr>
              <a:t>Very</a:t>
            </a:r>
            <a:r>
              <a:rPr sz="800" spc="-30" dirty="0">
                <a:latin typeface="SharpSansDisplayNo1-Book"/>
                <a:cs typeface="SharpSansDisplayNo1-Book"/>
              </a:rPr>
              <a:t> </a:t>
            </a:r>
            <a:r>
              <a:rPr sz="800" spc="-10" dirty="0">
                <a:latin typeface="SharpSansDisplayNo1-Book"/>
                <a:cs typeface="SharpSansDisplayNo1-Book"/>
              </a:rPr>
              <a:t>attractive</a:t>
            </a:r>
            <a:endParaRPr sz="800">
              <a:latin typeface="SharpSansDisplayNo1-Book"/>
              <a:cs typeface="SharpSansDisplayNo1-Book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4121900" y="5892795"/>
            <a:ext cx="1402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SharpSansDisplayNo1-Semibold"/>
                <a:cs typeface="SharpSansDisplayNo1-Semibold"/>
              </a:rPr>
              <a:t>Sector</a:t>
            </a:r>
            <a:r>
              <a:rPr sz="1200" b="1" spc="-20" dirty="0">
                <a:latin typeface="SharpSansDisplayNo1-Semibold"/>
                <a:cs typeface="SharpSansDisplayNo1-Semibold"/>
              </a:rPr>
              <a:t> </a:t>
            </a:r>
            <a:r>
              <a:rPr sz="1200" b="1" spc="-10" dirty="0">
                <a:latin typeface="SharpSansDisplayNo1-Semibold"/>
                <a:cs typeface="SharpSansDisplayNo1-Semibold"/>
              </a:rPr>
              <a:t>preference</a:t>
            </a:r>
            <a:r>
              <a:rPr sz="1050" b="1" spc="-15" baseline="31746" dirty="0">
                <a:latin typeface="SharpSansDisplayNo1-Semibold"/>
                <a:cs typeface="SharpSansDisplayNo1-Semibold"/>
              </a:rPr>
              <a:t>2</a:t>
            </a:r>
            <a:endParaRPr sz="1050" baseline="31746" dirty="0">
              <a:latin typeface="SharpSansDisplayNo1-Semibold"/>
              <a:cs typeface="SharpSansDisplayNo1-Semibold"/>
            </a:endParaRPr>
          </a:p>
        </p:txBody>
      </p:sp>
      <p:grpSp>
        <p:nvGrpSpPr>
          <p:cNvPr id="111" name="object 111"/>
          <p:cNvGrpSpPr/>
          <p:nvPr/>
        </p:nvGrpSpPr>
        <p:grpSpPr>
          <a:xfrm>
            <a:off x="4223500" y="6222996"/>
            <a:ext cx="762000" cy="762000"/>
            <a:chOff x="4223500" y="6222996"/>
            <a:chExt cx="762000" cy="762000"/>
          </a:xfrm>
        </p:grpSpPr>
        <p:sp>
          <p:nvSpPr>
            <p:cNvPr id="112" name="object 112"/>
            <p:cNvSpPr/>
            <p:nvPr/>
          </p:nvSpPr>
          <p:spPr>
            <a:xfrm>
              <a:off x="4223500" y="6222996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1000" y="0"/>
                  </a:moveTo>
                  <a:lnTo>
                    <a:pt x="333207" y="2968"/>
                  </a:lnTo>
                  <a:lnTo>
                    <a:pt x="287185" y="11636"/>
                  </a:lnTo>
                  <a:lnTo>
                    <a:pt x="243293" y="25646"/>
                  </a:lnTo>
                  <a:lnTo>
                    <a:pt x="201887" y="44641"/>
                  </a:lnTo>
                  <a:lnTo>
                    <a:pt x="163323" y="68264"/>
                  </a:lnTo>
                  <a:lnTo>
                    <a:pt x="127960" y="96158"/>
                  </a:lnTo>
                  <a:lnTo>
                    <a:pt x="96153" y="127965"/>
                  </a:lnTo>
                  <a:lnTo>
                    <a:pt x="68260" y="163329"/>
                  </a:lnTo>
                  <a:lnTo>
                    <a:pt x="44638" y="201893"/>
                  </a:lnTo>
                  <a:lnTo>
                    <a:pt x="25644" y="243298"/>
                  </a:lnTo>
                  <a:lnTo>
                    <a:pt x="11635" y="287190"/>
                  </a:lnTo>
                  <a:lnTo>
                    <a:pt x="2968" y="333209"/>
                  </a:lnTo>
                  <a:lnTo>
                    <a:pt x="0" y="380999"/>
                  </a:lnTo>
                  <a:lnTo>
                    <a:pt x="2968" y="428790"/>
                  </a:lnTo>
                  <a:lnTo>
                    <a:pt x="11635" y="474809"/>
                  </a:lnTo>
                  <a:lnTo>
                    <a:pt x="25644" y="518701"/>
                  </a:lnTo>
                  <a:lnTo>
                    <a:pt x="44638" y="560106"/>
                  </a:lnTo>
                  <a:lnTo>
                    <a:pt x="68260" y="598670"/>
                  </a:lnTo>
                  <a:lnTo>
                    <a:pt x="96153" y="634034"/>
                  </a:lnTo>
                  <a:lnTo>
                    <a:pt x="127960" y="665841"/>
                  </a:lnTo>
                  <a:lnTo>
                    <a:pt x="163323" y="693735"/>
                  </a:lnTo>
                  <a:lnTo>
                    <a:pt x="201887" y="717358"/>
                  </a:lnTo>
                  <a:lnTo>
                    <a:pt x="243293" y="736353"/>
                  </a:lnTo>
                  <a:lnTo>
                    <a:pt x="287185" y="750363"/>
                  </a:lnTo>
                  <a:lnTo>
                    <a:pt x="333207" y="759031"/>
                  </a:lnTo>
                  <a:lnTo>
                    <a:pt x="381000" y="761999"/>
                  </a:lnTo>
                  <a:lnTo>
                    <a:pt x="428792" y="759031"/>
                  </a:lnTo>
                  <a:lnTo>
                    <a:pt x="474814" y="750363"/>
                  </a:lnTo>
                  <a:lnTo>
                    <a:pt x="518706" y="736353"/>
                  </a:lnTo>
                  <a:lnTo>
                    <a:pt x="560112" y="717358"/>
                  </a:lnTo>
                  <a:lnTo>
                    <a:pt x="598676" y="693735"/>
                  </a:lnTo>
                  <a:lnTo>
                    <a:pt x="634039" y="665841"/>
                  </a:lnTo>
                  <a:lnTo>
                    <a:pt x="665846" y="634034"/>
                  </a:lnTo>
                  <a:lnTo>
                    <a:pt x="693739" y="598670"/>
                  </a:lnTo>
                  <a:lnTo>
                    <a:pt x="717361" y="560106"/>
                  </a:lnTo>
                  <a:lnTo>
                    <a:pt x="736355" y="518701"/>
                  </a:lnTo>
                  <a:lnTo>
                    <a:pt x="750364" y="474809"/>
                  </a:lnTo>
                  <a:lnTo>
                    <a:pt x="759031" y="428790"/>
                  </a:lnTo>
                  <a:lnTo>
                    <a:pt x="762000" y="380999"/>
                  </a:lnTo>
                  <a:lnTo>
                    <a:pt x="759031" y="333209"/>
                  </a:lnTo>
                  <a:lnTo>
                    <a:pt x="750364" y="287190"/>
                  </a:lnTo>
                  <a:lnTo>
                    <a:pt x="736355" y="243298"/>
                  </a:lnTo>
                  <a:lnTo>
                    <a:pt x="717361" y="201893"/>
                  </a:lnTo>
                  <a:lnTo>
                    <a:pt x="693739" y="163329"/>
                  </a:lnTo>
                  <a:lnTo>
                    <a:pt x="665846" y="127965"/>
                  </a:lnTo>
                  <a:lnTo>
                    <a:pt x="634039" y="96158"/>
                  </a:lnTo>
                  <a:lnTo>
                    <a:pt x="598676" y="68264"/>
                  </a:lnTo>
                  <a:lnTo>
                    <a:pt x="560112" y="44641"/>
                  </a:lnTo>
                  <a:lnTo>
                    <a:pt x="518706" y="25646"/>
                  </a:lnTo>
                  <a:lnTo>
                    <a:pt x="474814" y="11636"/>
                  </a:lnTo>
                  <a:lnTo>
                    <a:pt x="428792" y="2968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EDB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399804" y="6431130"/>
              <a:ext cx="409575" cy="334010"/>
            </a:xfrm>
            <a:custGeom>
              <a:avLst/>
              <a:gdLst/>
              <a:ahLst/>
              <a:cxnLst/>
              <a:rect l="l" t="t" r="r" b="b"/>
              <a:pathLst>
                <a:path w="409575" h="334009">
                  <a:moveTo>
                    <a:pt x="405066" y="305130"/>
                  </a:moveTo>
                  <a:lnTo>
                    <a:pt x="4330" y="305130"/>
                  </a:lnTo>
                  <a:lnTo>
                    <a:pt x="1930" y="305130"/>
                  </a:lnTo>
                  <a:lnTo>
                    <a:pt x="0" y="303187"/>
                  </a:lnTo>
                  <a:lnTo>
                    <a:pt x="0" y="300799"/>
                  </a:lnTo>
                  <a:lnTo>
                    <a:pt x="0" y="4330"/>
                  </a:lnTo>
                  <a:lnTo>
                    <a:pt x="0" y="1943"/>
                  </a:lnTo>
                  <a:lnTo>
                    <a:pt x="1930" y="0"/>
                  </a:lnTo>
                  <a:lnTo>
                    <a:pt x="4330" y="0"/>
                  </a:lnTo>
                  <a:lnTo>
                    <a:pt x="405066" y="0"/>
                  </a:lnTo>
                  <a:lnTo>
                    <a:pt x="407454" y="0"/>
                  </a:lnTo>
                  <a:lnTo>
                    <a:pt x="409397" y="1943"/>
                  </a:lnTo>
                  <a:lnTo>
                    <a:pt x="409397" y="4330"/>
                  </a:lnTo>
                  <a:lnTo>
                    <a:pt x="409397" y="300799"/>
                  </a:lnTo>
                  <a:lnTo>
                    <a:pt x="409397" y="303187"/>
                  </a:lnTo>
                  <a:lnTo>
                    <a:pt x="407454" y="305130"/>
                  </a:lnTo>
                  <a:lnTo>
                    <a:pt x="405066" y="305130"/>
                  </a:lnTo>
                </a:path>
                <a:path w="409575" h="334009">
                  <a:moveTo>
                    <a:pt x="120738" y="333489"/>
                  </a:moveTo>
                  <a:lnTo>
                    <a:pt x="292277" y="333489"/>
                  </a:lnTo>
                </a:path>
              </a:pathLst>
            </a:custGeom>
            <a:ln w="72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35367" y="6461135"/>
              <a:ext cx="154762" cy="154762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623565" y="6489871"/>
              <a:ext cx="137045" cy="249999"/>
            </a:xfrm>
            <a:prstGeom prst="rect">
              <a:avLst/>
            </a:prstGeom>
          </p:spPr>
        </p:pic>
      </p:grpSp>
      <p:grpSp>
        <p:nvGrpSpPr>
          <p:cNvPr id="116" name="object 116"/>
          <p:cNvGrpSpPr/>
          <p:nvPr/>
        </p:nvGrpSpPr>
        <p:grpSpPr>
          <a:xfrm>
            <a:off x="5557000" y="6222996"/>
            <a:ext cx="762000" cy="762000"/>
            <a:chOff x="5557000" y="6222996"/>
            <a:chExt cx="762000" cy="762000"/>
          </a:xfrm>
        </p:grpSpPr>
        <p:sp>
          <p:nvSpPr>
            <p:cNvPr id="117" name="object 117"/>
            <p:cNvSpPr/>
            <p:nvPr/>
          </p:nvSpPr>
          <p:spPr>
            <a:xfrm>
              <a:off x="5557000" y="6222996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1000" y="0"/>
                  </a:moveTo>
                  <a:lnTo>
                    <a:pt x="333207" y="2968"/>
                  </a:lnTo>
                  <a:lnTo>
                    <a:pt x="287185" y="11636"/>
                  </a:lnTo>
                  <a:lnTo>
                    <a:pt x="243293" y="25646"/>
                  </a:lnTo>
                  <a:lnTo>
                    <a:pt x="201887" y="44641"/>
                  </a:lnTo>
                  <a:lnTo>
                    <a:pt x="163323" y="68264"/>
                  </a:lnTo>
                  <a:lnTo>
                    <a:pt x="127960" y="96158"/>
                  </a:lnTo>
                  <a:lnTo>
                    <a:pt x="96153" y="127965"/>
                  </a:lnTo>
                  <a:lnTo>
                    <a:pt x="68260" y="163329"/>
                  </a:lnTo>
                  <a:lnTo>
                    <a:pt x="44638" y="201893"/>
                  </a:lnTo>
                  <a:lnTo>
                    <a:pt x="25644" y="243298"/>
                  </a:lnTo>
                  <a:lnTo>
                    <a:pt x="11635" y="287190"/>
                  </a:lnTo>
                  <a:lnTo>
                    <a:pt x="2968" y="333209"/>
                  </a:lnTo>
                  <a:lnTo>
                    <a:pt x="0" y="380999"/>
                  </a:lnTo>
                  <a:lnTo>
                    <a:pt x="2968" y="428790"/>
                  </a:lnTo>
                  <a:lnTo>
                    <a:pt x="11635" y="474809"/>
                  </a:lnTo>
                  <a:lnTo>
                    <a:pt x="25644" y="518701"/>
                  </a:lnTo>
                  <a:lnTo>
                    <a:pt x="44638" y="560106"/>
                  </a:lnTo>
                  <a:lnTo>
                    <a:pt x="68260" y="598670"/>
                  </a:lnTo>
                  <a:lnTo>
                    <a:pt x="96153" y="634034"/>
                  </a:lnTo>
                  <a:lnTo>
                    <a:pt x="127960" y="665841"/>
                  </a:lnTo>
                  <a:lnTo>
                    <a:pt x="163323" y="693735"/>
                  </a:lnTo>
                  <a:lnTo>
                    <a:pt x="201887" y="717358"/>
                  </a:lnTo>
                  <a:lnTo>
                    <a:pt x="243293" y="736353"/>
                  </a:lnTo>
                  <a:lnTo>
                    <a:pt x="287185" y="750363"/>
                  </a:lnTo>
                  <a:lnTo>
                    <a:pt x="333207" y="759031"/>
                  </a:lnTo>
                  <a:lnTo>
                    <a:pt x="381000" y="761999"/>
                  </a:lnTo>
                  <a:lnTo>
                    <a:pt x="428792" y="759031"/>
                  </a:lnTo>
                  <a:lnTo>
                    <a:pt x="474814" y="750363"/>
                  </a:lnTo>
                  <a:lnTo>
                    <a:pt x="518706" y="736353"/>
                  </a:lnTo>
                  <a:lnTo>
                    <a:pt x="560112" y="717358"/>
                  </a:lnTo>
                  <a:lnTo>
                    <a:pt x="598676" y="693735"/>
                  </a:lnTo>
                  <a:lnTo>
                    <a:pt x="634039" y="665841"/>
                  </a:lnTo>
                  <a:lnTo>
                    <a:pt x="665846" y="634034"/>
                  </a:lnTo>
                  <a:lnTo>
                    <a:pt x="693739" y="598670"/>
                  </a:lnTo>
                  <a:lnTo>
                    <a:pt x="717361" y="560106"/>
                  </a:lnTo>
                  <a:lnTo>
                    <a:pt x="736355" y="518701"/>
                  </a:lnTo>
                  <a:lnTo>
                    <a:pt x="750364" y="474809"/>
                  </a:lnTo>
                  <a:lnTo>
                    <a:pt x="759031" y="428790"/>
                  </a:lnTo>
                  <a:lnTo>
                    <a:pt x="762000" y="380999"/>
                  </a:lnTo>
                  <a:lnTo>
                    <a:pt x="759031" y="333209"/>
                  </a:lnTo>
                  <a:lnTo>
                    <a:pt x="750364" y="287190"/>
                  </a:lnTo>
                  <a:lnTo>
                    <a:pt x="736355" y="243298"/>
                  </a:lnTo>
                  <a:lnTo>
                    <a:pt x="717361" y="201893"/>
                  </a:lnTo>
                  <a:lnTo>
                    <a:pt x="693739" y="163329"/>
                  </a:lnTo>
                  <a:lnTo>
                    <a:pt x="665846" y="127965"/>
                  </a:lnTo>
                  <a:lnTo>
                    <a:pt x="634039" y="96158"/>
                  </a:lnTo>
                  <a:lnTo>
                    <a:pt x="598676" y="68264"/>
                  </a:lnTo>
                  <a:lnTo>
                    <a:pt x="560112" y="44641"/>
                  </a:lnTo>
                  <a:lnTo>
                    <a:pt x="518706" y="25646"/>
                  </a:lnTo>
                  <a:lnTo>
                    <a:pt x="474814" y="11636"/>
                  </a:lnTo>
                  <a:lnTo>
                    <a:pt x="428792" y="2968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00B7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772787" y="6398390"/>
              <a:ext cx="330423" cy="398964"/>
            </a:xfrm>
            <a:prstGeom prst="rect">
              <a:avLst/>
            </a:prstGeom>
          </p:spPr>
        </p:pic>
      </p:grpSp>
      <p:grpSp>
        <p:nvGrpSpPr>
          <p:cNvPr id="120" name="object 120"/>
          <p:cNvGrpSpPr/>
          <p:nvPr/>
        </p:nvGrpSpPr>
        <p:grpSpPr>
          <a:xfrm>
            <a:off x="6890500" y="6222996"/>
            <a:ext cx="762000" cy="762000"/>
            <a:chOff x="6890500" y="6222996"/>
            <a:chExt cx="762000" cy="762000"/>
          </a:xfrm>
        </p:grpSpPr>
        <p:sp>
          <p:nvSpPr>
            <p:cNvPr id="121" name="object 121"/>
            <p:cNvSpPr/>
            <p:nvPr/>
          </p:nvSpPr>
          <p:spPr>
            <a:xfrm>
              <a:off x="6890500" y="6222996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1000" y="0"/>
                  </a:moveTo>
                  <a:lnTo>
                    <a:pt x="333207" y="2968"/>
                  </a:lnTo>
                  <a:lnTo>
                    <a:pt x="287185" y="11636"/>
                  </a:lnTo>
                  <a:lnTo>
                    <a:pt x="243293" y="25646"/>
                  </a:lnTo>
                  <a:lnTo>
                    <a:pt x="201887" y="44641"/>
                  </a:lnTo>
                  <a:lnTo>
                    <a:pt x="163323" y="68264"/>
                  </a:lnTo>
                  <a:lnTo>
                    <a:pt x="127960" y="96158"/>
                  </a:lnTo>
                  <a:lnTo>
                    <a:pt x="96153" y="127965"/>
                  </a:lnTo>
                  <a:lnTo>
                    <a:pt x="68260" y="163329"/>
                  </a:lnTo>
                  <a:lnTo>
                    <a:pt x="44638" y="201893"/>
                  </a:lnTo>
                  <a:lnTo>
                    <a:pt x="25644" y="243298"/>
                  </a:lnTo>
                  <a:lnTo>
                    <a:pt x="11635" y="287190"/>
                  </a:lnTo>
                  <a:lnTo>
                    <a:pt x="2968" y="333209"/>
                  </a:lnTo>
                  <a:lnTo>
                    <a:pt x="0" y="380999"/>
                  </a:lnTo>
                  <a:lnTo>
                    <a:pt x="2968" y="428790"/>
                  </a:lnTo>
                  <a:lnTo>
                    <a:pt x="11635" y="474809"/>
                  </a:lnTo>
                  <a:lnTo>
                    <a:pt x="25644" y="518701"/>
                  </a:lnTo>
                  <a:lnTo>
                    <a:pt x="44638" y="560106"/>
                  </a:lnTo>
                  <a:lnTo>
                    <a:pt x="68260" y="598670"/>
                  </a:lnTo>
                  <a:lnTo>
                    <a:pt x="96153" y="634034"/>
                  </a:lnTo>
                  <a:lnTo>
                    <a:pt x="127960" y="665841"/>
                  </a:lnTo>
                  <a:lnTo>
                    <a:pt x="163323" y="693735"/>
                  </a:lnTo>
                  <a:lnTo>
                    <a:pt x="201887" y="717358"/>
                  </a:lnTo>
                  <a:lnTo>
                    <a:pt x="243293" y="736353"/>
                  </a:lnTo>
                  <a:lnTo>
                    <a:pt x="287185" y="750363"/>
                  </a:lnTo>
                  <a:lnTo>
                    <a:pt x="333207" y="759031"/>
                  </a:lnTo>
                  <a:lnTo>
                    <a:pt x="381000" y="761999"/>
                  </a:lnTo>
                  <a:lnTo>
                    <a:pt x="428792" y="759031"/>
                  </a:lnTo>
                  <a:lnTo>
                    <a:pt x="474814" y="750363"/>
                  </a:lnTo>
                  <a:lnTo>
                    <a:pt x="518706" y="736353"/>
                  </a:lnTo>
                  <a:lnTo>
                    <a:pt x="560112" y="717358"/>
                  </a:lnTo>
                  <a:lnTo>
                    <a:pt x="598676" y="693735"/>
                  </a:lnTo>
                  <a:lnTo>
                    <a:pt x="634039" y="665841"/>
                  </a:lnTo>
                  <a:lnTo>
                    <a:pt x="665846" y="634034"/>
                  </a:lnTo>
                  <a:lnTo>
                    <a:pt x="693739" y="598670"/>
                  </a:lnTo>
                  <a:lnTo>
                    <a:pt x="717361" y="560106"/>
                  </a:lnTo>
                  <a:lnTo>
                    <a:pt x="736355" y="518701"/>
                  </a:lnTo>
                  <a:lnTo>
                    <a:pt x="750364" y="474809"/>
                  </a:lnTo>
                  <a:lnTo>
                    <a:pt x="759031" y="428790"/>
                  </a:lnTo>
                  <a:lnTo>
                    <a:pt x="762000" y="380999"/>
                  </a:lnTo>
                  <a:lnTo>
                    <a:pt x="759031" y="333209"/>
                  </a:lnTo>
                  <a:lnTo>
                    <a:pt x="750364" y="287190"/>
                  </a:lnTo>
                  <a:lnTo>
                    <a:pt x="736355" y="243298"/>
                  </a:lnTo>
                  <a:lnTo>
                    <a:pt x="717361" y="201893"/>
                  </a:lnTo>
                  <a:lnTo>
                    <a:pt x="693739" y="163329"/>
                  </a:lnTo>
                  <a:lnTo>
                    <a:pt x="665846" y="127965"/>
                  </a:lnTo>
                  <a:lnTo>
                    <a:pt x="634039" y="96158"/>
                  </a:lnTo>
                  <a:lnTo>
                    <a:pt x="598676" y="68264"/>
                  </a:lnTo>
                  <a:lnTo>
                    <a:pt x="560112" y="44641"/>
                  </a:lnTo>
                  <a:lnTo>
                    <a:pt x="518706" y="25646"/>
                  </a:lnTo>
                  <a:lnTo>
                    <a:pt x="474814" y="11636"/>
                  </a:lnTo>
                  <a:lnTo>
                    <a:pt x="428792" y="2968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00B7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274865" y="6524472"/>
              <a:ext cx="224256" cy="231393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7089280" y="6435650"/>
              <a:ext cx="341630" cy="101600"/>
            </a:xfrm>
            <a:custGeom>
              <a:avLst/>
              <a:gdLst/>
              <a:ahLst/>
              <a:cxnLst/>
              <a:rect l="l" t="t" r="r" b="b"/>
              <a:pathLst>
                <a:path w="341629" h="101600">
                  <a:moveTo>
                    <a:pt x="341147" y="100977"/>
                  </a:moveTo>
                  <a:lnTo>
                    <a:pt x="309750" y="59739"/>
                  </a:lnTo>
                  <a:lnTo>
                    <a:pt x="268944" y="27857"/>
                  </a:lnTo>
                  <a:lnTo>
                    <a:pt x="220685" y="7290"/>
                  </a:lnTo>
                  <a:lnTo>
                    <a:pt x="166928" y="0"/>
                  </a:lnTo>
                  <a:lnTo>
                    <a:pt x="116580" y="6375"/>
                  </a:lnTo>
                  <a:lnTo>
                    <a:pt x="70915" y="24437"/>
                  </a:lnTo>
                  <a:lnTo>
                    <a:pt x="31524" y="52592"/>
                  </a:lnTo>
                  <a:lnTo>
                    <a:pt x="0" y="89242"/>
                  </a:lnTo>
                </a:path>
              </a:pathLst>
            </a:custGeom>
            <a:ln w="79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043381" y="6451193"/>
              <a:ext cx="290015" cy="312878"/>
            </a:xfrm>
            <a:prstGeom prst="rect">
              <a:avLst/>
            </a:prstGeom>
          </p:spPr>
        </p:pic>
      </p:grpSp>
      <p:grpSp>
        <p:nvGrpSpPr>
          <p:cNvPr id="126" name="object 126"/>
          <p:cNvGrpSpPr/>
          <p:nvPr/>
        </p:nvGrpSpPr>
        <p:grpSpPr>
          <a:xfrm>
            <a:off x="8224000" y="6222996"/>
            <a:ext cx="762000" cy="762000"/>
            <a:chOff x="8224000" y="6222996"/>
            <a:chExt cx="762000" cy="762000"/>
          </a:xfrm>
        </p:grpSpPr>
        <p:sp>
          <p:nvSpPr>
            <p:cNvPr id="127" name="object 127"/>
            <p:cNvSpPr/>
            <p:nvPr/>
          </p:nvSpPr>
          <p:spPr>
            <a:xfrm>
              <a:off x="8224000" y="6222996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1000" y="0"/>
                  </a:moveTo>
                  <a:lnTo>
                    <a:pt x="333207" y="2968"/>
                  </a:lnTo>
                  <a:lnTo>
                    <a:pt x="287185" y="11636"/>
                  </a:lnTo>
                  <a:lnTo>
                    <a:pt x="243293" y="25646"/>
                  </a:lnTo>
                  <a:lnTo>
                    <a:pt x="201887" y="44641"/>
                  </a:lnTo>
                  <a:lnTo>
                    <a:pt x="163323" y="68264"/>
                  </a:lnTo>
                  <a:lnTo>
                    <a:pt x="127960" y="96158"/>
                  </a:lnTo>
                  <a:lnTo>
                    <a:pt x="96153" y="127965"/>
                  </a:lnTo>
                  <a:lnTo>
                    <a:pt x="68260" y="163329"/>
                  </a:lnTo>
                  <a:lnTo>
                    <a:pt x="44638" y="201893"/>
                  </a:lnTo>
                  <a:lnTo>
                    <a:pt x="25644" y="243298"/>
                  </a:lnTo>
                  <a:lnTo>
                    <a:pt x="11635" y="287190"/>
                  </a:lnTo>
                  <a:lnTo>
                    <a:pt x="2968" y="333209"/>
                  </a:lnTo>
                  <a:lnTo>
                    <a:pt x="0" y="380999"/>
                  </a:lnTo>
                  <a:lnTo>
                    <a:pt x="2968" y="428790"/>
                  </a:lnTo>
                  <a:lnTo>
                    <a:pt x="11635" y="474809"/>
                  </a:lnTo>
                  <a:lnTo>
                    <a:pt x="25644" y="518701"/>
                  </a:lnTo>
                  <a:lnTo>
                    <a:pt x="44638" y="560106"/>
                  </a:lnTo>
                  <a:lnTo>
                    <a:pt x="68260" y="598670"/>
                  </a:lnTo>
                  <a:lnTo>
                    <a:pt x="96153" y="634034"/>
                  </a:lnTo>
                  <a:lnTo>
                    <a:pt x="127960" y="665841"/>
                  </a:lnTo>
                  <a:lnTo>
                    <a:pt x="163323" y="693735"/>
                  </a:lnTo>
                  <a:lnTo>
                    <a:pt x="201887" y="717358"/>
                  </a:lnTo>
                  <a:lnTo>
                    <a:pt x="243293" y="736353"/>
                  </a:lnTo>
                  <a:lnTo>
                    <a:pt x="287185" y="750363"/>
                  </a:lnTo>
                  <a:lnTo>
                    <a:pt x="333207" y="759031"/>
                  </a:lnTo>
                  <a:lnTo>
                    <a:pt x="381000" y="761999"/>
                  </a:lnTo>
                  <a:lnTo>
                    <a:pt x="428792" y="759031"/>
                  </a:lnTo>
                  <a:lnTo>
                    <a:pt x="474814" y="750363"/>
                  </a:lnTo>
                  <a:lnTo>
                    <a:pt x="518706" y="736353"/>
                  </a:lnTo>
                  <a:lnTo>
                    <a:pt x="560112" y="717358"/>
                  </a:lnTo>
                  <a:lnTo>
                    <a:pt x="598676" y="693735"/>
                  </a:lnTo>
                  <a:lnTo>
                    <a:pt x="634039" y="665841"/>
                  </a:lnTo>
                  <a:lnTo>
                    <a:pt x="665846" y="634034"/>
                  </a:lnTo>
                  <a:lnTo>
                    <a:pt x="693739" y="598670"/>
                  </a:lnTo>
                  <a:lnTo>
                    <a:pt x="717361" y="560106"/>
                  </a:lnTo>
                  <a:lnTo>
                    <a:pt x="736355" y="518701"/>
                  </a:lnTo>
                  <a:lnTo>
                    <a:pt x="750364" y="474809"/>
                  </a:lnTo>
                  <a:lnTo>
                    <a:pt x="759031" y="428790"/>
                  </a:lnTo>
                  <a:lnTo>
                    <a:pt x="762000" y="380999"/>
                  </a:lnTo>
                  <a:lnTo>
                    <a:pt x="759031" y="333209"/>
                  </a:lnTo>
                  <a:lnTo>
                    <a:pt x="750364" y="287190"/>
                  </a:lnTo>
                  <a:lnTo>
                    <a:pt x="736355" y="243298"/>
                  </a:lnTo>
                  <a:lnTo>
                    <a:pt x="717361" y="201893"/>
                  </a:lnTo>
                  <a:lnTo>
                    <a:pt x="693739" y="163329"/>
                  </a:lnTo>
                  <a:lnTo>
                    <a:pt x="665846" y="127965"/>
                  </a:lnTo>
                  <a:lnTo>
                    <a:pt x="634039" y="96158"/>
                  </a:lnTo>
                  <a:lnTo>
                    <a:pt x="598676" y="68264"/>
                  </a:lnTo>
                  <a:lnTo>
                    <a:pt x="560112" y="44641"/>
                  </a:lnTo>
                  <a:lnTo>
                    <a:pt x="518706" y="25646"/>
                  </a:lnTo>
                  <a:lnTo>
                    <a:pt x="474814" y="11636"/>
                  </a:lnTo>
                  <a:lnTo>
                    <a:pt x="428792" y="2968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EDB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592407" y="6407589"/>
              <a:ext cx="210261" cy="187566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8409892" y="6492295"/>
              <a:ext cx="343535" cy="292100"/>
            </a:xfrm>
            <a:custGeom>
              <a:avLst/>
              <a:gdLst/>
              <a:ahLst/>
              <a:cxnLst/>
              <a:rect l="l" t="t" r="r" b="b"/>
              <a:pathLst>
                <a:path w="343534" h="292100">
                  <a:moveTo>
                    <a:pt x="325780" y="239318"/>
                  </a:moveTo>
                  <a:lnTo>
                    <a:pt x="17284" y="239318"/>
                  </a:lnTo>
                  <a:lnTo>
                    <a:pt x="7467" y="239318"/>
                  </a:lnTo>
                  <a:lnTo>
                    <a:pt x="0" y="231724"/>
                  </a:lnTo>
                  <a:lnTo>
                    <a:pt x="1638" y="223405"/>
                  </a:lnTo>
                  <a:lnTo>
                    <a:pt x="43345" y="11366"/>
                  </a:lnTo>
                  <a:lnTo>
                    <a:pt x="44640" y="4800"/>
                  </a:lnTo>
                  <a:lnTo>
                    <a:pt x="51244" y="0"/>
                  </a:lnTo>
                  <a:lnTo>
                    <a:pt x="58991" y="0"/>
                  </a:lnTo>
                  <a:lnTo>
                    <a:pt x="211505" y="0"/>
                  </a:lnTo>
                  <a:lnTo>
                    <a:pt x="283070" y="0"/>
                  </a:lnTo>
                  <a:lnTo>
                    <a:pt x="290791" y="0"/>
                  </a:lnTo>
                  <a:lnTo>
                    <a:pt x="297395" y="4775"/>
                  </a:lnTo>
                  <a:lnTo>
                    <a:pt x="298716" y="11303"/>
                  </a:lnTo>
                  <a:lnTo>
                    <a:pt x="341426" y="223354"/>
                  </a:lnTo>
                  <a:lnTo>
                    <a:pt x="343103" y="231686"/>
                  </a:lnTo>
                  <a:lnTo>
                    <a:pt x="335635" y="239318"/>
                  </a:lnTo>
                  <a:lnTo>
                    <a:pt x="325780" y="239318"/>
                  </a:lnTo>
                </a:path>
                <a:path w="343534" h="292100">
                  <a:moveTo>
                    <a:pt x="35090" y="53301"/>
                  </a:moveTo>
                  <a:lnTo>
                    <a:pt x="304495" y="53301"/>
                  </a:lnTo>
                </a:path>
                <a:path w="343534" h="292100">
                  <a:moveTo>
                    <a:pt x="22987" y="114833"/>
                  </a:moveTo>
                  <a:lnTo>
                    <a:pt x="320586" y="114833"/>
                  </a:lnTo>
                </a:path>
                <a:path w="343534" h="292100">
                  <a:moveTo>
                    <a:pt x="10883" y="176364"/>
                  </a:moveTo>
                  <a:lnTo>
                    <a:pt x="331139" y="176364"/>
                  </a:lnTo>
                </a:path>
                <a:path w="343534" h="292100">
                  <a:moveTo>
                    <a:pt x="171005" y="0"/>
                  </a:moveTo>
                  <a:lnTo>
                    <a:pt x="171005" y="291896"/>
                  </a:lnTo>
                </a:path>
                <a:path w="343534" h="292100">
                  <a:moveTo>
                    <a:pt x="106781" y="0"/>
                  </a:moveTo>
                  <a:lnTo>
                    <a:pt x="81267" y="239318"/>
                  </a:lnTo>
                </a:path>
                <a:path w="343534" h="292100">
                  <a:moveTo>
                    <a:pt x="234353" y="330"/>
                  </a:moveTo>
                  <a:lnTo>
                    <a:pt x="259867" y="239318"/>
                  </a:lnTo>
                </a:path>
              </a:pathLst>
            </a:custGeom>
            <a:ln w="79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8516671" y="6780220"/>
              <a:ext cx="127635" cy="8255"/>
            </a:xfrm>
            <a:custGeom>
              <a:avLst/>
              <a:gdLst/>
              <a:ahLst/>
              <a:cxnLst/>
              <a:rect l="l" t="t" r="r" b="b"/>
              <a:pathLst>
                <a:path w="127634" h="8254">
                  <a:moveTo>
                    <a:pt x="127571" y="0"/>
                  </a:moveTo>
                  <a:lnTo>
                    <a:pt x="0" y="0"/>
                  </a:lnTo>
                  <a:lnTo>
                    <a:pt x="0" y="7937"/>
                  </a:lnTo>
                  <a:lnTo>
                    <a:pt x="127571" y="7937"/>
                  </a:lnTo>
                  <a:lnTo>
                    <a:pt x="1275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2" name="object 132"/>
          <p:cNvGrpSpPr/>
          <p:nvPr/>
        </p:nvGrpSpPr>
        <p:grpSpPr>
          <a:xfrm>
            <a:off x="10891000" y="6222996"/>
            <a:ext cx="762000" cy="762000"/>
            <a:chOff x="10891000" y="6222996"/>
            <a:chExt cx="762000" cy="762000"/>
          </a:xfrm>
        </p:grpSpPr>
        <p:sp>
          <p:nvSpPr>
            <p:cNvPr id="133" name="object 133"/>
            <p:cNvSpPr/>
            <p:nvPr/>
          </p:nvSpPr>
          <p:spPr>
            <a:xfrm>
              <a:off x="10891000" y="6222996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1000" y="0"/>
                  </a:moveTo>
                  <a:lnTo>
                    <a:pt x="333207" y="2968"/>
                  </a:lnTo>
                  <a:lnTo>
                    <a:pt x="287185" y="11636"/>
                  </a:lnTo>
                  <a:lnTo>
                    <a:pt x="243293" y="25646"/>
                  </a:lnTo>
                  <a:lnTo>
                    <a:pt x="201887" y="44641"/>
                  </a:lnTo>
                  <a:lnTo>
                    <a:pt x="163323" y="68264"/>
                  </a:lnTo>
                  <a:lnTo>
                    <a:pt x="127960" y="96158"/>
                  </a:lnTo>
                  <a:lnTo>
                    <a:pt x="96153" y="127965"/>
                  </a:lnTo>
                  <a:lnTo>
                    <a:pt x="68260" y="163329"/>
                  </a:lnTo>
                  <a:lnTo>
                    <a:pt x="44638" y="201893"/>
                  </a:lnTo>
                  <a:lnTo>
                    <a:pt x="25644" y="243298"/>
                  </a:lnTo>
                  <a:lnTo>
                    <a:pt x="11635" y="287190"/>
                  </a:lnTo>
                  <a:lnTo>
                    <a:pt x="2968" y="333209"/>
                  </a:lnTo>
                  <a:lnTo>
                    <a:pt x="0" y="380999"/>
                  </a:lnTo>
                  <a:lnTo>
                    <a:pt x="2968" y="428790"/>
                  </a:lnTo>
                  <a:lnTo>
                    <a:pt x="11635" y="474809"/>
                  </a:lnTo>
                  <a:lnTo>
                    <a:pt x="25644" y="518701"/>
                  </a:lnTo>
                  <a:lnTo>
                    <a:pt x="44638" y="560106"/>
                  </a:lnTo>
                  <a:lnTo>
                    <a:pt x="68260" y="598670"/>
                  </a:lnTo>
                  <a:lnTo>
                    <a:pt x="96153" y="634034"/>
                  </a:lnTo>
                  <a:lnTo>
                    <a:pt x="127960" y="665841"/>
                  </a:lnTo>
                  <a:lnTo>
                    <a:pt x="163323" y="693735"/>
                  </a:lnTo>
                  <a:lnTo>
                    <a:pt x="201887" y="717358"/>
                  </a:lnTo>
                  <a:lnTo>
                    <a:pt x="243293" y="736353"/>
                  </a:lnTo>
                  <a:lnTo>
                    <a:pt x="287185" y="750363"/>
                  </a:lnTo>
                  <a:lnTo>
                    <a:pt x="333207" y="759031"/>
                  </a:lnTo>
                  <a:lnTo>
                    <a:pt x="381000" y="761999"/>
                  </a:lnTo>
                  <a:lnTo>
                    <a:pt x="428792" y="759031"/>
                  </a:lnTo>
                  <a:lnTo>
                    <a:pt x="474814" y="750363"/>
                  </a:lnTo>
                  <a:lnTo>
                    <a:pt x="518706" y="736353"/>
                  </a:lnTo>
                  <a:lnTo>
                    <a:pt x="560112" y="717358"/>
                  </a:lnTo>
                  <a:lnTo>
                    <a:pt x="598676" y="693735"/>
                  </a:lnTo>
                  <a:lnTo>
                    <a:pt x="634039" y="665841"/>
                  </a:lnTo>
                  <a:lnTo>
                    <a:pt x="665846" y="634034"/>
                  </a:lnTo>
                  <a:lnTo>
                    <a:pt x="693739" y="598670"/>
                  </a:lnTo>
                  <a:lnTo>
                    <a:pt x="717361" y="560106"/>
                  </a:lnTo>
                  <a:lnTo>
                    <a:pt x="736355" y="518701"/>
                  </a:lnTo>
                  <a:lnTo>
                    <a:pt x="750364" y="474809"/>
                  </a:lnTo>
                  <a:lnTo>
                    <a:pt x="759031" y="428790"/>
                  </a:lnTo>
                  <a:lnTo>
                    <a:pt x="762000" y="380999"/>
                  </a:lnTo>
                  <a:lnTo>
                    <a:pt x="759031" y="333209"/>
                  </a:lnTo>
                  <a:lnTo>
                    <a:pt x="750364" y="287190"/>
                  </a:lnTo>
                  <a:lnTo>
                    <a:pt x="736355" y="243298"/>
                  </a:lnTo>
                  <a:lnTo>
                    <a:pt x="717361" y="201893"/>
                  </a:lnTo>
                  <a:lnTo>
                    <a:pt x="693739" y="163329"/>
                  </a:lnTo>
                  <a:lnTo>
                    <a:pt x="665846" y="127965"/>
                  </a:lnTo>
                  <a:lnTo>
                    <a:pt x="634039" y="96158"/>
                  </a:lnTo>
                  <a:lnTo>
                    <a:pt x="598676" y="68264"/>
                  </a:lnTo>
                  <a:lnTo>
                    <a:pt x="560112" y="44641"/>
                  </a:lnTo>
                  <a:lnTo>
                    <a:pt x="518706" y="25646"/>
                  </a:lnTo>
                  <a:lnTo>
                    <a:pt x="474814" y="11636"/>
                  </a:lnTo>
                  <a:lnTo>
                    <a:pt x="428792" y="2968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EDB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1172060" y="6419728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96850" h="196850">
                  <a:moveTo>
                    <a:pt x="98158" y="0"/>
                  </a:moveTo>
                  <a:lnTo>
                    <a:pt x="59975" y="7720"/>
                  </a:lnTo>
                  <a:lnTo>
                    <a:pt x="28771" y="28767"/>
                  </a:lnTo>
                  <a:lnTo>
                    <a:pt x="7721" y="59969"/>
                  </a:lnTo>
                  <a:lnTo>
                    <a:pt x="0" y="98158"/>
                  </a:lnTo>
                  <a:lnTo>
                    <a:pt x="7734" y="136355"/>
                  </a:lnTo>
                  <a:lnTo>
                    <a:pt x="28821" y="167600"/>
                  </a:lnTo>
                  <a:lnTo>
                    <a:pt x="60019" y="188671"/>
                  </a:lnTo>
                  <a:lnTo>
                    <a:pt x="98158" y="196405"/>
                  </a:lnTo>
                  <a:lnTo>
                    <a:pt x="132014" y="189547"/>
                  </a:lnTo>
                  <a:lnTo>
                    <a:pt x="98247" y="189547"/>
                  </a:lnTo>
                  <a:lnTo>
                    <a:pt x="88250" y="188993"/>
                  </a:lnTo>
                  <a:lnTo>
                    <a:pt x="78595" y="187378"/>
                  </a:lnTo>
                  <a:lnTo>
                    <a:pt x="69323" y="184779"/>
                  </a:lnTo>
                  <a:lnTo>
                    <a:pt x="60477" y="181267"/>
                  </a:lnTo>
                  <a:lnTo>
                    <a:pt x="60477" y="177876"/>
                  </a:lnTo>
                  <a:lnTo>
                    <a:pt x="53619" y="177876"/>
                  </a:lnTo>
                  <a:lnTo>
                    <a:pt x="34538" y="163620"/>
                  </a:lnTo>
                  <a:lnTo>
                    <a:pt x="19740" y="144970"/>
                  </a:lnTo>
                  <a:lnTo>
                    <a:pt x="10169" y="122844"/>
                  </a:lnTo>
                  <a:lnTo>
                    <a:pt x="6769" y="98158"/>
                  </a:lnTo>
                  <a:lnTo>
                    <a:pt x="14008" y="62608"/>
                  </a:lnTo>
                  <a:lnTo>
                    <a:pt x="33623" y="33556"/>
                  </a:lnTo>
                  <a:lnTo>
                    <a:pt x="62658" y="13958"/>
                  </a:lnTo>
                  <a:lnTo>
                    <a:pt x="98158" y="6769"/>
                  </a:lnTo>
                  <a:lnTo>
                    <a:pt x="131515" y="6769"/>
                  </a:lnTo>
                  <a:lnTo>
                    <a:pt x="98158" y="0"/>
                  </a:lnTo>
                  <a:close/>
                </a:path>
                <a:path w="196850" h="196850">
                  <a:moveTo>
                    <a:pt x="123858" y="122478"/>
                  </a:moveTo>
                  <a:lnTo>
                    <a:pt x="103327" y="122478"/>
                  </a:lnTo>
                  <a:lnTo>
                    <a:pt x="116045" y="125055"/>
                  </a:lnTo>
                  <a:lnTo>
                    <a:pt x="126420" y="132041"/>
                  </a:lnTo>
                  <a:lnTo>
                    <a:pt x="133439" y="142431"/>
                  </a:lnTo>
                  <a:lnTo>
                    <a:pt x="136017" y="155168"/>
                  </a:lnTo>
                  <a:lnTo>
                    <a:pt x="136017" y="181267"/>
                  </a:lnTo>
                  <a:lnTo>
                    <a:pt x="127157" y="184779"/>
                  </a:lnTo>
                  <a:lnTo>
                    <a:pt x="117865" y="187378"/>
                  </a:lnTo>
                  <a:lnTo>
                    <a:pt x="108206" y="188993"/>
                  </a:lnTo>
                  <a:lnTo>
                    <a:pt x="98247" y="189547"/>
                  </a:lnTo>
                  <a:lnTo>
                    <a:pt x="132014" y="189547"/>
                  </a:lnTo>
                  <a:lnTo>
                    <a:pt x="136343" y="188669"/>
                  </a:lnTo>
                  <a:lnTo>
                    <a:pt x="152327" y="177876"/>
                  </a:lnTo>
                  <a:lnTo>
                    <a:pt x="142697" y="177876"/>
                  </a:lnTo>
                  <a:lnTo>
                    <a:pt x="142679" y="155168"/>
                  </a:lnTo>
                  <a:lnTo>
                    <a:pt x="139587" y="139924"/>
                  </a:lnTo>
                  <a:lnTo>
                    <a:pt x="131116" y="127379"/>
                  </a:lnTo>
                  <a:lnTo>
                    <a:pt x="123858" y="122478"/>
                  </a:lnTo>
                  <a:close/>
                </a:path>
                <a:path w="196850" h="196850">
                  <a:moveTo>
                    <a:pt x="103238" y="115798"/>
                  </a:moveTo>
                  <a:lnTo>
                    <a:pt x="93078" y="115798"/>
                  </a:lnTo>
                  <a:lnTo>
                    <a:pt x="77745" y="118908"/>
                  </a:lnTo>
                  <a:lnTo>
                    <a:pt x="65200" y="127379"/>
                  </a:lnTo>
                  <a:lnTo>
                    <a:pt x="56729" y="139924"/>
                  </a:lnTo>
                  <a:lnTo>
                    <a:pt x="53637" y="155168"/>
                  </a:lnTo>
                  <a:lnTo>
                    <a:pt x="53619" y="177876"/>
                  </a:lnTo>
                  <a:lnTo>
                    <a:pt x="60477" y="177876"/>
                  </a:lnTo>
                  <a:lnTo>
                    <a:pt x="60477" y="155168"/>
                  </a:lnTo>
                  <a:lnTo>
                    <a:pt x="63042" y="142468"/>
                  </a:lnTo>
                  <a:lnTo>
                    <a:pt x="70040" y="132075"/>
                  </a:lnTo>
                  <a:lnTo>
                    <a:pt x="80429" y="125055"/>
                  </a:lnTo>
                  <a:lnTo>
                    <a:pt x="93167" y="122478"/>
                  </a:lnTo>
                  <a:lnTo>
                    <a:pt x="123858" y="122478"/>
                  </a:lnTo>
                  <a:lnTo>
                    <a:pt x="118570" y="118908"/>
                  </a:lnTo>
                  <a:lnTo>
                    <a:pt x="103238" y="115798"/>
                  </a:lnTo>
                  <a:close/>
                </a:path>
                <a:path w="196850" h="196850">
                  <a:moveTo>
                    <a:pt x="131515" y="6769"/>
                  </a:moveTo>
                  <a:lnTo>
                    <a:pt x="98158" y="6769"/>
                  </a:lnTo>
                  <a:lnTo>
                    <a:pt x="133708" y="13958"/>
                  </a:lnTo>
                  <a:lnTo>
                    <a:pt x="162760" y="33556"/>
                  </a:lnTo>
                  <a:lnTo>
                    <a:pt x="182358" y="62608"/>
                  </a:lnTo>
                  <a:lnTo>
                    <a:pt x="189547" y="98158"/>
                  </a:lnTo>
                  <a:lnTo>
                    <a:pt x="186159" y="122844"/>
                  </a:lnTo>
                  <a:lnTo>
                    <a:pt x="176609" y="144970"/>
                  </a:lnTo>
                  <a:lnTo>
                    <a:pt x="161815" y="163620"/>
                  </a:lnTo>
                  <a:lnTo>
                    <a:pt x="142697" y="177876"/>
                  </a:lnTo>
                  <a:lnTo>
                    <a:pt x="152327" y="177876"/>
                  </a:lnTo>
                  <a:lnTo>
                    <a:pt x="167552" y="167589"/>
                  </a:lnTo>
                  <a:lnTo>
                    <a:pt x="188594" y="136392"/>
                  </a:lnTo>
                  <a:lnTo>
                    <a:pt x="196316" y="98247"/>
                  </a:lnTo>
                  <a:lnTo>
                    <a:pt x="188594" y="60087"/>
                  </a:lnTo>
                  <a:lnTo>
                    <a:pt x="167544" y="28849"/>
                  </a:lnTo>
                  <a:lnTo>
                    <a:pt x="136341" y="7748"/>
                  </a:lnTo>
                  <a:lnTo>
                    <a:pt x="131515" y="67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093499" y="6651588"/>
              <a:ext cx="122034" cy="122021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328465" y="6651588"/>
              <a:ext cx="122034" cy="122021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11237258" y="6455177"/>
              <a:ext cx="66675" cy="80645"/>
            </a:xfrm>
            <a:custGeom>
              <a:avLst/>
              <a:gdLst/>
              <a:ahLst/>
              <a:cxnLst/>
              <a:rect l="l" t="t" r="r" b="b"/>
              <a:pathLst>
                <a:path w="66675" h="80645">
                  <a:moveTo>
                    <a:pt x="33045" y="0"/>
                  </a:moveTo>
                  <a:lnTo>
                    <a:pt x="20215" y="2607"/>
                  </a:lnTo>
                  <a:lnTo>
                    <a:pt x="9707" y="9707"/>
                  </a:lnTo>
                  <a:lnTo>
                    <a:pt x="2607" y="20215"/>
                  </a:lnTo>
                  <a:lnTo>
                    <a:pt x="0" y="33045"/>
                  </a:lnTo>
                  <a:lnTo>
                    <a:pt x="2248" y="45122"/>
                  </a:lnTo>
                  <a:lnTo>
                    <a:pt x="8507" y="55194"/>
                  </a:lnTo>
                  <a:lnTo>
                    <a:pt x="17914" y="62420"/>
                  </a:lnTo>
                  <a:lnTo>
                    <a:pt x="29578" y="65912"/>
                  </a:lnTo>
                  <a:lnTo>
                    <a:pt x="29578" y="80162"/>
                  </a:lnTo>
                  <a:lnTo>
                    <a:pt x="36436" y="80162"/>
                  </a:lnTo>
                  <a:lnTo>
                    <a:pt x="36436" y="65912"/>
                  </a:lnTo>
                  <a:lnTo>
                    <a:pt x="48093" y="62458"/>
                  </a:lnTo>
                  <a:lnTo>
                    <a:pt x="52292" y="59232"/>
                  </a:lnTo>
                  <a:lnTo>
                    <a:pt x="32956" y="59232"/>
                  </a:lnTo>
                  <a:lnTo>
                    <a:pt x="22726" y="57170"/>
                  </a:lnTo>
                  <a:lnTo>
                    <a:pt x="14374" y="51542"/>
                  </a:lnTo>
                  <a:lnTo>
                    <a:pt x="8744" y="43191"/>
                  </a:lnTo>
                  <a:lnTo>
                    <a:pt x="6680" y="32956"/>
                  </a:lnTo>
                  <a:lnTo>
                    <a:pt x="8757" y="22726"/>
                  </a:lnTo>
                  <a:lnTo>
                    <a:pt x="14408" y="14374"/>
                  </a:lnTo>
                  <a:lnTo>
                    <a:pt x="22764" y="8744"/>
                  </a:lnTo>
                  <a:lnTo>
                    <a:pt x="32956" y="6680"/>
                  </a:lnTo>
                  <a:lnTo>
                    <a:pt x="51939" y="6680"/>
                  </a:lnTo>
                  <a:lnTo>
                    <a:pt x="45875" y="2595"/>
                  </a:lnTo>
                  <a:lnTo>
                    <a:pt x="33045" y="0"/>
                  </a:lnTo>
                  <a:close/>
                </a:path>
                <a:path w="66675" h="80645">
                  <a:moveTo>
                    <a:pt x="51939" y="6680"/>
                  </a:moveTo>
                  <a:lnTo>
                    <a:pt x="32956" y="6680"/>
                  </a:lnTo>
                  <a:lnTo>
                    <a:pt x="43191" y="8744"/>
                  </a:lnTo>
                  <a:lnTo>
                    <a:pt x="51542" y="14374"/>
                  </a:lnTo>
                  <a:lnTo>
                    <a:pt x="57170" y="22726"/>
                  </a:lnTo>
                  <a:lnTo>
                    <a:pt x="59232" y="32956"/>
                  </a:lnTo>
                  <a:lnTo>
                    <a:pt x="57170" y="43191"/>
                  </a:lnTo>
                  <a:lnTo>
                    <a:pt x="51542" y="51542"/>
                  </a:lnTo>
                  <a:lnTo>
                    <a:pt x="43191" y="57170"/>
                  </a:lnTo>
                  <a:lnTo>
                    <a:pt x="32956" y="59232"/>
                  </a:lnTo>
                  <a:lnTo>
                    <a:pt x="52292" y="59232"/>
                  </a:lnTo>
                  <a:lnTo>
                    <a:pt x="57507" y="55227"/>
                  </a:lnTo>
                  <a:lnTo>
                    <a:pt x="63801" y="45110"/>
                  </a:lnTo>
                  <a:lnTo>
                    <a:pt x="66090" y="33045"/>
                  </a:lnTo>
                  <a:lnTo>
                    <a:pt x="63483" y="20177"/>
                  </a:lnTo>
                  <a:lnTo>
                    <a:pt x="56383" y="9674"/>
                  </a:lnTo>
                  <a:lnTo>
                    <a:pt x="51939" y="66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235123" y="6637069"/>
              <a:ext cx="69926" cy="138950"/>
            </a:xfrm>
            <a:prstGeom prst="rect">
              <a:avLst/>
            </a:prstGeom>
          </p:spPr>
        </p:pic>
      </p:grpSp>
      <p:graphicFrame>
        <p:nvGraphicFramePr>
          <p:cNvPr id="139" name="object 139"/>
          <p:cNvGraphicFramePr>
            <a:graphicFrameLocks noGrp="1"/>
          </p:cNvGraphicFramePr>
          <p:nvPr/>
        </p:nvGraphicFramePr>
        <p:xfrm>
          <a:off x="4411305" y="7162795"/>
          <a:ext cx="7199629" cy="241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0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1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2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marL="31750">
                        <a:lnSpc>
                          <a:spcPts val="855"/>
                        </a:lnSpc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Social</a:t>
                      </a:r>
                      <a:endParaRPr sz="900" dirty="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5295">
                        <a:lnSpc>
                          <a:spcPts val="855"/>
                        </a:lnSpc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Transport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ts val="855"/>
                        </a:lnSpc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Utilities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9539" algn="ctr">
                        <a:lnSpc>
                          <a:spcPts val="815"/>
                        </a:lnSpc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Renewable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  <a:p>
                      <a:pPr marL="129539" algn="ctr">
                        <a:lnSpc>
                          <a:spcPts val="985"/>
                        </a:lnSpc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Energy</a:t>
                      </a:r>
                      <a:endParaRPr sz="90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2735">
                        <a:lnSpc>
                          <a:spcPts val="855"/>
                        </a:lnSpc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Communication</a:t>
                      </a:r>
                      <a:endParaRPr sz="900" dirty="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0830">
                        <a:lnSpc>
                          <a:spcPts val="855"/>
                        </a:lnSpc>
                      </a:pPr>
                      <a:r>
                        <a:rPr sz="900" spc="-10" dirty="0">
                          <a:latin typeface="SharpSansDisplayNo1-Book"/>
                          <a:cs typeface="SharpSansDisplayNo1-Book"/>
                        </a:rPr>
                        <a:t>Specialised</a:t>
                      </a:r>
                      <a:endParaRPr sz="900" dirty="0">
                        <a:latin typeface="SharpSansDisplayNo1-Book"/>
                        <a:cs typeface="SharpSansDisplayNo1-Book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0" name="object 14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9557500" y="6216874"/>
            <a:ext cx="762000" cy="768121"/>
          </a:xfrm>
          <a:prstGeom prst="rect">
            <a:avLst/>
          </a:prstGeom>
        </p:spPr>
      </p:pic>
      <p:sp>
        <p:nvSpPr>
          <p:cNvPr id="141" name="object 141"/>
          <p:cNvSpPr txBox="1"/>
          <p:nvPr/>
        </p:nvSpPr>
        <p:spPr>
          <a:xfrm>
            <a:off x="14416027" y="7821307"/>
            <a:ext cx="8890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dirty="0">
                <a:latin typeface="SharpSansDisplayNo1-Semibold"/>
                <a:cs typeface="SharpSansDisplayNo1-Semibold"/>
              </a:rPr>
              <a:t>9</a:t>
            </a:r>
            <a:endParaRPr sz="850">
              <a:latin typeface="SharpSansDisplayNo1-Semibold"/>
              <a:cs typeface="SharpSansDisplayNo1-Semibold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622300" y="7821307"/>
            <a:ext cx="137414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spc="-20" dirty="0">
                <a:latin typeface="SharpSansDisplayNo1-Semibold"/>
                <a:cs typeface="SharpSansDisplayNo1-Semibold"/>
              </a:rPr>
              <a:t>Private</a:t>
            </a:r>
            <a:r>
              <a:rPr sz="850" b="1" dirty="0">
                <a:latin typeface="SharpSansDisplayNo1-Semibold"/>
                <a:cs typeface="SharpSansDisplayNo1-Semibold"/>
              </a:rPr>
              <a:t> </a:t>
            </a:r>
            <a:r>
              <a:rPr sz="850" b="1" spc="-20" dirty="0">
                <a:latin typeface="SharpSansDisplayNo1-Semibold"/>
                <a:cs typeface="SharpSansDisplayNo1-Semibold"/>
              </a:rPr>
              <a:t>Markets</a:t>
            </a:r>
            <a:r>
              <a:rPr sz="850" b="1" dirty="0">
                <a:latin typeface="SharpSansDisplayNo1-Semibold"/>
                <a:cs typeface="SharpSansDisplayNo1-Semibold"/>
              </a:rPr>
              <a:t> </a:t>
            </a:r>
            <a:r>
              <a:rPr sz="850" b="1" spc="-10" dirty="0">
                <a:latin typeface="SharpSansDisplayNo1-Semibold"/>
                <a:cs typeface="SharpSansDisplayNo1-Semibold"/>
              </a:rPr>
              <a:t>House</a:t>
            </a:r>
            <a:r>
              <a:rPr sz="850" b="1" spc="5" dirty="0">
                <a:latin typeface="SharpSansDisplayNo1-Semibold"/>
                <a:cs typeface="SharpSansDisplayNo1-Semibold"/>
              </a:rPr>
              <a:t> </a:t>
            </a:r>
            <a:r>
              <a:rPr sz="850" b="1" spc="-20" dirty="0">
                <a:latin typeface="SharpSansDisplayNo1-Semibold"/>
                <a:cs typeface="SharpSansDisplayNo1-Semibold"/>
              </a:rPr>
              <a:t>View</a:t>
            </a:r>
            <a:endParaRPr sz="850">
              <a:latin typeface="SharpSansDisplayNo1-Semibold"/>
              <a:cs typeface="SharpSansDisplayNo1-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9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76" grpId="0" animBg="1"/>
      <p:bldP spid="77" grpId="0"/>
      <p:bldP spid="83" grpId="0"/>
      <p:bldP spid="84" grpId="0"/>
      <p:bldP spid="85" grpId="0"/>
      <p:bldP spid="86" grpId="0"/>
      <p:bldP spid="90" grpId="0"/>
      <p:bldP spid="92" grpId="0"/>
      <p:bldP spid="94" grpId="0"/>
      <p:bldP spid="96" grpId="0"/>
      <p:bldP spid="101" grpId="0"/>
      <p:bldP spid="103" grpId="0"/>
      <p:bldP spid="105" grpId="0"/>
      <p:bldP spid="107" grpId="0"/>
      <p:bldP spid="109" grpId="0"/>
      <p:bldP spid="1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1804</TotalTime>
  <Words>7518</Words>
  <Application>Microsoft Office PowerPoint</Application>
  <PresentationFormat>Custom</PresentationFormat>
  <Paragraphs>927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Sharp Sans Display No1</vt:lpstr>
      <vt:lpstr>SharpSansDisplayNo1-Book</vt:lpstr>
      <vt:lpstr>SharpSansDisplayNo1-Semibold</vt:lpstr>
      <vt:lpstr>Times New Roman</vt:lpstr>
      <vt:lpstr>Office Theme</vt:lpstr>
      <vt:lpstr>PowerPoint Presentation</vt:lpstr>
      <vt:lpstr>PowerPoint Presentation</vt:lpstr>
      <vt:lpstr>Private Markets House View Summary</vt:lpstr>
      <vt:lpstr>Private Markets Outlook</vt:lpstr>
      <vt:lpstr>Political and Economic outlook</vt:lpstr>
      <vt:lpstr>Political and Economic outlook</vt:lpstr>
      <vt:lpstr>Private Equity</vt:lpstr>
      <vt:lpstr>Private Equity</vt:lpstr>
      <vt:lpstr>Infrastructure</vt:lpstr>
      <vt:lpstr>Infrastructure</vt:lpstr>
      <vt:lpstr>Real Estate</vt:lpstr>
      <vt:lpstr>Real Estate</vt:lpstr>
      <vt:lpstr>Private Credit</vt:lpstr>
      <vt:lpstr>Private Credit</vt:lpstr>
      <vt:lpstr>Natural Resources</vt:lpstr>
      <vt:lpstr>Natural Resources</vt:lpstr>
      <vt:lpstr>Important information</vt:lpstr>
      <vt:lpstr>For professional clients only – Not for public distribution</vt:lpstr>
      <vt:lpstr>Disclaimer</vt:lpstr>
      <vt:lpstr>Disclaimer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00898962 - Private Markets House View, December Edition</dc:title>
  <dc:creator>Adobe InDesign 19.0 (Macintosh)</dc:creator>
  <cp:lastModifiedBy>Brianna Longson</cp:lastModifiedBy>
  <cp:revision>24</cp:revision>
  <dcterms:created xsi:type="dcterms:W3CDTF">2024-01-09T11:30:24Z</dcterms:created>
  <dcterms:modified xsi:type="dcterms:W3CDTF">2024-01-19T17:28:48Z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2024-01-02T00:00:00Z</vt:filetime>
  </property>
  <property fmtid="{D5CDD505-2E9C-101B-9397-08002B2CF9AE}" pid="3" name="Creator">
    <vt:lpwstr>Adobe InDesign 19.0 (Macintosh)</vt:lpwstr>
  </property>
  <property fmtid="{D5CDD505-2E9C-101B-9397-08002B2CF9AE}" pid="4" name="LastSaved">
    <vt:filetime>2024-01-09T00:00:00Z</vt:filetime>
  </property>
  <property fmtid="{D5CDD505-2E9C-101B-9397-08002B2CF9AE}" pid="5" name="Producer">
    <vt:lpwstr>Adobe PDF Library 17.0</vt:lpwstr>
  </property>
  <property fmtid="{D5CDD505-2E9C-101B-9397-08002B2CF9AE}" pid="6" name="MSIP_Label_daedb74c-5c9d-4922-8c2a-58c941882563_Enabled">
    <vt:lpwstr>true</vt:lpwstr>
  </property>
  <property fmtid="{D5CDD505-2E9C-101B-9397-08002B2CF9AE}" pid="7" name="MSIP_Label_daedb74c-5c9d-4922-8c2a-58c941882563_SetDate">
    <vt:lpwstr>2024-01-11T14:33:24Z</vt:lpwstr>
  </property>
  <property fmtid="{D5CDD505-2E9C-101B-9397-08002B2CF9AE}" pid="8" name="MSIP_Label_daedb74c-5c9d-4922-8c2a-58c941882563_Method">
    <vt:lpwstr>Privileged</vt:lpwstr>
  </property>
  <property fmtid="{D5CDD505-2E9C-101B-9397-08002B2CF9AE}" pid="9" name="MSIP_Label_daedb74c-5c9d-4922-8c2a-58c941882563_Name">
    <vt:lpwstr>Internal</vt:lpwstr>
  </property>
  <property fmtid="{D5CDD505-2E9C-101B-9397-08002B2CF9AE}" pid="10" name="MSIP_Label_daedb74c-5c9d-4922-8c2a-58c941882563_SiteId">
    <vt:lpwstr>27b2553d-4a89-4c74-88e1-d1d590624294</vt:lpwstr>
  </property>
  <property fmtid="{D5CDD505-2E9C-101B-9397-08002B2CF9AE}" pid="11" name="MSIP_Label_daedb74c-5c9d-4922-8c2a-58c941882563_ActionId">
    <vt:lpwstr>3edd933a-ac22-4eae-911a-b4e4a9699d02</vt:lpwstr>
  </property>
  <property fmtid="{D5CDD505-2E9C-101B-9397-08002B2CF9AE}" pid="12" name="MSIP_Label_daedb74c-5c9d-4922-8c2a-58c941882563_ContentBits">
    <vt:lpwstr>0</vt:lpwstr>
  </property>
</Properties>
</file>